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40" r:id="rId5"/>
    <p:sldId id="341" r:id="rId6"/>
    <p:sldId id="336" r:id="rId7"/>
    <p:sldId id="342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97CBE"/>
    <a:srgbClr val="85509A"/>
    <a:srgbClr val="714484"/>
    <a:srgbClr val="0073CF"/>
    <a:srgbClr val="203232"/>
    <a:srgbClr val="30454F"/>
    <a:srgbClr val="1295D8"/>
    <a:srgbClr val="004A5C"/>
    <a:srgbClr val="009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6CECB-D9C9-A537-033A-1B89524A291D}" v="364" dt="2024-10-17T19:31:15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5" autoAdjust="0"/>
    <p:restoredTop sz="91147" autoAdjust="0"/>
  </p:normalViewPr>
  <p:slideViewPr>
    <p:cSldViewPr snapToGrid="0" showGuides="1">
      <p:cViewPr varScale="1">
        <p:scale>
          <a:sx n="65" d="100"/>
          <a:sy n="65" d="100"/>
        </p:scale>
        <p:origin x="96" y="990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  </a:t>
            </a:r>
            <a:r>
              <a:rPr lang="en-US" sz="2000" b="1" i="0" u="none" strike="noStrike" dirty="0">
                <a:effectLst/>
              </a:rPr>
              <a:t>2020 US General Election Turnout Rates</a:t>
            </a:r>
            <a:r>
              <a:rPr lang="en-US" sz="2000" dirty="0"/>
              <a:t>        Name of Student Presenting: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1285965"/>
          </a:xfrm>
        </p:spPr>
        <p:txBody>
          <a:bodyPr/>
          <a:lstStyle/>
          <a:p>
            <a:r>
              <a:rPr lang="en-GB" dirty="0"/>
              <a:t>7COM1079-2024  Student Group No:  A 231                Names of Student Attendees : </a:t>
            </a:r>
            <a:r>
              <a:rPr lang="en-US" b="0" i="0" u="none" strike="noStrike" dirty="0" err="1">
                <a:effectLst/>
                <a:latin typeface="Lato Extended"/>
              </a:rPr>
              <a:t>Chandrakanth</a:t>
            </a:r>
            <a:r>
              <a:rPr lang="en-US" b="0" i="0" u="none" strike="noStrike" dirty="0">
                <a:effectLst/>
                <a:latin typeface="Lato Extended"/>
              </a:rPr>
              <a:t> </a:t>
            </a:r>
            <a:r>
              <a:rPr lang="en-US" b="0" i="0" u="none" strike="noStrike" dirty="0" err="1">
                <a:effectLst/>
                <a:latin typeface="Lato Extended"/>
              </a:rPr>
              <a:t>Pugalenthi</a:t>
            </a:r>
            <a:endParaRPr lang="en-US" b="0" i="0" u="none" strike="noStrike" dirty="0">
              <a:effectLst/>
              <a:latin typeface="Lato Extended"/>
            </a:endParaRP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b="0" i="0" u="none" strike="noStrike" dirty="0" err="1">
                <a:effectLst/>
                <a:latin typeface="Lato Extended"/>
              </a:rPr>
              <a:t>Gurucharan</a:t>
            </a:r>
            <a:r>
              <a:rPr lang="en-US" b="0" i="0" u="none" strike="noStrike" dirty="0">
                <a:effectLst/>
                <a:latin typeface="Lato Extended"/>
              </a:rPr>
              <a:t> </a:t>
            </a:r>
            <a:r>
              <a:rPr lang="en-US" b="0" i="0" u="none" strike="noStrike" dirty="0" err="1">
                <a:effectLst/>
                <a:latin typeface="Lato Extended"/>
              </a:rPr>
              <a:t>Kataru</a:t>
            </a:r>
            <a:endParaRPr lang="en-US" b="0" i="0" u="none" strike="noStrike" dirty="0">
              <a:effectLst/>
              <a:latin typeface="Lato Extended"/>
            </a:endParaRP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b="0" i="0" u="none" strike="noStrike" dirty="0">
                <a:effectLst/>
                <a:latin typeface="Lato Extended"/>
              </a:rPr>
              <a:t>Hanuman </a:t>
            </a:r>
            <a:r>
              <a:rPr lang="en-US" b="0" i="0" u="none" strike="noStrike" dirty="0" err="1">
                <a:effectLst/>
                <a:latin typeface="Lato Extended"/>
              </a:rPr>
              <a:t>Shabarish</a:t>
            </a:r>
            <a:r>
              <a:rPr lang="en-US" b="0" i="0" u="none" strike="noStrike" dirty="0">
                <a:effectLst/>
                <a:latin typeface="Lato Extended"/>
              </a:rPr>
              <a:t> </a:t>
            </a:r>
            <a:r>
              <a:rPr lang="en-US" b="0" i="0" u="none" strike="noStrike" dirty="0" err="1">
                <a:effectLst/>
                <a:latin typeface="Lato Extended"/>
              </a:rPr>
              <a:t>Siddam</a:t>
            </a:r>
            <a:r>
              <a:rPr lang="en-US" b="0" i="0" u="none" strike="noStrike" dirty="0">
                <a:effectLst/>
                <a:latin typeface="Lato Extended"/>
              </a:rPr>
              <a:t> Setty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b="0" i="0" u="none" strike="noStrike" dirty="0" err="1">
                <a:effectLst/>
                <a:latin typeface="Lato Extended"/>
              </a:rPr>
              <a:t>Praveenraj</a:t>
            </a:r>
            <a:r>
              <a:rPr lang="en-US" b="0" i="0" u="none" strike="noStrike" dirty="0">
                <a:effectLst/>
                <a:latin typeface="Lato Extended"/>
              </a:rPr>
              <a:t> Gopalakrishnan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b="0" i="0" u="none" strike="noStrike" dirty="0" err="1">
                <a:effectLst/>
                <a:latin typeface="Lato Extended"/>
              </a:rPr>
              <a:t>Sathyanarayana</a:t>
            </a:r>
            <a:r>
              <a:rPr lang="en-US" b="0" i="0" u="none" strike="noStrike" dirty="0">
                <a:effectLst/>
                <a:latin typeface="Lato Extended"/>
              </a:rPr>
              <a:t> Mora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77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244" y="2157209"/>
            <a:ext cx="10110240" cy="56013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Dataset </a:t>
            </a:r>
            <a:r>
              <a:rPr lang="en-US" dirty="0">
                <a:solidFill>
                  <a:srgbClr val="203232"/>
                </a:solidFill>
              </a:rPr>
              <a:t>ID: </a:t>
            </a:r>
            <a:r>
              <a:rPr lang="en-IN" b="1" i="0" dirty="0">
                <a:solidFill>
                  <a:srgbClr val="000000"/>
                </a:solidFill>
                <a:effectLst/>
              </a:rPr>
              <a:t>DS185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555565"/>
            <a:ext cx="622800" cy="230832"/>
          </a:xfrm>
        </p:spPr>
        <p:txBody>
          <a:bodyPr/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D671F74-B93A-1E8D-B7D0-AD9B8FD7374F}"/>
              </a:ext>
            </a:extLst>
          </p:cNvPr>
          <p:cNvSpPr txBox="1">
            <a:spLocks/>
          </p:cNvSpPr>
          <p:nvPr/>
        </p:nvSpPr>
        <p:spPr>
          <a:xfrm>
            <a:off x="958808" y="731933"/>
            <a:ext cx="10455567" cy="12859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500" kern="1200">
                <a:solidFill>
                  <a:srgbClr val="8F9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7COM1079-2024  Student Group No:  A 231                Names of Student Attendees : </a:t>
            </a:r>
            <a:r>
              <a:rPr lang="en-US" dirty="0" err="1">
                <a:latin typeface="Lato Extended"/>
              </a:rPr>
              <a:t>Chandrakanth</a:t>
            </a:r>
            <a:r>
              <a:rPr lang="en-US" dirty="0">
                <a:latin typeface="Lato Extended"/>
              </a:rPr>
              <a:t> </a:t>
            </a:r>
            <a:r>
              <a:rPr lang="en-US" dirty="0" err="1">
                <a:latin typeface="Lato Extended"/>
              </a:rPr>
              <a:t>Pugalenthi</a:t>
            </a:r>
            <a:endParaRPr lang="en-US" dirty="0">
              <a:latin typeface="Lato Extended"/>
            </a:endParaRP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dirty="0" err="1">
                <a:latin typeface="Lato Extended"/>
              </a:rPr>
              <a:t>Gurucharan</a:t>
            </a:r>
            <a:r>
              <a:rPr lang="en-US" dirty="0">
                <a:latin typeface="Lato Extended"/>
              </a:rPr>
              <a:t> </a:t>
            </a:r>
            <a:r>
              <a:rPr lang="en-US" dirty="0" err="1">
                <a:latin typeface="Lato Extended"/>
              </a:rPr>
              <a:t>Kataru</a:t>
            </a:r>
            <a:endParaRPr lang="en-US" dirty="0">
              <a:latin typeface="Lato Extended"/>
            </a:endParaRP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dirty="0">
                <a:latin typeface="Lato Extended"/>
              </a:rPr>
              <a:t>Hanuman </a:t>
            </a:r>
            <a:r>
              <a:rPr lang="en-US" dirty="0" err="1">
                <a:latin typeface="Lato Extended"/>
              </a:rPr>
              <a:t>Shabarish</a:t>
            </a:r>
            <a:r>
              <a:rPr lang="en-US" dirty="0">
                <a:latin typeface="Lato Extended"/>
              </a:rPr>
              <a:t> </a:t>
            </a:r>
            <a:r>
              <a:rPr lang="en-US" dirty="0" err="1">
                <a:latin typeface="Lato Extended"/>
              </a:rPr>
              <a:t>Siddam</a:t>
            </a:r>
            <a:r>
              <a:rPr lang="en-US" dirty="0">
                <a:latin typeface="Lato Extended"/>
              </a:rPr>
              <a:t> Setty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dirty="0" err="1">
                <a:latin typeface="Lato Extended"/>
              </a:rPr>
              <a:t>Praveenraj</a:t>
            </a:r>
            <a:r>
              <a:rPr lang="en-US" dirty="0">
                <a:latin typeface="Lato Extended"/>
              </a:rPr>
              <a:t> Gopalakrishnan</a:t>
            </a:r>
          </a:p>
          <a:p>
            <a:r>
              <a:rPr lang="en-GB" dirty="0"/>
              <a:t>                                                                                                                                         </a:t>
            </a:r>
            <a:r>
              <a:rPr lang="en-US" dirty="0" err="1">
                <a:latin typeface="Lato Extended"/>
              </a:rPr>
              <a:t>Sathyanarayana</a:t>
            </a:r>
            <a:r>
              <a:rPr lang="en-US" dirty="0">
                <a:latin typeface="Lato Extended"/>
              </a:rPr>
              <a:t> Mora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43D49-3249-66FE-0B48-368D60760269}"/>
              </a:ext>
            </a:extLst>
          </p:cNvPr>
          <p:cNvSpPr txBox="1"/>
          <p:nvPr/>
        </p:nvSpPr>
        <p:spPr>
          <a:xfrm>
            <a:off x="825244" y="2717340"/>
            <a:ext cx="10752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It is a dataset for studying the variables that determine political participation and engagement in every state, as represented by the recorded voter turnout in the 2020 general elections across the United States.</a:t>
            </a:r>
          </a:p>
          <a:p>
            <a:b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dirty="0">
                <a:latin typeface="Calibri"/>
                <a:cs typeface="Calibri"/>
              </a:rPr>
              <a:t>Our  Independent variable is: </a:t>
            </a:r>
            <a:r>
              <a:rPr lang="en-US" dirty="0">
                <a:effectLst/>
                <a:latin typeface="Helvetica Neue" panose="02000503000000020004" pitchFamily="2" charset="0"/>
              </a:rPr>
              <a:t>State, nominal/categorical.</a:t>
            </a:r>
            <a:br>
              <a:rPr lang="en-US" sz="1800" b="0" dirty="0">
                <a:latin typeface="Calibri"/>
                <a:cs typeface="Calibri"/>
              </a:rPr>
            </a:br>
            <a:r>
              <a:rPr lang="en-US" sz="1800" b="0" dirty="0">
                <a:latin typeface="Calibri"/>
                <a:cs typeface="Calibri"/>
              </a:rPr>
              <a:t>Our  </a:t>
            </a:r>
            <a:r>
              <a:rPr lang="en-US" dirty="0">
                <a:latin typeface="Calibri"/>
                <a:cs typeface="Calibri"/>
              </a:rPr>
              <a:t>D</a:t>
            </a:r>
            <a:r>
              <a:rPr lang="en-US" sz="1800" b="0" dirty="0">
                <a:latin typeface="Calibri"/>
                <a:cs typeface="Calibri"/>
              </a:rPr>
              <a:t>ependent variable is: </a:t>
            </a:r>
            <a:r>
              <a:rPr lang="en-US" dirty="0">
                <a:effectLst/>
                <a:latin typeface="Helvetica Neue" panose="02000503000000020004" pitchFamily="2" charset="0"/>
              </a:rPr>
              <a:t>Voter turnout rate- interval/continuous.</a:t>
            </a:r>
          </a:p>
        </p:txBody>
      </p:sp>
    </p:spTree>
    <p:extLst>
      <p:ext uri="{BB962C8B-B14F-4D97-AF65-F5344CB8AC3E}">
        <p14:creationId xmlns:p14="http://schemas.microsoft.com/office/powerpoint/2010/main" val="194806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3" y="1676322"/>
            <a:ext cx="9753625" cy="523181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Research Question is:</a:t>
            </a:r>
            <a:endParaRPr lang="en-US" sz="4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7COM1079-2024  Student Group No:  A 231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2146460"/>
            <a:ext cx="9974560" cy="21906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”Is there a difference in the mean voter turnout rate (dependent interval variable) between states</a:t>
            </a:r>
            <a:b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independent nominal variable)?”</a:t>
            </a:r>
            <a:endParaRPr lang="en-US" sz="2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BC227F-706E-ED26-4B57-5530EA6A6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189" y="988540"/>
            <a:ext cx="10480120" cy="41765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Null hypothesis (Ho): </a:t>
            </a:r>
            <a:b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average rate of voter turnout is not much different in every state.</a:t>
            </a:r>
            <a:br>
              <a:rPr lang="en-US" sz="2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Alternative hypothesis (H1): </a:t>
            </a:r>
            <a:b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27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States' average of voter turnout rate is not all the same from each other.</a:t>
            </a:r>
            <a:br>
              <a:rPr lang="en-US" sz="27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7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89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129C-44C2-95DE-7FB4-8025AAB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8796549" cy="510556"/>
          </a:xfrm>
        </p:spPr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Analyzing Voter Turnout Data and Building a Phishing Detection Model: A Case Study Using 2020 U.S. General Election Turnout Rates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F542-9925-BCBE-2DA4-35A32A3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696895-F5A8-96E9-1888-E72D8117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6" y="2204866"/>
            <a:ext cx="937390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506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3c474641-ec36-472f-b125-6b1b0910eaa4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ad138b4-2b68-4b70-945d-07f8f18b1c9a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5285</TotalTime>
  <Words>266</Words>
  <Application>Microsoft Office PowerPoint</Application>
  <PresentationFormat>Widescreen</PresentationFormat>
  <Paragraphs>26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</vt:lpstr>
      <vt:lpstr>Lato Extended</vt:lpstr>
      <vt:lpstr>Herts Theme</vt:lpstr>
      <vt:lpstr>Research Question –  Tutorial Presentation for Feedback Date:  </vt:lpstr>
      <vt:lpstr>PowerPoint Presentation</vt:lpstr>
      <vt:lpstr>”Is there a difference in the mean voter turnout rate (dependent interval variable) between states independent nominal variable)?”</vt:lpstr>
      <vt:lpstr>1. Null hypothesis (Ho):                 The average rate of voter turnout is not much different in every state.  2. Alternative hypothesis (H1):                 States' average of voter turnout rate is not all the same from each other.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wolf rige</cp:lastModifiedBy>
  <cp:revision>239</cp:revision>
  <dcterms:created xsi:type="dcterms:W3CDTF">2019-10-01T08:37:56Z</dcterms:created>
  <dcterms:modified xsi:type="dcterms:W3CDTF">2024-11-17T21:02:39Z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