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0" r:id="rId5"/>
    <p:sldId id="341" r:id="rId6"/>
    <p:sldId id="336" r:id="rId7"/>
    <p:sldId id="346" r:id="rId8"/>
    <p:sldId id="339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97CBE"/>
    <a:srgbClr val="85509A"/>
    <a:srgbClr val="714484"/>
    <a:srgbClr val="0073CF"/>
    <a:srgbClr val="203232"/>
    <a:srgbClr val="30454F"/>
    <a:srgbClr val="1295D8"/>
    <a:srgbClr val="004A5C"/>
    <a:srgbClr val="009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5" autoAdjust="0"/>
    <p:restoredTop sz="91147" autoAdjust="0"/>
  </p:normalViewPr>
  <p:slideViewPr>
    <p:cSldViewPr snapToGrid="0" showGuides="1">
      <p:cViewPr>
        <p:scale>
          <a:sx n="125" d="100"/>
          <a:sy n="125" d="100"/>
        </p:scale>
        <p:origin x="426" y="-168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2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</a:t>
            </a:r>
            <a:r>
              <a:rPr lang="en-US" sz="2000" b="1" i="0" u="none" strike="noStrike" dirty="0">
                <a:effectLst/>
              </a:rPr>
              <a:t>2020 US General Election Turnout Rates</a:t>
            </a:r>
            <a:r>
              <a:rPr lang="en-US" sz="2000" dirty="0"/>
              <a:t>        Name of Student Presenting: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1285965"/>
          </a:xfrm>
        </p:spPr>
        <p:txBody>
          <a:bodyPr/>
          <a:lstStyle/>
          <a:p>
            <a:r>
              <a:rPr lang="en-GB" dirty="0"/>
              <a:t>7COM1079-2024  Student Group No:  A 231                Names of Student Attendees : </a:t>
            </a:r>
            <a:r>
              <a:rPr lang="en-US" b="0" i="0" u="none" strike="noStrike" dirty="0">
                <a:effectLst/>
                <a:latin typeface="Lato Extended"/>
              </a:rPr>
              <a:t>Chandrakanth Pugalenthi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>
                <a:effectLst/>
                <a:latin typeface="Lato Extended"/>
              </a:rPr>
              <a:t>Gurucharan Kataru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>
                <a:effectLst/>
                <a:latin typeface="Lato Extended"/>
              </a:rPr>
              <a:t>Hanuman Shabarish Siddam Setty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>
                <a:effectLst/>
                <a:latin typeface="Lato Extended"/>
              </a:rPr>
              <a:t>Praveenraj Gopalakrishnan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>
                <a:effectLst/>
                <a:latin typeface="Lato Extended"/>
              </a:rPr>
              <a:t>Sathyanarayana Mora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244" y="2157209"/>
            <a:ext cx="10110240" cy="56013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Dataset </a:t>
            </a:r>
            <a:r>
              <a:rPr lang="en-US" dirty="0">
                <a:solidFill>
                  <a:srgbClr val="203232"/>
                </a:solidFill>
              </a:rPr>
              <a:t>ID: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DS185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D671F74-B93A-1E8D-B7D0-AD9B8FD7374F}"/>
              </a:ext>
            </a:extLst>
          </p:cNvPr>
          <p:cNvSpPr txBox="1">
            <a:spLocks/>
          </p:cNvSpPr>
          <p:nvPr/>
        </p:nvSpPr>
        <p:spPr>
          <a:xfrm>
            <a:off x="958808" y="731933"/>
            <a:ext cx="10455567" cy="12859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500" kern="1200">
                <a:solidFill>
                  <a:srgbClr val="8F9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7COM1079-2024  Student Group No:  A 231                Names of Student Attendees : </a:t>
            </a:r>
            <a:r>
              <a:rPr lang="en-US" dirty="0">
                <a:latin typeface="Lato Extended"/>
              </a:rPr>
              <a:t>Chandrakanth Pugalenthi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>
                <a:latin typeface="Lato Extended"/>
              </a:rPr>
              <a:t>Gurucharan Kataru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>
                <a:latin typeface="Lato Extended"/>
              </a:rPr>
              <a:t>Hanuman Shabarish Siddam Setty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>
                <a:latin typeface="Lato Extended"/>
              </a:rPr>
              <a:t>Praveenraj Gopalakrishnan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>
                <a:latin typeface="Lato Extended"/>
              </a:rPr>
              <a:t>Sathyanarayana Mora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43D49-3249-66FE-0B48-368D60760269}"/>
              </a:ext>
            </a:extLst>
          </p:cNvPr>
          <p:cNvSpPr txBox="1"/>
          <p:nvPr/>
        </p:nvSpPr>
        <p:spPr>
          <a:xfrm>
            <a:off x="825244" y="2717340"/>
            <a:ext cx="10752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It is a dataset for studying the variables that determine political participation and engagement in every state, as represented by the recorded voter turnout in the 2020 general elections across the United States.</a:t>
            </a:r>
          </a:p>
          <a:p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latin typeface="Calibri"/>
                <a:cs typeface="Calibri"/>
              </a:rPr>
              <a:t>Our  Independent variable is: </a:t>
            </a:r>
            <a:r>
              <a:rPr lang="en-US" dirty="0">
                <a:effectLst/>
                <a:latin typeface="Helvetica Neue" panose="02000503000000020004" pitchFamily="2" charset="0"/>
              </a:rPr>
              <a:t>State,(nominal/categorical).</a:t>
            </a:r>
            <a:br>
              <a:rPr lang="en-US" sz="1800" b="0" dirty="0">
                <a:latin typeface="Calibri"/>
                <a:cs typeface="Calibri"/>
              </a:rPr>
            </a:br>
            <a:r>
              <a:rPr lang="en-US" sz="1800" b="0" dirty="0">
                <a:latin typeface="Calibri"/>
                <a:cs typeface="Calibri"/>
              </a:rPr>
              <a:t>Our  </a:t>
            </a:r>
            <a:r>
              <a:rPr lang="en-US" dirty="0">
                <a:latin typeface="Calibri"/>
                <a:cs typeface="Calibri"/>
              </a:rPr>
              <a:t>D</a:t>
            </a:r>
            <a:r>
              <a:rPr lang="en-US" sz="1800" b="0" dirty="0">
                <a:latin typeface="Calibri"/>
                <a:cs typeface="Calibri"/>
              </a:rPr>
              <a:t>ependent variable is: </a:t>
            </a:r>
            <a:r>
              <a:rPr lang="en-US" dirty="0">
                <a:effectLst/>
                <a:latin typeface="Helvetica Neue" panose="02000503000000020004" pitchFamily="2" charset="0"/>
              </a:rPr>
              <a:t>Voter turnout rate(interval/continuous).</a:t>
            </a:r>
          </a:p>
        </p:txBody>
      </p:sp>
    </p:spTree>
    <p:extLst>
      <p:ext uri="{BB962C8B-B14F-4D97-AF65-F5344CB8AC3E}">
        <p14:creationId xmlns:p14="http://schemas.microsoft.com/office/powerpoint/2010/main" val="194806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3" y="1676322"/>
            <a:ext cx="9753625" cy="523181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Research Question is:</a:t>
            </a: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7COM1079-2024  Student Group No:  A 231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2146460"/>
            <a:ext cx="9974560" cy="21906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”Is there a difference in the mean voter turnout rate (dependent interval variable) between states</a:t>
            </a:r>
            <a:b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independent nominal variable)?”</a:t>
            </a:r>
            <a:endParaRPr lang="en-US" sz="2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919" y="800232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BC227F-706E-ED26-4B57-5530EA6A6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40" y="1814040"/>
            <a:ext cx="10480120" cy="41765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Null hypothesis (Ho): </a:t>
            </a: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average rate of voter turnout is not much different in every state.</a:t>
            </a:r>
            <a:b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Alternative hypothesis (H1): </a:t>
            </a: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States' average of voter turnout rate is not all the same from each other.</a:t>
            </a:r>
            <a:br>
              <a:rPr lang="en-US" sz="2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7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2">
            <a:extLst>
              <a:ext uri="{FF2B5EF4-FFF2-40B4-BE49-F238E27FC236}">
                <a16:creationId xmlns:a16="http://schemas.microsoft.com/office/drawing/2014/main" id="{986402AA-BDC3-127B-8679-08164D3AADCB}"/>
              </a:ext>
            </a:extLst>
          </p:cNvPr>
          <p:cNvSpPr txBox="1">
            <a:spLocks/>
          </p:cNvSpPr>
          <p:nvPr/>
        </p:nvSpPr>
        <p:spPr>
          <a:xfrm>
            <a:off x="855940" y="141137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32500" lnSpcReduction="20000"/>
          </a:bodyPr>
          <a:lstStyle>
            <a:lvl1pPr algn="l" defTabSz="914400" rtl="0" eaLnBrk="1" latinLnBrk="0" hangingPunct="1">
              <a:lnSpc>
                <a:spcPts val="8000"/>
              </a:lnSpc>
              <a:spcBef>
                <a:spcPct val="0"/>
              </a:spcBef>
              <a:buNone/>
              <a:defRPr sz="7500" b="1" kern="3000" spc="-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8000" dirty="0">
                <a:latin typeface="Arial"/>
                <a:cs typeface="Arial"/>
              </a:rPr>
              <a:t>Hypothesis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B04DB67-9536-EC99-E363-15A202EF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0139" y="775255"/>
            <a:ext cx="7176911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0" dirty="0"/>
              <a:t>PRE 7COM1079-2024  Student Group No:</a:t>
            </a:r>
            <a:r>
              <a:rPr lang="en-GB" sz="1600" dirty="0"/>
              <a:t> A231</a:t>
            </a: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152959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8796549" cy="510556"/>
          </a:xfrm>
        </p:spPr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Analyzing Voter Turnout Data and Building a Phishing Detection Model: A Case Study Using 2020 U.S. General Election Turnout Rates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1E8F1-9161-7FBD-E9AB-E3197A8C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89" y="1769193"/>
            <a:ext cx="10273912" cy="2136058"/>
          </a:xfrm>
          <a:prstGeom prst="rect">
            <a:avLst/>
          </a:prstGeom>
        </p:spPr>
      </p:pic>
      <p:sp>
        <p:nvSpPr>
          <p:cNvPr id="2" name="Content Placeholder 23">
            <a:extLst>
              <a:ext uri="{FF2B5EF4-FFF2-40B4-BE49-F238E27FC236}">
                <a16:creationId xmlns:a16="http://schemas.microsoft.com/office/drawing/2014/main" id="{03CCD84A-05A5-5C45-F15E-0EAF455490E0}"/>
              </a:ext>
            </a:extLst>
          </p:cNvPr>
          <p:cNvSpPr txBox="1">
            <a:spLocks/>
          </p:cNvSpPr>
          <p:nvPr/>
        </p:nvSpPr>
        <p:spPr>
          <a:xfrm>
            <a:off x="965289" y="4381976"/>
            <a:ext cx="10489358" cy="560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3600" b="1" kern="3000" spc="-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2000" kern="2000" spc="-100" baseline="0">
                <a:solidFill>
                  <a:srgbClr val="20323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1800" kern="2000" spc="-100" baseline="0">
                <a:solidFill>
                  <a:srgbClr val="20323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20323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16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rgbClr val="20323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0" spc="0" dirty="0">
                <a:solidFill>
                  <a:schemeClr val="bg2">
                    <a:lumMod val="50000"/>
                  </a:schemeClr>
                </a:solidFill>
              </a:rPr>
              <a:t>There are 53 rows and 15 columns.</a:t>
            </a:r>
            <a:endParaRPr lang="en-IN" sz="1800" b="0" spc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07E611D-D19D-EC7A-5F97-A40D125F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16D93DF-7E7B-3539-00C9-95827FBA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39" y="2717600"/>
            <a:ext cx="5651641" cy="3175200"/>
          </a:xfrm>
        </p:spPr>
        <p:txBody>
          <a:bodyPr/>
          <a:lstStyle/>
          <a:p>
            <a:pPr algn="just"/>
            <a:r>
              <a:rPr lang="en-IN" sz="1800" dirty="0"/>
              <a:t>The histogram states that the data is not normally distributed (positively Skewed).</a:t>
            </a:r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6CD5D-A6F4-C1F0-527D-0D94FA69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0139" y="775255"/>
            <a:ext cx="7176911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0" dirty="0"/>
              <a:t>PRE 7COM1079-2024  Student Group No:</a:t>
            </a:r>
            <a:r>
              <a:rPr lang="en-GB" sz="1600" dirty="0"/>
              <a:t> A231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DB271-6D19-4A3F-3D12-C12477A0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D12D8-8A3E-8242-FEFE-E75F1B6B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24" y="3130938"/>
            <a:ext cx="4703814" cy="28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C325C2-B3E2-84CF-BC13-5B0F443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11" y="831624"/>
            <a:ext cx="10279150" cy="365125"/>
          </a:xfrm>
        </p:spPr>
        <p:txBody>
          <a:bodyPr/>
          <a:lstStyle/>
          <a:p>
            <a:r>
              <a:rPr lang="en-IN" dirty="0"/>
              <a:t>Code Snippet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E6E31-7AF2-11DB-4550-155AAE6D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0139" y="356155"/>
            <a:ext cx="7176911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0" dirty="0"/>
              <a:t>PRE 7COM1079-2024  Student Group No:</a:t>
            </a:r>
            <a:r>
              <a:rPr lang="en-GB" sz="1600" dirty="0"/>
              <a:t> A231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B5968-DB9E-B290-BD34-A1CDD595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4DDBC9-30FB-FF5B-6642-680732E3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36" y="1597618"/>
            <a:ext cx="10020300" cy="5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391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317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Lato Extended</vt:lpstr>
      <vt:lpstr>Herts Theme</vt:lpstr>
      <vt:lpstr>Research Question –  Tutorial Presentation for Feedback Date:  </vt:lpstr>
      <vt:lpstr>PowerPoint Presentation</vt:lpstr>
      <vt:lpstr>”Is there a difference in the mean voter turnout rate (dependent interval variable) between states independent nominal variable)?”</vt:lpstr>
      <vt:lpstr>1. Null hypothesis (Ho):                 The average rate of voter turnout is not much different in every state.  2. Alternative hypothesis (H1):                 States' average of voter turnout rate is not all the same from each other.   </vt:lpstr>
      <vt:lpstr>PowerPoint Presentation</vt:lpstr>
      <vt:lpstr>Visualization</vt:lpstr>
      <vt:lpstr>Code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wolf rige</cp:lastModifiedBy>
  <cp:revision>243</cp:revision>
  <dcterms:created xsi:type="dcterms:W3CDTF">2019-10-01T08:37:56Z</dcterms:created>
  <dcterms:modified xsi:type="dcterms:W3CDTF">2024-11-21T11:47:07Z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