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8288000" cy="10287000"/>
  <p:notesSz cx="6858000" cy="9144000"/>
  <p:embeddedFontLst>
    <p:embeddedFont>
      <p:font typeface="Arimo" panose="020B0604020202020204" charset="0"/>
      <p:regular r:id="rId12"/>
    </p:embeddedFont>
    <p:embeddedFont>
      <p:font typeface="Montserrat Classic" panose="020B0604020202020204" charset="0"/>
      <p:regular r:id="rId13"/>
    </p:embeddedFont>
    <p:embeddedFont>
      <p:font typeface="Montserrat Classic Bold" panose="020B0604020202020204" charset="0"/>
      <p:regular r:id="rId14"/>
    </p:embeddedFont>
    <p:embeddedFont>
      <p:font typeface="Open Sans" panose="020B0606030504020204" pitchFamily="34" charset="0"/>
      <p:regular r:id="rId15"/>
      <p:bold r:id="rId16"/>
      <p:italic r:id="rId17"/>
      <p:boldItalic r:id="rId18"/>
    </p:embeddedFont>
    <p:embeddedFont>
      <p:font typeface="Open Sans Bold" panose="020B0806030504020204" charset="0"/>
      <p:regular r:id="rId19"/>
    </p:embeddedFont>
    <p:embeddedFont>
      <p:font typeface="Poppins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7" d="100"/>
          <a:sy n="47" d="100"/>
        </p:scale>
        <p:origin x="1272"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54B55-0638-49C1-BFDC-5D7338B5C9EE}"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D872E-8F8D-4EA5-BC13-280FA9C246D5}" type="slidenum">
              <a:rPr lang="en-IN" smtClean="0"/>
              <a:t>‹#›</a:t>
            </a:fld>
            <a:endParaRPr lang="en-IN"/>
          </a:p>
        </p:txBody>
      </p:sp>
    </p:spTree>
    <p:extLst>
      <p:ext uri="{BB962C8B-B14F-4D97-AF65-F5344CB8AC3E}">
        <p14:creationId xmlns:p14="http://schemas.microsoft.com/office/powerpoint/2010/main" val="289497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0D872E-8F8D-4EA5-BC13-280FA9C246D5}" type="slidenum">
              <a:rPr lang="en-IN" smtClean="0"/>
              <a:t>5</a:t>
            </a:fld>
            <a:endParaRPr lang="en-IN"/>
          </a:p>
        </p:txBody>
      </p:sp>
    </p:spTree>
    <p:extLst>
      <p:ext uri="{BB962C8B-B14F-4D97-AF65-F5344CB8AC3E}">
        <p14:creationId xmlns:p14="http://schemas.microsoft.com/office/powerpoint/2010/main" val="362572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www.ibm.com/blog/chatbot-examples-a-beginners-guid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ibm.com/topics/neural-networks"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7353109" y="549311"/>
            <a:ext cx="137619" cy="145683"/>
          </a:xfrm>
          <a:prstGeom prst="rect">
            <a:avLst/>
          </a:prstGeom>
        </p:spPr>
        <p:txBody>
          <a:bodyPr lIns="50800" tIns="50800" rIns="50800" bIns="50800" rtlCol="0" anchor="ctr"/>
          <a:lstStyle/>
          <a:p>
            <a:pPr algn="ctr">
              <a:lnSpc>
                <a:spcPts val="2239"/>
              </a:lnSpc>
            </a:pPr>
            <a:endParaRPr/>
          </a:p>
        </p:txBody>
      </p:sp>
      <p:grpSp>
        <p:nvGrpSpPr>
          <p:cNvPr id="14" name="Group 14"/>
          <p:cNvGrpSpPr/>
          <p:nvPr/>
        </p:nvGrpSpPr>
        <p:grpSpPr>
          <a:xfrm>
            <a:off x="18181857" y="8291827"/>
            <a:ext cx="106143" cy="966473"/>
            <a:chOff x="0" y="0"/>
            <a:chExt cx="626900" cy="5708159"/>
          </a:xfrm>
        </p:grpSpPr>
        <p:sp>
          <p:nvSpPr>
            <p:cNvPr id="15" name="Freeform 15"/>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16" name="TextBox 16"/>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sp>
        <p:nvSpPr>
          <p:cNvPr id="17" name="TextBox 17"/>
          <p:cNvSpPr txBox="1"/>
          <p:nvPr/>
        </p:nvSpPr>
        <p:spPr>
          <a:xfrm>
            <a:off x="762000" y="1714500"/>
            <a:ext cx="7622903" cy="2604559"/>
          </a:xfrm>
          <a:prstGeom prst="rect">
            <a:avLst/>
          </a:prstGeom>
        </p:spPr>
        <p:txBody>
          <a:bodyPr wrap="square" lIns="0" tIns="0" rIns="0" bIns="0" rtlCol="0" anchor="t">
            <a:spAutoFit/>
          </a:bodyPr>
          <a:lstStyle/>
          <a:p>
            <a:pPr algn="ctr">
              <a:lnSpc>
                <a:spcPts val="22594"/>
              </a:lnSpc>
              <a:spcBef>
                <a:spcPct val="0"/>
              </a:spcBef>
            </a:pPr>
            <a:r>
              <a:rPr lang="en-US" sz="12000" dirty="0">
                <a:solidFill>
                  <a:srgbClr val="FFFFFF"/>
                </a:solidFill>
                <a:latin typeface="Poppins Bold"/>
              </a:rPr>
              <a:t>CHATBOT</a:t>
            </a:r>
          </a:p>
        </p:txBody>
      </p:sp>
      <p:sp>
        <p:nvSpPr>
          <p:cNvPr id="26" name="TextBox 26"/>
          <p:cNvSpPr txBox="1"/>
          <p:nvPr/>
        </p:nvSpPr>
        <p:spPr>
          <a:xfrm>
            <a:off x="6988184" y="3619500"/>
            <a:ext cx="3220381" cy="371897"/>
          </a:xfrm>
          <a:prstGeom prst="rect">
            <a:avLst/>
          </a:prstGeom>
        </p:spPr>
        <p:txBody>
          <a:bodyPr lIns="0" tIns="0" rIns="0" bIns="0" rtlCol="0" anchor="t">
            <a:spAutoFit/>
          </a:bodyPr>
          <a:lstStyle/>
          <a:p>
            <a:pPr algn="ctr">
              <a:lnSpc>
                <a:spcPts val="2928"/>
              </a:lnSpc>
              <a:spcBef>
                <a:spcPct val="0"/>
              </a:spcBef>
            </a:pPr>
            <a:r>
              <a:rPr lang="en-US" sz="2500" spc="548" dirty="0">
                <a:solidFill>
                  <a:schemeClr val="bg1"/>
                </a:solidFill>
                <a:latin typeface="Open Sans"/>
              </a:rPr>
              <a:t>FOR</a:t>
            </a:r>
          </a:p>
        </p:txBody>
      </p:sp>
      <p:sp>
        <p:nvSpPr>
          <p:cNvPr id="29" name="TextBox 28">
            <a:extLst>
              <a:ext uri="{FF2B5EF4-FFF2-40B4-BE49-F238E27FC236}">
                <a16:creationId xmlns:a16="http://schemas.microsoft.com/office/drawing/2014/main" id="{99D88E98-9F52-3684-7F03-D88398154DDA}"/>
              </a:ext>
            </a:extLst>
          </p:cNvPr>
          <p:cNvSpPr txBox="1"/>
          <p:nvPr/>
        </p:nvSpPr>
        <p:spPr>
          <a:xfrm>
            <a:off x="762000" y="3991397"/>
            <a:ext cx="14662138" cy="1323439"/>
          </a:xfrm>
          <a:prstGeom prst="rect">
            <a:avLst/>
          </a:prstGeom>
          <a:noFill/>
        </p:spPr>
        <p:txBody>
          <a:bodyPr wrap="square" rtlCol="0">
            <a:spAutoFit/>
          </a:bodyPr>
          <a:lstStyle/>
          <a:p>
            <a:r>
              <a:rPr lang="en-US" sz="8000" dirty="0">
                <a:solidFill>
                  <a:schemeClr val="bg1"/>
                </a:solidFill>
                <a:latin typeface="Poppins Bold" panose="020B0604020202020204" charset="0"/>
                <a:cs typeface="Poppins Bold" panose="020B0604020202020204" charset="0"/>
              </a:rPr>
              <a:t>HEALTHCARE APPOINTMENT</a:t>
            </a:r>
            <a:endParaRPr lang="en-IN" sz="8000" dirty="0">
              <a:solidFill>
                <a:schemeClr val="bg1"/>
              </a:solidFill>
              <a:latin typeface="Poppins Bold" panose="020B0604020202020204" charset="0"/>
              <a:cs typeface="Poppins Bold" panose="020B0604020202020204" charset="0"/>
            </a:endParaRPr>
          </a:p>
        </p:txBody>
      </p:sp>
      <p:sp>
        <p:nvSpPr>
          <p:cNvPr id="30" name="TextBox 29">
            <a:extLst>
              <a:ext uri="{FF2B5EF4-FFF2-40B4-BE49-F238E27FC236}">
                <a16:creationId xmlns:a16="http://schemas.microsoft.com/office/drawing/2014/main" id="{00BFCE15-5DC3-4BF9-ADF6-5429124D9EE7}"/>
              </a:ext>
            </a:extLst>
          </p:cNvPr>
          <p:cNvSpPr txBox="1"/>
          <p:nvPr/>
        </p:nvSpPr>
        <p:spPr>
          <a:xfrm>
            <a:off x="9404237" y="5914351"/>
            <a:ext cx="6479235" cy="707886"/>
          </a:xfrm>
          <a:prstGeom prst="rect">
            <a:avLst/>
          </a:prstGeom>
          <a:noFill/>
        </p:spPr>
        <p:txBody>
          <a:bodyPr wrap="square" rtlCol="0">
            <a:spAutoFit/>
          </a:bodyPr>
          <a:lstStyle/>
          <a:p>
            <a:r>
              <a:rPr lang="en-US" sz="4000" dirty="0">
                <a:solidFill>
                  <a:schemeClr val="bg1"/>
                </a:solidFill>
                <a:latin typeface="Poppins Bold" panose="020B0604020202020204" charset="0"/>
                <a:cs typeface="Poppins Bold" panose="020B0604020202020204" charset="0"/>
              </a:rPr>
              <a:t>CHANDRAKIRTI P.S</a:t>
            </a:r>
            <a:endParaRPr lang="en-IN" sz="4000" dirty="0">
              <a:solidFill>
                <a:schemeClr val="bg1"/>
              </a:solidFill>
              <a:latin typeface="Poppins Bold" panose="020B0604020202020204" charset="0"/>
              <a:cs typeface="Poppins Bold" panose="020B0604020202020204" charset="0"/>
            </a:endParaRPr>
          </a:p>
        </p:txBody>
      </p:sp>
      <p:sp>
        <p:nvSpPr>
          <p:cNvPr id="31" name="TextBox 30">
            <a:extLst>
              <a:ext uri="{FF2B5EF4-FFF2-40B4-BE49-F238E27FC236}">
                <a16:creationId xmlns:a16="http://schemas.microsoft.com/office/drawing/2014/main" id="{00DEF5E9-3504-6FC1-33D3-C9A1F7BEF6E3}"/>
              </a:ext>
            </a:extLst>
          </p:cNvPr>
          <p:cNvSpPr txBox="1"/>
          <p:nvPr/>
        </p:nvSpPr>
        <p:spPr>
          <a:xfrm>
            <a:off x="9390790" y="6650693"/>
            <a:ext cx="5715000" cy="477054"/>
          </a:xfrm>
          <a:prstGeom prst="rect">
            <a:avLst/>
          </a:prstGeom>
          <a:noFill/>
        </p:spPr>
        <p:txBody>
          <a:bodyPr wrap="square" rtlCol="0">
            <a:spAutoFit/>
          </a:bodyPr>
          <a:lstStyle/>
          <a:p>
            <a:r>
              <a:rPr lang="en-US" sz="2500" dirty="0">
                <a:solidFill>
                  <a:schemeClr val="bg1"/>
                </a:solidFill>
                <a:latin typeface="Poppins Bold" panose="020B0604020202020204" charset="0"/>
                <a:cs typeface="Poppins Bold" panose="020B0604020202020204" charset="0"/>
              </a:rPr>
              <a:t>422521104302</a:t>
            </a:r>
            <a:endParaRPr lang="en-IN" sz="2500" dirty="0">
              <a:solidFill>
                <a:schemeClr val="bg1"/>
              </a:solidFill>
              <a:latin typeface="Poppins Bold" panose="020B0604020202020204" charset="0"/>
              <a:cs typeface="Poppins Bold" panose="020B0604020202020204" charset="0"/>
            </a:endParaRPr>
          </a:p>
        </p:txBody>
      </p:sp>
      <p:sp>
        <p:nvSpPr>
          <p:cNvPr id="32" name="TextBox 31">
            <a:extLst>
              <a:ext uri="{FF2B5EF4-FFF2-40B4-BE49-F238E27FC236}">
                <a16:creationId xmlns:a16="http://schemas.microsoft.com/office/drawing/2014/main" id="{AF0FE85B-4DF8-E8DA-681B-9C5EB6479147}"/>
              </a:ext>
            </a:extLst>
          </p:cNvPr>
          <p:cNvSpPr txBox="1"/>
          <p:nvPr/>
        </p:nvSpPr>
        <p:spPr>
          <a:xfrm>
            <a:off x="9404237" y="7127747"/>
            <a:ext cx="6358472" cy="861774"/>
          </a:xfrm>
          <a:prstGeom prst="rect">
            <a:avLst/>
          </a:prstGeom>
          <a:noFill/>
        </p:spPr>
        <p:txBody>
          <a:bodyPr wrap="square" rtlCol="0">
            <a:spAutoFit/>
          </a:bodyPr>
          <a:lstStyle/>
          <a:p>
            <a:r>
              <a:rPr lang="en-US" sz="2500" dirty="0">
                <a:solidFill>
                  <a:schemeClr val="bg1"/>
                </a:solidFill>
                <a:latin typeface="Poppins Bold" panose="020B0604020202020204" charset="0"/>
                <a:cs typeface="Poppins Bold" panose="020B0604020202020204" charset="0"/>
              </a:rPr>
              <a:t>University College Of Engineering Villupuram</a:t>
            </a:r>
            <a:endParaRPr lang="en-IN" sz="2500" dirty="0">
              <a:solidFill>
                <a:schemeClr val="bg1"/>
              </a:solidFill>
              <a:latin typeface="Poppins Bold" panose="020B0604020202020204" charset="0"/>
              <a:cs typeface="Poppins Bold"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390644" y="5355367"/>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grpSp>
        <p:nvGrpSpPr>
          <p:cNvPr id="14" name="Group 14"/>
          <p:cNvGrpSpPr/>
          <p:nvPr/>
        </p:nvGrpSpPr>
        <p:grpSpPr>
          <a:xfrm>
            <a:off x="18181857" y="8291827"/>
            <a:ext cx="106143" cy="966473"/>
            <a:chOff x="0" y="0"/>
            <a:chExt cx="626900" cy="5708159"/>
          </a:xfrm>
        </p:grpSpPr>
        <p:sp>
          <p:nvSpPr>
            <p:cNvPr id="15" name="Freeform 15"/>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16" name="TextBox 16"/>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sp>
        <p:nvSpPr>
          <p:cNvPr id="22" name="Freeform 22"/>
          <p:cNvSpPr/>
          <p:nvPr/>
        </p:nvSpPr>
        <p:spPr>
          <a:xfrm>
            <a:off x="1996854" y="4683451"/>
            <a:ext cx="425144" cy="425144"/>
          </a:xfrm>
          <a:custGeom>
            <a:avLst/>
            <a:gdLst/>
            <a:ahLst/>
            <a:cxnLst/>
            <a:rect l="l" t="t" r="r" b="b"/>
            <a:pathLst>
              <a:path w="425144" h="425144">
                <a:moveTo>
                  <a:pt x="0" y="0"/>
                </a:moveTo>
                <a:lnTo>
                  <a:pt x="425144" y="0"/>
                </a:lnTo>
                <a:lnTo>
                  <a:pt x="425144" y="425144"/>
                </a:lnTo>
                <a:lnTo>
                  <a:pt x="0" y="4251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3" name="Group 23"/>
          <p:cNvGrpSpPr/>
          <p:nvPr/>
        </p:nvGrpSpPr>
        <p:grpSpPr>
          <a:xfrm flipV="1">
            <a:off x="4256143" y="2628899"/>
            <a:ext cx="6107058" cy="62935"/>
            <a:chOff x="0" y="0"/>
            <a:chExt cx="636296" cy="12543"/>
          </a:xfrm>
        </p:grpSpPr>
        <p:sp>
          <p:nvSpPr>
            <p:cNvPr id="24" name="Freeform 24"/>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25" name="TextBox 25"/>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sp>
        <p:nvSpPr>
          <p:cNvPr id="31" name="TextBox 31"/>
          <p:cNvSpPr txBox="1"/>
          <p:nvPr/>
        </p:nvSpPr>
        <p:spPr>
          <a:xfrm>
            <a:off x="1680148" y="5144913"/>
            <a:ext cx="1058556" cy="458636"/>
          </a:xfrm>
          <a:prstGeom prst="rect">
            <a:avLst/>
          </a:prstGeom>
        </p:spPr>
        <p:txBody>
          <a:bodyPr lIns="0" tIns="0" rIns="0" bIns="0" rtlCol="0" anchor="t">
            <a:spAutoFit/>
          </a:bodyPr>
          <a:lstStyle/>
          <a:p>
            <a:pPr algn="ctr">
              <a:lnSpc>
                <a:spcPts val="3769"/>
              </a:lnSpc>
              <a:spcBef>
                <a:spcPct val="0"/>
              </a:spcBef>
            </a:pPr>
            <a:r>
              <a:rPr lang="en-US" sz="2692" dirty="0">
                <a:solidFill>
                  <a:srgbClr val="07032B"/>
                </a:solidFill>
                <a:latin typeface="Open Sans Bold"/>
              </a:rPr>
              <a:t>120+</a:t>
            </a:r>
          </a:p>
        </p:txBody>
      </p:sp>
      <p:sp>
        <p:nvSpPr>
          <p:cNvPr id="32" name="TextBox 32"/>
          <p:cNvSpPr txBox="1"/>
          <p:nvPr/>
        </p:nvSpPr>
        <p:spPr>
          <a:xfrm>
            <a:off x="4256143" y="1540631"/>
            <a:ext cx="7772400" cy="915828"/>
          </a:xfrm>
          <a:prstGeom prst="rect">
            <a:avLst/>
          </a:prstGeom>
        </p:spPr>
        <p:txBody>
          <a:bodyPr wrap="square" lIns="0" tIns="0" rIns="0" bIns="0" rtlCol="0" anchor="t">
            <a:spAutoFit/>
          </a:bodyPr>
          <a:lstStyle/>
          <a:p>
            <a:pPr>
              <a:lnSpc>
                <a:spcPts val="7699"/>
              </a:lnSpc>
              <a:spcBef>
                <a:spcPct val="0"/>
              </a:spcBef>
            </a:pPr>
            <a:r>
              <a:rPr lang="en-US" sz="6000" dirty="0">
                <a:solidFill>
                  <a:schemeClr val="bg1"/>
                </a:solidFill>
                <a:latin typeface="Montserrat Classic Bold"/>
              </a:rPr>
              <a:t>TABLE OF CONTENT</a:t>
            </a:r>
          </a:p>
        </p:txBody>
      </p:sp>
      <p:sp>
        <p:nvSpPr>
          <p:cNvPr id="34" name="TextBox 34"/>
          <p:cNvSpPr txBox="1"/>
          <p:nvPr/>
        </p:nvSpPr>
        <p:spPr>
          <a:xfrm>
            <a:off x="4256143" y="2900486"/>
            <a:ext cx="5813095" cy="5444376"/>
          </a:xfrm>
          <a:prstGeom prst="rect">
            <a:avLst/>
          </a:prstGeom>
        </p:spPr>
        <p:txBody>
          <a:bodyPr lIns="0" tIns="0" rIns="0" bIns="0" rtlCol="0" anchor="t">
            <a:spAutoFit/>
          </a:bodyPr>
          <a:lstStyle/>
          <a:p>
            <a:pPr marL="612774" lvl="1" indent="-342900">
              <a:lnSpc>
                <a:spcPts val="6249"/>
              </a:lnSpc>
              <a:buFont typeface="Arial" panose="020B0604020202020204" pitchFamily="34" charset="0"/>
              <a:buChar char="•"/>
            </a:pPr>
            <a:r>
              <a:rPr lang="en-US" sz="2400" dirty="0">
                <a:solidFill>
                  <a:schemeClr val="bg1"/>
                </a:solidFill>
                <a:latin typeface="Montserrat Classic"/>
              </a:rPr>
              <a:t>Problem Statement</a:t>
            </a:r>
          </a:p>
          <a:p>
            <a:pPr marL="539749" lvl="1" indent="-269875">
              <a:lnSpc>
                <a:spcPts val="6249"/>
              </a:lnSpc>
              <a:buFont typeface="Arial"/>
              <a:buChar char="•"/>
            </a:pPr>
            <a:r>
              <a:rPr lang="en-US" sz="2400" dirty="0">
                <a:solidFill>
                  <a:schemeClr val="bg1"/>
                </a:solidFill>
                <a:latin typeface="Montserrat Classic"/>
              </a:rPr>
              <a:t>Proposed Solution</a:t>
            </a:r>
          </a:p>
          <a:p>
            <a:pPr marL="539749" lvl="1" indent="-269875">
              <a:lnSpc>
                <a:spcPts val="6249"/>
              </a:lnSpc>
              <a:buFont typeface="Arial"/>
              <a:buChar char="•"/>
            </a:pPr>
            <a:r>
              <a:rPr lang="en-US" sz="2400" dirty="0">
                <a:solidFill>
                  <a:schemeClr val="bg1"/>
                </a:solidFill>
                <a:latin typeface="Montserrat Classic"/>
              </a:rPr>
              <a:t>System Development Approach</a:t>
            </a:r>
          </a:p>
          <a:p>
            <a:pPr marL="539749" lvl="1" indent="-269875">
              <a:lnSpc>
                <a:spcPts val="6249"/>
              </a:lnSpc>
              <a:buFont typeface="Arial"/>
              <a:buChar char="•"/>
            </a:pPr>
            <a:r>
              <a:rPr lang="en-US" sz="2400" dirty="0">
                <a:solidFill>
                  <a:schemeClr val="bg1"/>
                </a:solidFill>
                <a:latin typeface="Montserrat Classic"/>
              </a:rPr>
              <a:t>Algorithm &amp; Development</a:t>
            </a:r>
          </a:p>
          <a:p>
            <a:pPr marL="539749" lvl="1" indent="-269875">
              <a:lnSpc>
                <a:spcPts val="6249"/>
              </a:lnSpc>
              <a:buFont typeface="Arial"/>
              <a:buChar char="•"/>
            </a:pPr>
            <a:r>
              <a:rPr lang="en-US" sz="2400" dirty="0">
                <a:solidFill>
                  <a:schemeClr val="bg1"/>
                </a:solidFill>
                <a:latin typeface="Montserrat Classic"/>
              </a:rPr>
              <a:t>Result</a:t>
            </a:r>
          </a:p>
          <a:p>
            <a:pPr marL="539749" lvl="1" indent="-269875">
              <a:lnSpc>
                <a:spcPts val="6249"/>
              </a:lnSpc>
              <a:buFont typeface="Arial"/>
              <a:buChar char="•"/>
            </a:pPr>
            <a:r>
              <a:rPr lang="en-US" sz="2400" dirty="0">
                <a:solidFill>
                  <a:schemeClr val="bg1"/>
                </a:solidFill>
                <a:latin typeface="Montserrat Classic"/>
              </a:rPr>
              <a:t>Conclusion</a:t>
            </a:r>
          </a:p>
          <a:p>
            <a:pPr marL="539749" lvl="1" indent="-269875">
              <a:lnSpc>
                <a:spcPts val="6249"/>
              </a:lnSpc>
              <a:buFont typeface="Arial"/>
              <a:buChar char="•"/>
            </a:pPr>
            <a:r>
              <a:rPr lang="en-US" sz="2400" dirty="0">
                <a:solidFill>
                  <a:schemeClr val="bg1"/>
                </a:solidFill>
                <a:latin typeface="Montserrat Classic"/>
              </a:rPr>
              <a:t>References</a:t>
            </a:r>
            <a:endParaRPr lang="en-US" sz="2400" dirty="0">
              <a:solidFill>
                <a:schemeClr val="bg1"/>
              </a:solidFill>
              <a:latin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7353109" y="549311"/>
            <a:ext cx="137619" cy="145683"/>
          </a:xfrm>
          <a:prstGeom prst="rect">
            <a:avLst/>
          </a:prstGeom>
        </p:spPr>
        <p:txBody>
          <a:bodyPr lIns="50800" tIns="50800" rIns="50800" bIns="50800" rtlCol="0" anchor="ctr"/>
          <a:lstStyle/>
          <a:p>
            <a:pPr algn="ctr">
              <a:lnSpc>
                <a:spcPts val="2239"/>
              </a:lnSpc>
            </a:pPr>
            <a:endParaRPr/>
          </a:p>
        </p:txBody>
      </p:sp>
      <p:grpSp>
        <p:nvGrpSpPr>
          <p:cNvPr id="14" name="Group 14"/>
          <p:cNvGrpSpPr/>
          <p:nvPr/>
        </p:nvGrpSpPr>
        <p:grpSpPr>
          <a:xfrm>
            <a:off x="18181857" y="8291827"/>
            <a:ext cx="106143" cy="966473"/>
            <a:chOff x="0" y="0"/>
            <a:chExt cx="626900" cy="5708159"/>
          </a:xfrm>
        </p:grpSpPr>
        <p:sp>
          <p:nvSpPr>
            <p:cNvPr id="15" name="Freeform 15"/>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16" name="TextBox 16"/>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grpSp>
        <p:nvGrpSpPr>
          <p:cNvPr id="28" name="Group 28"/>
          <p:cNvGrpSpPr/>
          <p:nvPr/>
        </p:nvGrpSpPr>
        <p:grpSpPr>
          <a:xfrm>
            <a:off x="2250496" y="3298991"/>
            <a:ext cx="6436304" cy="57539"/>
            <a:chOff x="0" y="0"/>
            <a:chExt cx="636296" cy="12543"/>
          </a:xfrm>
        </p:grpSpPr>
        <p:sp>
          <p:nvSpPr>
            <p:cNvPr id="29" name="Freeform 29"/>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30" name="TextBox 30"/>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sp>
        <p:nvSpPr>
          <p:cNvPr id="31" name="TextBox 31"/>
          <p:cNvSpPr txBox="1"/>
          <p:nvPr/>
        </p:nvSpPr>
        <p:spPr>
          <a:xfrm>
            <a:off x="2240664" y="2233702"/>
            <a:ext cx="8732136" cy="915828"/>
          </a:xfrm>
          <a:prstGeom prst="rect">
            <a:avLst/>
          </a:prstGeom>
        </p:spPr>
        <p:txBody>
          <a:bodyPr wrap="square" lIns="0" tIns="0" rIns="0" bIns="0" rtlCol="0" anchor="t">
            <a:spAutoFit/>
          </a:bodyPr>
          <a:lstStyle/>
          <a:p>
            <a:pPr>
              <a:lnSpc>
                <a:spcPts val="7699"/>
              </a:lnSpc>
              <a:spcBef>
                <a:spcPct val="0"/>
              </a:spcBef>
            </a:pPr>
            <a:r>
              <a:rPr lang="en-US" sz="6000" dirty="0">
                <a:solidFill>
                  <a:schemeClr val="bg1"/>
                </a:solidFill>
                <a:latin typeface="Montserrat Classic"/>
              </a:rPr>
              <a:t>PROBLEM STATEMENT</a:t>
            </a:r>
          </a:p>
        </p:txBody>
      </p:sp>
      <p:sp>
        <p:nvSpPr>
          <p:cNvPr id="4" name="TextBox 4">
            <a:extLst>
              <a:ext uri="{FF2B5EF4-FFF2-40B4-BE49-F238E27FC236}">
                <a16:creationId xmlns:a16="http://schemas.microsoft.com/office/drawing/2014/main" id="{83E6AA6B-E0C6-BDA5-E7F9-CEB21C8970A3}"/>
              </a:ext>
            </a:extLst>
          </p:cNvPr>
          <p:cNvSpPr txBox="1"/>
          <p:nvPr/>
        </p:nvSpPr>
        <p:spPr>
          <a:xfrm>
            <a:off x="9144000" y="3630795"/>
            <a:ext cx="7915876" cy="1996637"/>
          </a:xfrm>
          <a:prstGeom prst="rect">
            <a:avLst/>
          </a:prstGeom>
        </p:spPr>
        <p:txBody>
          <a:bodyPr lIns="0" tIns="0" rIns="0" bIns="0" rtlCol="0" anchor="t">
            <a:spAutoFit/>
          </a:bodyPr>
          <a:lstStyle/>
          <a:p>
            <a:pPr>
              <a:lnSpc>
                <a:spcPts val="3999"/>
              </a:lnSpc>
            </a:pPr>
            <a:r>
              <a:rPr lang="en-US" sz="2499" dirty="0">
                <a:solidFill>
                  <a:schemeClr val="bg1"/>
                </a:solidFill>
                <a:latin typeface="Montserrat Classic"/>
              </a:rPr>
              <a:t>Inefficient appointment scheduling and assistance processes in healthcare, leading to delays and frustration for both patients and healthcare providers</a:t>
            </a:r>
            <a:r>
              <a:rPr lang="en-US" sz="2499" dirty="0">
                <a:solidFill>
                  <a:srgbClr val="2E2E2E"/>
                </a:solidFill>
                <a:latin typeface="Montserrat Classic"/>
              </a:rPr>
              <a:t>.</a:t>
            </a:r>
          </a:p>
          <a:p>
            <a:pPr>
              <a:lnSpc>
                <a:spcPts val="3999"/>
              </a:lnSpc>
            </a:pPr>
            <a:endParaRPr lang="en-US" sz="2499" dirty="0">
              <a:solidFill>
                <a:srgbClr val="2E2E2E"/>
              </a:solidFill>
              <a:latin typeface="Montserrat Classic"/>
            </a:endParaRPr>
          </a:p>
        </p:txBody>
      </p:sp>
      <p:sp>
        <p:nvSpPr>
          <p:cNvPr id="5" name="TextBox 5">
            <a:extLst>
              <a:ext uri="{FF2B5EF4-FFF2-40B4-BE49-F238E27FC236}">
                <a16:creationId xmlns:a16="http://schemas.microsoft.com/office/drawing/2014/main" id="{61118EB5-F99B-04BD-405A-409274E1CB31}"/>
              </a:ext>
            </a:extLst>
          </p:cNvPr>
          <p:cNvSpPr txBox="1"/>
          <p:nvPr/>
        </p:nvSpPr>
        <p:spPr>
          <a:xfrm>
            <a:off x="2240664" y="5471656"/>
            <a:ext cx="14781368" cy="756617"/>
          </a:xfrm>
          <a:prstGeom prst="rect">
            <a:avLst/>
          </a:prstGeom>
        </p:spPr>
        <p:txBody>
          <a:bodyPr wrap="square" lIns="0" tIns="0" rIns="0" bIns="0" rtlCol="0" anchor="t">
            <a:spAutoFit/>
          </a:bodyPr>
          <a:lstStyle/>
          <a:p>
            <a:pPr>
              <a:lnSpc>
                <a:spcPts val="5900"/>
              </a:lnSpc>
            </a:pPr>
            <a:r>
              <a:rPr lang="en-US" sz="5900" dirty="0">
                <a:solidFill>
                  <a:schemeClr val="bg1"/>
                </a:solidFill>
                <a:latin typeface="Montserrat Classic Bold"/>
              </a:rPr>
              <a:t>WHO ARE THE END USERS ?</a:t>
            </a:r>
          </a:p>
        </p:txBody>
      </p:sp>
      <p:sp>
        <p:nvSpPr>
          <p:cNvPr id="6" name="TextBox 6">
            <a:extLst>
              <a:ext uri="{FF2B5EF4-FFF2-40B4-BE49-F238E27FC236}">
                <a16:creationId xmlns:a16="http://schemas.microsoft.com/office/drawing/2014/main" id="{4A16A48B-F5FD-67E3-B5B6-0EDCDF132820}"/>
              </a:ext>
            </a:extLst>
          </p:cNvPr>
          <p:cNvSpPr txBox="1"/>
          <p:nvPr/>
        </p:nvSpPr>
        <p:spPr>
          <a:xfrm>
            <a:off x="4897148" y="6902260"/>
            <a:ext cx="11388790" cy="1987550"/>
          </a:xfrm>
          <a:prstGeom prst="rect">
            <a:avLst/>
          </a:prstGeom>
        </p:spPr>
        <p:txBody>
          <a:bodyPr lIns="0" tIns="0" rIns="0" bIns="0" rtlCol="0" anchor="t">
            <a:spAutoFit/>
          </a:bodyPr>
          <a:lstStyle/>
          <a:p>
            <a:pPr>
              <a:lnSpc>
                <a:spcPts val="3999"/>
              </a:lnSpc>
            </a:pPr>
            <a:r>
              <a:rPr lang="en-US" sz="2499" dirty="0">
                <a:solidFill>
                  <a:schemeClr val="bg1"/>
                </a:solidFill>
                <a:latin typeface="Montserrat Classic"/>
              </a:rPr>
              <a:t>The end users of the healthcare appointment scheduling system project include patients, healthcare providers, administrative staff, hospital or clinic management, IT support staff, system administrators, and patients' families or caregivers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grpSp>
        <p:nvGrpSpPr>
          <p:cNvPr id="14" name="Group 14"/>
          <p:cNvGrpSpPr/>
          <p:nvPr/>
        </p:nvGrpSpPr>
        <p:grpSpPr>
          <a:xfrm>
            <a:off x="18181857" y="8291827"/>
            <a:ext cx="106143" cy="966473"/>
            <a:chOff x="0" y="0"/>
            <a:chExt cx="626900" cy="5708159"/>
          </a:xfrm>
        </p:grpSpPr>
        <p:sp>
          <p:nvSpPr>
            <p:cNvPr id="15" name="Freeform 15"/>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16" name="TextBox 16"/>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grpSp>
        <p:nvGrpSpPr>
          <p:cNvPr id="26" name="Group 26"/>
          <p:cNvGrpSpPr/>
          <p:nvPr/>
        </p:nvGrpSpPr>
        <p:grpSpPr>
          <a:xfrm flipV="1">
            <a:off x="2057400" y="2731125"/>
            <a:ext cx="7315200" cy="45719"/>
            <a:chOff x="0" y="0"/>
            <a:chExt cx="636296" cy="12543"/>
          </a:xfrm>
        </p:grpSpPr>
        <p:sp>
          <p:nvSpPr>
            <p:cNvPr id="27" name="Freeform 27"/>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28" name="TextBox 28"/>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sp>
        <p:nvSpPr>
          <p:cNvPr id="31" name="TextBox 4">
            <a:extLst>
              <a:ext uri="{FF2B5EF4-FFF2-40B4-BE49-F238E27FC236}">
                <a16:creationId xmlns:a16="http://schemas.microsoft.com/office/drawing/2014/main" id="{23C06395-D39C-0D34-1459-DECAB9D54861}"/>
              </a:ext>
            </a:extLst>
          </p:cNvPr>
          <p:cNvSpPr txBox="1"/>
          <p:nvPr/>
        </p:nvSpPr>
        <p:spPr>
          <a:xfrm>
            <a:off x="2057400" y="1603098"/>
            <a:ext cx="12992100" cy="1040862"/>
          </a:xfrm>
          <a:prstGeom prst="rect">
            <a:avLst/>
          </a:prstGeom>
        </p:spPr>
        <p:txBody>
          <a:bodyPr wrap="square" lIns="0" tIns="0" rIns="0" bIns="0" rtlCol="0" anchor="t">
            <a:spAutoFit/>
          </a:bodyPr>
          <a:lstStyle/>
          <a:p>
            <a:pPr>
              <a:lnSpc>
                <a:spcPts val="9000"/>
              </a:lnSpc>
            </a:pPr>
            <a:r>
              <a:rPr lang="en-US" sz="6000" dirty="0">
                <a:solidFill>
                  <a:schemeClr val="bg1"/>
                </a:solidFill>
                <a:latin typeface="Montserrat Classic Bold"/>
              </a:rPr>
              <a:t>PROPOSED SOLUTION</a:t>
            </a:r>
          </a:p>
        </p:txBody>
      </p:sp>
      <p:sp>
        <p:nvSpPr>
          <p:cNvPr id="32" name="TextBox 5">
            <a:extLst>
              <a:ext uri="{FF2B5EF4-FFF2-40B4-BE49-F238E27FC236}">
                <a16:creationId xmlns:a16="http://schemas.microsoft.com/office/drawing/2014/main" id="{EDFA208D-4484-7CC4-22DC-1FB291558E4F}"/>
              </a:ext>
            </a:extLst>
          </p:cNvPr>
          <p:cNvSpPr txBox="1"/>
          <p:nvPr/>
        </p:nvSpPr>
        <p:spPr>
          <a:xfrm>
            <a:off x="2057400" y="3848100"/>
            <a:ext cx="13252032" cy="2291081"/>
          </a:xfrm>
          <a:prstGeom prst="rect">
            <a:avLst/>
          </a:prstGeom>
        </p:spPr>
        <p:txBody>
          <a:bodyPr lIns="0" tIns="0" rIns="0" bIns="0" rtlCol="0" anchor="t">
            <a:spAutoFit/>
          </a:bodyPr>
          <a:lstStyle/>
          <a:p>
            <a:pPr algn="just">
              <a:lnSpc>
                <a:spcPts val="4639"/>
              </a:lnSpc>
            </a:pPr>
            <a:r>
              <a:rPr lang="en-US" sz="2899" dirty="0">
                <a:solidFill>
                  <a:schemeClr val="bg1"/>
                </a:solidFill>
                <a:latin typeface="Montserrat Classic"/>
              </a:rPr>
              <a:t>Development of a healthcare chatbot to automate appointment scheduling, management, and assistance tasks, aiming to improve efficiency and enhance the patient experience.</a:t>
            </a:r>
          </a:p>
          <a:p>
            <a:pPr>
              <a:lnSpc>
                <a:spcPts val="4639"/>
              </a:lnSpc>
            </a:pPr>
            <a:endParaRPr lang="en-US" sz="2899" dirty="0">
              <a:solidFill>
                <a:srgbClr val="2E2E2E"/>
              </a:solidFill>
              <a:latin typeface="Montserrat Class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3">
              <a:alphaModFix amt="16000"/>
              <a:extLst>
                <a:ext uri="{96DAC541-7B7A-43D3-8B79-37D633B846F1}">
                  <asvg:svgBlip xmlns:asvg="http://schemas.microsoft.com/office/drawing/2016/SVG/main" r:embed="rId4"/>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3">
              <a:alphaModFix amt="16000"/>
              <a:extLst>
                <a:ext uri="{96DAC541-7B7A-43D3-8B79-37D633B846F1}">
                  <asvg:svgBlip xmlns:asvg="http://schemas.microsoft.com/office/drawing/2016/SVG/main" r:embed="rId4"/>
                </a:ext>
              </a:extLst>
            </a:blip>
            <a:stretch>
              <a:fillRect/>
            </a:stretch>
          </a:blipFill>
        </p:spPr>
      </p:sp>
      <p:grpSp>
        <p:nvGrpSpPr>
          <p:cNvPr id="14" name="Group 14"/>
          <p:cNvGrpSpPr/>
          <p:nvPr/>
        </p:nvGrpSpPr>
        <p:grpSpPr>
          <a:xfrm>
            <a:off x="18181857" y="8291827"/>
            <a:ext cx="106143" cy="966473"/>
            <a:chOff x="0" y="0"/>
            <a:chExt cx="626900" cy="5708159"/>
          </a:xfrm>
        </p:grpSpPr>
        <p:sp>
          <p:nvSpPr>
            <p:cNvPr id="15" name="Freeform 15"/>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16" name="TextBox 16"/>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grpSp>
        <p:nvGrpSpPr>
          <p:cNvPr id="26" name="Group 26"/>
          <p:cNvGrpSpPr/>
          <p:nvPr/>
        </p:nvGrpSpPr>
        <p:grpSpPr>
          <a:xfrm flipV="1">
            <a:off x="1127944" y="2132278"/>
            <a:ext cx="13260362" cy="45719"/>
            <a:chOff x="0" y="0"/>
            <a:chExt cx="636296" cy="12543"/>
          </a:xfrm>
        </p:grpSpPr>
        <p:sp>
          <p:nvSpPr>
            <p:cNvPr id="27" name="Freeform 27"/>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28" name="TextBox 28"/>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grpSp>
        <p:nvGrpSpPr>
          <p:cNvPr id="30" name="Group 30"/>
          <p:cNvGrpSpPr/>
          <p:nvPr/>
        </p:nvGrpSpPr>
        <p:grpSpPr>
          <a:xfrm>
            <a:off x="11501822" y="2769756"/>
            <a:ext cx="677751" cy="677751"/>
            <a:chOff x="-16344" y="-23814"/>
            <a:chExt cx="812800" cy="812800"/>
          </a:xfrm>
        </p:grpSpPr>
        <p:sp>
          <p:nvSpPr>
            <p:cNvPr id="31" name="Freeform 31"/>
            <p:cNvSpPr/>
            <p:nvPr/>
          </p:nvSpPr>
          <p:spPr>
            <a:xfrm>
              <a:off x="-16344" y="-23814"/>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txBody>
            <a:bodyPr/>
            <a:lstStyle/>
            <a:p>
              <a:endParaRPr lang="en-IN" dirty="0"/>
            </a:p>
          </p:txBody>
        </p:sp>
        <p:sp>
          <p:nvSpPr>
            <p:cNvPr id="32" name="TextBox 32"/>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34" name="TextBox 34"/>
          <p:cNvSpPr txBox="1"/>
          <p:nvPr/>
        </p:nvSpPr>
        <p:spPr>
          <a:xfrm>
            <a:off x="11565633" y="2963072"/>
            <a:ext cx="496110" cy="297180"/>
          </a:xfrm>
          <a:prstGeom prst="rect">
            <a:avLst/>
          </a:prstGeom>
        </p:spPr>
        <p:txBody>
          <a:bodyPr lIns="0" tIns="0" rIns="0" bIns="0" rtlCol="0" anchor="t">
            <a:spAutoFit/>
          </a:bodyPr>
          <a:lstStyle/>
          <a:p>
            <a:pPr algn="ctr">
              <a:lnSpc>
                <a:spcPts val="2519"/>
              </a:lnSpc>
              <a:spcBef>
                <a:spcPct val="0"/>
              </a:spcBef>
            </a:pPr>
            <a:r>
              <a:rPr lang="en-US" sz="1799" dirty="0">
                <a:solidFill>
                  <a:srgbClr val="07032B"/>
                </a:solidFill>
                <a:latin typeface="Open Sans Bold"/>
              </a:rPr>
              <a:t>01</a:t>
            </a:r>
          </a:p>
        </p:txBody>
      </p:sp>
      <p:grpSp>
        <p:nvGrpSpPr>
          <p:cNvPr id="35" name="Group 35"/>
          <p:cNvGrpSpPr/>
          <p:nvPr/>
        </p:nvGrpSpPr>
        <p:grpSpPr>
          <a:xfrm>
            <a:off x="11501821" y="4505037"/>
            <a:ext cx="677751" cy="677751"/>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txBody>
            <a:bodyPr/>
            <a:lstStyle/>
            <a:p>
              <a:endParaRPr lang="en-IN"/>
            </a:p>
          </p:txBody>
        </p:sp>
        <p:sp>
          <p:nvSpPr>
            <p:cNvPr id="37" name="TextBox 3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39" name="TextBox 39"/>
          <p:cNvSpPr txBox="1"/>
          <p:nvPr/>
        </p:nvSpPr>
        <p:spPr>
          <a:xfrm>
            <a:off x="11616381" y="4684493"/>
            <a:ext cx="496110" cy="297180"/>
          </a:xfrm>
          <a:prstGeom prst="rect">
            <a:avLst/>
          </a:prstGeom>
        </p:spPr>
        <p:txBody>
          <a:bodyPr lIns="0" tIns="0" rIns="0" bIns="0" rtlCol="0" anchor="t">
            <a:spAutoFit/>
          </a:bodyPr>
          <a:lstStyle/>
          <a:p>
            <a:pPr algn="ctr">
              <a:lnSpc>
                <a:spcPts val="2519"/>
              </a:lnSpc>
              <a:spcBef>
                <a:spcPct val="0"/>
              </a:spcBef>
            </a:pPr>
            <a:r>
              <a:rPr lang="en-US" sz="1799" dirty="0">
                <a:solidFill>
                  <a:srgbClr val="07032B"/>
                </a:solidFill>
                <a:latin typeface="Open Sans Bold"/>
              </a:rPr>
              <a:t>02</a:t>
            </a:r>
          </a:p>
        </p:txBody>
      </p:sp>
      <p:sp>
        <p:nvSpPr>
          <p:cNvPr id="40" name="TextBox 12">
            <a:extLst>
              <a:ext uri="{FF2B5EF4-FFF2-40B4-BE49-F238E27FC236}">
                <a16:creationId xmlns:a16="http://schemas.microsoft.com/office/drawing/2014/main" id="{9D157322-514A-2DA5-A8A7-312DFAA76603}"/>
              </a:ext>
            </a:extLst>
          </p:cNvPr>
          <p:cNvSpPr txBox="1"/>
          <p:nvPr/>
        </p:nvSpPr>
        <p:spPr>
          <a:xfrm>
            <a:off x="1028700" y="1152525"/>
            <a:ext cx="16344900" cy="910506"/>
          </a:xfrm>
          <a:prstGeom prst="rect">
            <a:avLst/>
          </a:prstGeom>
        </p:spPr>
        <p:txBody>
          <a:bodyPr wrap="square" lIns="0" tIns="0" rIns="0" bIns="0" rtlCol="0" anchor="t">
            <a:spAutoFit/>
          </a:bodyPr>
          <a:lstStyle/>
          <a:p>
            <a:pPr>
              <a:lnSpc>
                <a:spcPts val="7100"/>
              </a:lnSpc>
            </a:pPr>
            <a:r>
              <a:rPr lang="en-US" sz="7100" dirty="0">
                <a:solidFill>
                  <a:schemeClr val="bg1"/>
                </a:solidFill>
                <a:latin typeface="Montserrat Classic Bold"/>
              </a:rPr>
              <a:t>SYSTEM</a:t>
            </a:r>
            <a:r>
              <a:rPr lang="en-US" sz="7100" dirty="0">
                <a:solidFill>
                  <a:srgbClr val="004AAD"/>
                </a:solidFill>
                <a:latin typeface="Montserrat Classic Bold"/>
              </a:rPr>
              <a:t> </a:t>
            </a:r>
            <a:r>
              <a:rPr lang="en-US" sz="7100" dirty="0">
                <a:solidFill>
                  <a:schemeClr val="bg1"/>
                </a:solidFill>
                <a:latin typeface="Montserrat Classic Bold"/>
              </a:rPr>
              <a:t>DEVELOPMENT</a:t>
            </a:r>
            <a:r>
              <a:rPr lang="en-US" sz="7100" dirty="0">
                <a:solidFill>
                  <a:srgbClr val="004AAD"/>
                </a:solidFill>
                <a:latin typeface="Montserrat Classic Bold"/>
              </a:rPr>
              <a:t> </a:t>
            </a:r>
            <a:r>
              <a:rPr lang="en-US" sz="7100" dirty="0">
                <a:solidFill>
                  <a:schemeClr val="bg1"/>
                </a:solidFill>
                <a:latin typeface="Montserrat Classic Bold"/>
              </a:rPr>
              <a:t>APPROACH</a:t>
            </a:r>
          </a:p>
        </p:txBody>
      </p:sp>
      <p:sp>
        <p:nvSpPr>
          <p:cNvPr id="41" name="TextBox 13">
            <a:extLst>
              <a:ext uri="{FF2B5EF4-FFF2-40B4-BE49-F238E27FC236}">
                <a16:creationId xmlns:a16="http://schemas.microsoft.com/office/drawing/2014/main" id="{52743799-9620-4FB1-DA6F-CE6AB334E527}"/>
              </a:ext>
            </a:extLst>
          </p:cNvPr>
          <p:cNvSpPr txBox="1"/>
          <p:nvPr/>
        </p:nvSpPr>
        <p:spPr>
          <a:xfrm>
            <a:off x="1128715" y="2838676"/>
            <a:ext cx="9093155" cy="4048481"/>
          </a:xfrm>
          <a:prstGeom prst="rect">
            <a:avLst/>
          </a:prstGeom>
        </p:spPr>
        <p:txBody>
          <a:bodyPr lIns="0" tIns="0" rIns="0" bIns="0" rtlCol="0" anchor="t">
            <a:spAutoFit/>
          </a:bodyPr>
          <a:lstStyle/>
          <a:p>
            <a:pPr>
              <a:lnSpc>
                <a:spcPts val="3999"/>
              </a:lnSpc>
            </a:pPr>
            <a:r>
              <a:rPr lang="en-US" sz="2499" dirty="0">
                <a:solidFill>
                  <a:schemeClr val="bg1"/>
                </a:solidFill>
                <a:latin typeface="Montserrat Classic"/>
              </a:rPr>
              <a:t>Our project's development approach involves a systematic methodology, covering essential steps from data collection to model architecture design and training. We start by gathering diverse datasets containing intents, user queries, and responses related to healthcare appointments. These datasets undergo preprocessing and are used to train a sophisticated model capable of effectively understanding and responding to user inquiries.</a:t>
            </a:r>
          </a:p>
        </p:txBody>
      </p:sp>
      <p:sp>
        <p:nvSpPr>
          <p:cNvPr id="42" name="Freeform 36">
            <a:extLst>
              <a:ext uri="{FF2B5EF4-FFF2-40B4-BE49-F238E27FC236}">
                <a16:creationId xmlns:a16="http://schemas.microsoft.com/office/drawing/2014/main" id="{55767CA4-C9B6-461C-1901-51C004A97A0D}"/>
              </a:ext>
            </a:extLst>
          </p:cNvPr>
          <p:cNvSpPr/>
          <p:nvPr/>
        </p:nvSpPr>
        <p:spPr>
          <a:xfrm>
            <a:off x="11501821" y="6472539"/>
            <a:ext cx="677751" cy="677751"/>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txBody>
          <a:bodyPr/>
          <a:lstStyle/>
          <a:p>
            <a:endParaRPr lang="en-IN" dirty="0"/>
          </a:p>
        </p:txBody>
      </p:sp>
      <p:sp>
        <p:nvSpPr>
          <p:cNvPr id="43" name="TextBox 39">
            <a:extLst>
              <a:ext uri="{FF2B5EF4-FFF2-40B4-BE49-F238E27FC236}">
                <a16:creationId xmlns:a16="http://schemas.microsoft.com/office/drawing/2014/main" id="{C80D9D8C-5CA5-C3C6-2436-202C3FDD84EA}"/>
              </a:ext>
            </a:extLst>
          </p:cNvPr>
          <p:cNvSpPr txBox="1"/>
          <p:nvPr/>
        </p:nvSpPr>
        <p:spPr>
          <a:xfrm>
            <a:off x="11565633" y="6690562"/>
            <a:ext cx="496110" cy="297180"/>
          </a:xfrm>
          <a:prstGeom prst="rect">
            <a:avLst/>
          </a:prstGeom>
        </p:spPr>
        <p:txBody>
          <a:bodyPr lIns="0" tIns="0" rIns="0" bIns="0" rtlCol="0" anchor="t">
            <a:spAutoFit/>
          </a:bodyPr>
          <a:lstStyle/>
          <a:p>
            <a:pPr algn="ctr">
              <a:lnSpc>
                <a:spcPts val="2519"/>
              </a:lnSpc>
              <a:spcBef>
                <a:spcPct val="0"/>
              </a:spcBef>
            </a:pPr>
            <a:r>
              <a:rPr lang="en-US" sz="1799" dirty="0">
                <a:solidFill>
                  <a:srgbClr val="07032B"/>
                </a:solidFill>
                <a:latin typeface="Open Sans Bold"/>
              </a:rPr>
              <a:t>03</a:t>
            </a:r>
          </a:p>
        </p:txBody>
      </p:sp>
      <p:sp>
        <p:nvSpPr>
          <p:cNvPr id="44" name="TextBox 15">
            <a:extLst>
              <a:ext uri="{FF2B5EF4-FFF2-40B4-BE49-F238E27FC236}">
                <a16:creationId xmlns:a16="http://schemas.microsoft.com/office/drawing/2014/main" id="{DE58CE8D-4DB6-6C96-41CE-D91AADBEF8E3}"/>
              </a:ext>
            </a:extLst>
          </p:cNvPr>
          <p:cNvSpPr txBox="1"/>
          <p:nvPr/>
        </p:nvSpPr>
        <p:spPr>
          <a:xfrm>
            <a:off x="12344400" y="2344105"/>
            <a:ext cx="2797836" cy="243656"/>
          </a:xfrm>
          <a:prstGeom prst="rect">
            <a:avLst/>
          </a:prstGeom>
        </p:spPr>
        <p:txBody>
          <a:bodyPr lIns="0" tIns="0" rIns="0" bIns="0" rtlCol="0" anchor="t">
            <a:spAutoFit/>
          </a:bodyPr>
          <a:lstStyle/>
          <a:p>
            <a:pPr>
              <a:lnSpc>
                <a:spcPts val="1912"/>
              </a:lnSpc>
            </a:pPr>
            <a:r>
              <a:rPr lang="en-US" sz="1912" dirty="0">
                <a:solidFill>
                  <a:schemeClr val="accent5">
                    <a:lumMod val="60000"/>
                    <a:lumOff val="40000"/>
                  </a:schemeClr>
                </a:solidFill>
                <a:latin typeface="Montserrat Classic Bold"/>
              </a:rPr>
              <a:t>DATA COLLECTION</a:t>
            </a:r>
          </a:p>
        </p:txBody>
      </p:sp>
      <p:sp>
        <p:nvSpPr>
          <p:cNvPr id="45" name="TextBox 5">
            <a:extLst>
              <a:ext uri="{FF2B5EF4-FFF2-40B4-BE49-F238E27FC236}">
                <a16:creationId xmlns:a16="http://schemas.microsoft.com/office/drawing/2014/main" id="{3ACA1B4D-64C0-341C-66E0-620EF8D8E155}"/>
              </a:ext>
            </a:extLst>
          </p:cNvPr>
          <p:cNvSpPr txBox="1"/>
          <p:nvPr/>
        </p:nvSpPr>
        <p:spPr>
          <a:xfrm>
            <a:off x="12344400" y="2627208"/>
            <a:ext cx="4906787" cy="1584324"/>
          </a:xfrm>
          <a:prstGeom prst="rect">
            <a:avLst/>
          </a:prstGeom>
        </p:spPr>
        <p:txBody>
          <a:bodyPr lIns="0" tIns="0" rIns="0" bIns="0" rtlCol="0" anchor="t">
            <a:spAutoFit/>
          </a:bodyPr>
          <a:lstStyle/>
          <a:p>
            <a:pPr>
              <a:lnSpc>
                <a:spcPts val="3200"/>
              </a:lnSpc>
            </a:pPr>
            <a:r>
              <a:rPr lang="en-US" sz="2000" dirty="0">
                <a:solidFill>
                  <a:schemeClr val="bg1"/>
                </a:solidFill>
                <a:latin typeface="Montserrat Classic"/>
              </a:rPr>
              <a:t>Curating comprehensive datasets comprising various intents, user queries, and corresponding responses relevant to healthcare appointments</a:t>
            </a:r>
          </a:p>
        </p:txBody>
      </p:sp>
      <p:sp>
        <p:nvSpPr>
          <p:cNvPr id="46" name="TextBox 16">
            <a:extLst>
              <a:ext uri="{FF2B5EF4-FFF2-40B4-BE49-F238E27FC236}">
                <a16:creationId xmlns:a16="http://schemas.microsoft.com/office/drawing/2014/main" id="{800333AE-03B5-ED8E-9A01-E03B75E01D58}"/>
              </a:ext>
            </a:extLst>
          </p:cNvPr>
          <p:cNvSpPr txBox="1"/>
          <p:nvPr/>
        </p:nvSpPr>
        <p:spPr>
          <a:xfrm>
            <a:off x="12344400" y="4469535"/>
            <a:ext cx="3942091" cy="243656"/>
          </a:xfrm>
          <a:prstGeom prst="rect">
            <a:avLst/>
          </a:prstGeom>
        </p:spPr>
        <p:txBody>
          <a:bodyPr lIns="0" tIns="0" rIns="0" bIns="0" rtlCol="0" anchor="t">
            <a:spAutoFit/>
          </a:bodyPr>
          <a:lstStyle/>
          <a:p>
            <a:pPr>
              <a:lnSpc>
                <a:spcPts val="1912"/>
              </a:lnSpc>
            </a:pPr>
            <a:r>
              <a:rPr lang="en-US" sz="1912" dirty="0">
                <a:solidFill>
                  <a:schemeClr val="accent5">
                    <a:lumMod val="60000"/>
                    <a:lumOff val="40000"/>
                  </a:schemeClr>
                </a:solidFill>
                <a:latin typeface="Montserrat Classic Bold"/>
              </a:rPr>
              <a:t>PREPROCESSING TECHNIQUES</a:t>
            </a:r>
          </a:p>
        </p:txBody>
      </p:sp>
      <p:sp>
        <p:nvSpPr>
          <p:cNvPr id="47" name="TextBox 8">
            <a:extLst>
              <a:ext uri="{FF2B5EF4-FFF2-40B4-BE49-F238E27FC236}">
                <a16:creationId xmlns:a16="http://schemas.microsoft.com/office/drawing/2014/main" id="{BAC2EF5C-4538-7DC9-EB5E-05C58D9F1560}"/>
              </a:ext>
            </a:extLst>
          </p:cNvPr>
          <p:cNvSpPr txBox="1"/>
          <p:nvPr/>
        </p:nvSpPr>
        <p:spPr>
          <a:xfrm>
            <a:off x="12344399" y="4702265"/>
            <a:ext cx="4906787" cy="1584324"/>
          </a:xfrm>
          <a:prstGeom prst="rect">
            <a:avLst/>
          </a:prstGeom>
        </p:spPr>
        <p:txBody>
          <a:bodyPr lIns="0" tIns="0" rIns="0" bIns="0" rtlCol="0" anchor="t">
            <a:spAutoFit/>
          </a:bodyPr>
          <a:lstStyle/>
          <a:p>
            <a:pPr>
              <a:lnSpc>
                <a:spcPts val="3200"/>
              </a:lnSpc>
            </a:pPr>
            <a:r>
              <a:rPr lang="en-US" sz="2000" dirty="0">
                <a:solidFill>
                  <a:schemeClr val="bg1"/>
                </a:solidFill>
                <a:latin typeface="Montserrat Classic"/>
              </a:rPr>
              <a:t>Employing robust preprocessing methods like tokenization, sequence padding, and one-hot encoding to prepare the data for model training.</a:t>
            </a:r>
          </a:p>
        </p:txBody>
      </p:sp>
      <p:sp>
        <p:nvSpPr>
          <p:cNvPr id="48" name="TextBox 17">
            <a:extLst>
              <a:ext uri="{FF2B5EF4-FFF2-40B4-BE49-F238E27FC236}">
                <a16:creationId xmlns:a16="http://schemas.microsoft.com/office/drawing/2014/main" id="{2C149ED1-7667-959D-26A9-EE1F338309AA}"/>
              </a:ext>
            </a:extLst>
          </p:cNvPr>
          <p:cNvSpPr txBox="1"/>
          <p:nvPr/>
        </p:nvSpPr>
        <p:spPr>
          <a:xfrm>
            <a:off x="12352513" y="6479470"/>
            <a:ext cx="3942091" cy="243656"/>
          </a:xfrm>
          <a:prstGeom prst="rect">
            <a:avLst/>
          </a:prstGeom>
        </p:spPr>
        <p:txBody>
          <a:bodyPr lIns="0" tIns="0" rIns="0" bIns="0" rtlCol="0" anchor="t">
            <a:spAutoFit/>
          </a:bodyPr>
          <a:lstStyle/>
          <a:p>
            <a:pPr>
              <a:lnSpc>
                <a:spcPts val="1912"/>
              </a:lnSpc>
            </a:pPr>
            <a:r>
              <a:rPr lang="en-US" sz="1912" dirty="0">
                <a:solidFill>
                  <a:schemeClr val="accent5">
                    <a:lumMod val="60000"/>
                    <a:lumOff val="40000"/>
                  </a:schemeClr>
                </a:solidFill>
                <a:latin typeface="Montserrat Classic Bold"/>
              </a:rPr>
              <a:t>MODEL ARCHITECTURE DESIGN</a:t>
            </a:r>
          </a:p>
        </p:txBody>
      </p:sp>
      <p:sp>
        <p:nvSpPr>
          <p:cNvPr id="49" name="TextBox 11">
            <a:extLst>
              <a:ext uri="{FF2B5EF4-FFF2-40B4-BE49-F238E27FC236}">
                <a16:creationId xmlns:a16="http://schemas.microsoft.com/office/drawing/2014/main" id="{23C9A6F2-1874-0957-2248-2DCC9BACBB4C}"/>
              </a:ext>
            </a:extLst>
          </p:cNvPr>
          <p:cNvSpPr txBox="1"/>
          <p:nvPr/>
        </p:nvSpPr>
        <p:spPr>
          <a:xfrm>
            <a:off x="12352513" y="6727825"/>
            <a:ext cx="4906787" cy="2418034"/>
          </a:xfrm>
          <a:prstGeom prst="rect">
            <a:avLst/>
          </a:prstGeom>
        </p:spPr>
        <p:txBody>
          <a:bodyPr lIns="0" tIns="0" rIns="0" bIns="0" rtlCol="0" anchor="t">
            <a:spAutoFit/>
          </a:bodyPr>
          <a:lstStyle/>
          <a:p>
            <a:pPr>
              <a:lnSpc>
                <a:spcPts val="3200"/>
              </a:lnSpc>
            </a:pPr>
            <a:r>
              <a:rPr lang="en-US" sz="2000" dirty="0">
                <a:solidFill>
                  <a:schemeClr val="bg1"/>
                </a:solidFill>
                <a:latin typeface="Montserrat Classic"/>
              </a:rPr>
              <a:t>Designing a sophisticated model architecture integrating key components such as Embedding, LSTM, and Dense layers to enable effective comprehension and response to user queries about healthcare appointments.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096803" y="549311"/>
            <a:ext cx="137619" cy="145683"/>
          </a:xfrm>
          <a:prstGeom prst="rect">
            <a:avLst/>
          </a:prstGeom>
        </p:spPr>
        <p:txBody>
          <a:bodyPr lIns="50800" tIns="50800" rIns="50800" bIns="50800" rtlCol="0" anchor="ctr"/>
          <a:lstStyle/>
          <a:p>
            <a:pPr algn="ctr">
              <a:lnSpc>
                <a:spcPts val="2239"/>
              </a:lnSpc>
            </a:pPr>
            <a:endParaRPr dirty="0"/>
          </a:p>
        </p:txBody>
      </p:sp>
      <p:sp>
        <p:nvSpPr>
          <p:cNvPr id="13" name="Freeform 13"/>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18181857" y="8291827"/>
            <a:ext cx="106143" cy="966473"/>
            <a:chOff x="0" y="0"/>
            <a:chExt cx="626900" cy="5708159"/>
          </a:xfrm>
        </p:grpSpPr>
        <p:sp>
          <p:nvSpPr>
            <p:cNvPr id="20" name="Freeform 20"/>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21" name="TextBox 21"/>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grpSp>
        <p:nvGrpSpPr>
          <p:cNvPr id="29" name="Group 29"/>
          <p:cNvGrpSpPr/>
          <p:nvPr/>
        </p:nvGrpSpPr>
        <p:grpSpPr>
          <a:xfrm>
            <a:off x="1524000" y="2339422"/>
            <a:ext cx="3124200" cy="78319"/>
            <a:chOff x="0" y="0"/>
            <a:chExt cx="636296" cy="12543"/>
          </a:xfrm>
        </p:grpSpPr>
        <p:sp>
          <p:nvSpPr>
            <p:cNvPr id="30" name="Freeform 30"/>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31" name="TextBox 31"/>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grpSp>
        <p:nvGrpSpPr>
          <p:cNvPr id="33" name="Group 33"/>
          <p:cNvGrpSpPr/>
          <p:nvPr/>
        </p:nvGrpSpPr>
        <p:grpSpPr>
          <a:xfrm>
            <a:off x="11190339" y="2221940"/>
            <a:ext cx="677751" cy="677751"/>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id="35" name="TextBox 35"/>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37" name="TextBox 37"/>
          <p:cNvSpPr txBox="1"/>
          <p:nvPr/>
        </p:nvSpPr>
        <p:spPr>
          <a:xfrm>
            <a:off x="11281159" y="2414068"/>
            <a:ext cx="496110" cy="297180"/>
          </a:xfrm>
          <a:prstGeom prst="rect">
            <a:avLst/>
          </a:prstGeom>
        </p:spPr>
        <p:txBody>
          <a:bodyPr lIns="0" tIns="0" rIns="0" bIns="0" rtlCol="0" anchor="t">
            <a:spAutoFit/>
          </a:bodyPr>
          <a:lstStyle/>
          <a:p>
            <a:pPr algn="ctr">
              <a:lnSpc>
                <a:spcPts val="2519"/>
              </a:lnSpc>
              <a:spcBef>
                <a:spcPct val="0"/>
              </a:spcBef>
            </a:pPr>
            <a:r>
              <a:rPr lang="en-US" sz="1799" dirty="0">
                <a:solidFill>
                  <a:srgbClr val="07032B"/>
                </a:solidFill>
                <a:latin typeface="Open Sans Bold"/>
              </a:rPr>
              <a:t>01</a:t>
            </a:r>
          </a:p>
        </p:txBody>
      </p:sp>
      <p:grpSp>
        <p:nvGrpSpPr>
          <p:cNvPr id="38" name="Group 38"/>
          <p:cNvGrpSpPr/>
          <p:nvPr/>
        </p:nvGrpSpPr>
        <p:grpSpPr>
          <a:xfrm>
            <a:off x="11186256" y="4247557"/>
            <a:ext cx="677751" cy="677751"/>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id="40" name="TextBox 4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42" name="TextBox 42"/>
          <p:cNvSpPr txBox="1"/>
          <p:nvPr/>
        </p:nvSpPr>
        <p:spPr>
          <a:xfrm>
            <a:off x="11255233" y="4437842"/>
            <a:ext cx="496110" cy="297180"/>
          </a:xfrm>
          <a:prstGeom prst="rect">
            <a:avLst/>
          </a:prstGeom>
        </p:spPr>
        <p:txBody>
          <a:bodyPr lIns="0" tIns="0" rIns="0" bIns="0" rtlCol="0" anchor="t">
            <a:spAutoFit/>
          </a:bodyPr>
          <a:lstStyle/>
          <a:p>
            <a:pPr algn="ctr">
              <a:lnSpc>
                <a:spcPts val="2519"/>
              </a:lnSpc>
              <a:spcBef>
                <a:spcPct val="0"/>
              </a:spcBef>
            </a:pPr>
            <a:r>
              <a:rPr lang="en-US" sz="1799" dirty="0">
                <a:solidFill>
                  <a:srgbClr val="07032B"/>
                </a:solidFill>
                <a:latin typeface="Open Sans Bold"/>
              </a:rPr>
              <a:t>02</a:t>
            </a:r>
          </a:p>
        </p:txBody>
      </p:sp>
      <p:grpSp>
        <p:nvGrpSpPr>
          <p:cNvPr id="43" name="Group 43"/>
          <p:cNvGrpSpPr/>
          <p:nvPr/>
        </p:nvGrpSpPr>
        <p:grpSpPr>
          <a:xfrm>
            <a:off x="11186554" y="6587903"/>
            <a:ext cx="677751" cy="677751"/>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ADEDD"/>
            </a:solidFill>
          </p:spPr>
        </p:sp>
        <p:sp>
          <p:nvSpPr>
            <p:cNvPr id="45" name="TextBox 45"/>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47" name="TextBox 47"/>
          <p:cNvSpPr txBox="1"/>
          <p:nvPr/>
        </p:nvSpPr>
        <p:spPr>
          <a:xfrm>
            <a:off x="11281159" y="6778188"/>
            <a:ext cx="496110" cy="297180"/>
          </a:xfrm>
          <a:prstGeom prst="rect">
            <a:avLst/>
          </a:prstGeom>
        </p:spPr>
        <p:txBody>
          <a:bodyPr lIns="0" tIns="0" rIns="0" bIns="0" rtlCol="0" anchor="t">
            <a:spAutoFit/>
          </a:bodyPr>
          <a:lstStyle/>
          <a:p>
            <a:pPr algn="ctr">
              <a:lnSpc>
                <a:spcPts val="2519"/>
              </a:lnSpc>
              <a:spcBef>
                <a:spcPct val="0"/>
              </a:spcBef>
            </a:pPr>
            <a:r>
              <a:rPr lang="en-US" sz="1799" dirty="0">
                <a:solidFill>
                  <a:srgbClr val="07032B"/>
                </a:solidFill>
                <a:latin typeface="Open Sans Bold"/>
              </a:rPr>
              <a:t>03</a:t>
            </a:r>
          </a:p>
        </p:txBody>
      </p:sp>
      <p:sp>
        <p:nvSpPr>
          <p:cNvPr id="48" name="TextBox 5">
            <a:extLst>
              <a:ext uri="{FF2B5EF4-FFF2-40B4-BE49-F238E27FC236}">
                <a16:creationId xmlns:a16="http://schemas.microsoft.com/office/drawing/2014/main" id="{C0F3598F-B6CE-C1CA-FB96-C510A7687A3C}"/>
              </a:ext>
            </a:extLst>
          </p:cNvPr>
          <p:cNvSpPr txBox="1"/>
          <p:nvPr/>
        </p:nvSpPr>
        <p:spPr>
          <a:xfrm>
            <a:off x="1524000" y="1190625"/>
            <a:ext cx="9143999" cy="1040862"/>
          </a:xfrm>
          <a:prstGeom prst="rect">
            <a:avLst/>
          </a:prstGeom>
        </p:spPr>
        <p:txBody>
          <a:bodyPr wrap="square" lIns="0" tIns="0" rIns="0" bIns="0" rtlCol="0" anchor="t">
            <a:spAutoFit/>
          </a:bodyPr>
          <a:lstStyle/>
          <a:p>
            <a:pPr>
              <a:lnSpc>
                <a:spcPts val="9000"/>
              </a:lnSpc>
            </a:pPr>
            <a:r>
              <a:rPr lang="en-US" sz="6000" dirty="0">
                <a:solidFill>
                  <a:schemeClr val="bg1"/>
                </a:solidFill>
                <a:latin typeface="Montserrat Classic Bold"/>
              </a:rPr>
              <a:t>ALGORITHM</a:t>
            </a:r>
          </a:p>
        </p:txBody>
      </p:sp>
      <p:sp>
        <p:nvSpPr>
          <p:cNvPr id="49" name="TextBox 6">
            <a:extLst>
              <a:ext uri="{FF2B5EF4-FFF2-40B4-BE49-F238E27FC236}">
                <a16:creationId xmlns:a16="http://schemas.microsoft.com/office/drawing/2014/main" id="{1318E559-CC5A-85A9-09C3-F8FBECEFC452}"/>
              </a:ext>
            </a:extLst>
          </p:cNvPr>
          <p:cNvSpPr txBox="1"/>
          <p:nvPr/>
        </p:nvSpPr>
        <p:spPr>
          <a:xfrm>
            <a:off x="1524000" y="2976432"/>
            <a:ext cx="7467694" cy="4334135"/>
          </a:xfrm>
          <a:prstGeom prst="rect">
            <a:avLst/>
          </a:prstGeom>
        </p:spPr>
        <p:txBody>
          <a:bodyPr lIns="0" tIns="0" rIns="0" bIns="0" rtlCol="0" anchor="t">
            <a:spAutoFit/>
          </a:bodyPr>
          <a:lstStyle/>
          <a:p>
            <a:pPr>
              <a:lnSpc>
                <a:spcPts val="3840"/>
              </a:lnSpc>
            </a:pPr>
            <a:r>
              <a:rPr lang="en-US" sz="2400" dirty="0">
                <a:solidFill>
                  <a:schemeClr val="bg1"/>
                </a:solidFill>
                <a:latin typeface="Montserrat Classic"/>
              </a:rPr>
              <a:t>Our project harnesses advanced Natural Language Processing (NLP) techniques to empower a chatbot tailored for healthcare appointment management. Through methods like tokenization, sequence padding, and LSTM-based classification, the chatbot adeptly interprets user queries and furnishes relevant responses. Furthermore, optimization via the Adam optimizer and categorical cross-entropy loss function enhances the chatbot's classification accuracy.</a:t>
            </a:r>
          </a:p>
        </p:txBody>
      </p:sp>
      <p:sp>
        <p:nvSpPr>
          <p:cNvPr id="50" name="TextBox 10">
            <a:extLst>
              <a:ext uri="{FF2B5EF4-FFF2-40B4-BE49-F238E27FC236}">
                <a16:creationId xmlns:a16="http://schemas.microsoft.com/office/drawing/2014/main" id="{C644D3BB-EA5B-8A01-71C7-E107CA04B0DD}"/>
              </a:ext>
            </a:extLst>
          </p:cNvPr>
          <p:cNvSpPr txBox="1"/>
          <p:nvPr/>
        </p:nvSpPr>
        <p:spPr>
          <a:xfrm>
            <a:off x="12056406" y="1740941"/>
            <a:ext cx="5251928" cy="504826"/>
          </a:xfrm>
          <a:prstGeom prst="rect">
            <a:avLst/>
          </a:prstGeom>
        </p:spPr>
        <p:txBody>
          <a:bodyPr lIns="0" tIns="0" rIns="0" bIns="0" rtlCol="0" anchor="t">
            <a:spAutoFit/>
          </a:bodyPr>
          <a:lstStyle/>
          <a:p>
            <a:pPr>
              <a:lnSpc>
                <a:spcPts val="4199"/>
              </a:lnSpc>
            </a:pPr>
            <a:r>
              <a:rPr lang="en-US" sz="2999" dirty="0">
                <a:solidFill>
                  <a:schemeClr val="accent5">
                    <a:lumMod val="60000"/>
                    <a:lumOff val="40000"/>
                  </a:schemeClr>
                </a:solidFill>
                <a:latin typeface="Montserrat Classic Bold"/>
              </a:rPr>
              <a:t>Advanced NLP Techniques:</a:t>
            </a:r>
          </a:p>
        </p:txBody>
      </p:sp>
      <p:sp>
        <p:nvSpPr>
          <p:cNvPr id="51" name="TextBox 11">
            <a:extLst>
              <a:ext uri="{FF2B5EF4-FFF2-40B4-BE49-F238E27FC236}">
                <a16:creationId xmlns:a16="http://schemas.microsoft.com/office/drawing/2014/main" id="{FBDC9323-1790-17AE-1249-E06D8994C824}"/>
              </a:ext>
            </a:extLst>
          </p:cNvPr>
          <p:cNvSpPr txBox="1"/>
          <p:nvPr/>
        </p:nvSpPr>
        <p:spPr>
          <a:xfrm>
            <a:off x="12007372" y="2423625"/>
            <a:ext cx="5251928" cy="1597297"/>
          </a:xfrm>
          <a:prstGeom prst="rect">
            <a:avLst/>
          </a:prstGeom>
        </p:spPr>
        <p:txBody>
          <a:bodyPr lIns="0" tIns="0" rIns="0" bIns="0" rtlCol="0" anchor="t">
            <a:spAutoFit/>
          </a:bodyPr>
          <a:lstStyle/>
          <a:p>
            <a:pPr>
              <a:lnSpc>
                <a:spcPts val="3200"/>
              </a:lnSpc>
            </a:pPr>
            <a:r>
              <a:rPr lang="en-US" sz="2000" dirty="0">
                <a:solidFill>
                  <a:schemeClr val="bg1"/>
                </a:solidFill>
                <a:latin typeface="Montserrat Classic"/>
              </a:rPr>
              <a:t>Delving into techniques like tokenization and sequence padding, we prepare user queries for effective processing, laying the groundwork for accurate comprehension by the chatbot.</a:t>
            </a:r>
          </a:p>
        </p:txBody>
      </p:sp>
      <p:sp>
        <p:nvSpPr>
          <p:cNvPr id="52" name="TextBox 12">
            <a:extLst>
              <a:ext uri="{FF2B5EF4-FFF2-40B4-BE49-F238E27FC236}">
                <a16:creationId xmlns:a16="http://schemas.microsoft.com/office/drawing/2014/main" id="{63A5FBCB-CF10-E058-6661-35E26D8E9EAF}"/>
              </a:ext>
            </a:extLst>
          </p:cNvPr>
          <p:cNvSpPr txBox="1"/>
          <p:nvPr/>
        </p:nvSpPr>
        <p:spPr>
          <a:xfrm>
            <a:off x="12056405" y="4225349"/>
            <a:ext cx="5251929" cy="504826"/>
          </a:xfrm>
          <a:prstGeom prst="rect">
            <a:avLst/>
          </a:prstGeom>
        </p:spPr>
        <p:txBody>
          <a:bodyPr wrap="square" lIns="0" tIns="0" rIns="0" bIns="0" rtlCol="0" anchor="t">
            <a:spAutoFit/>
          </a:bodyPr>
          <a:lstStyle/>
          <a:p>
            <a:pPr>
              <a:lnSpc>
                <a:spcPts val="4199"/>
              </a:lnSpc>
            </a:pPr>
            <a:r>
              <a:rPr lang="en-US" sz="2999" dirty="0">
                <a:solidFill>
                  <a:schemeClr val="accent5">
                    <a:lumMod val="60000"/>
                    <a:lumOff val="40000"/>
                  </a:schemeClr>
                </a:solidFill>
                <a:latin typeface="Montserrat Classic Bold"/>
              </a:rPr>
              <a:t>LSTM-based Classification</a:t>
            </a:r>
          </a:p>
        </p:txBody>
      </p:sp>
      <p:sp>
        <p:nvSpPr>
          <p:cNvPr id="53" name="TextBox 13">
            <a:extLst>
              <a:ext uri="{FF2B5EF4-FFF2-40B4-BE49-F238E27FC236}">
                <a16:creationId xmlns:a16="http://schemas.microsoft.com/office/drawing/2014/main" id="{E6CF6B7A-FDEF-84B6-C0A7-28A9407171E9}"/>
              </a:ext>
            </a:extLst>
          </p:cNvPr>
          <p:cNvSpPr txBox="1"/>
          <p:nvPr/>
        </p:nvSpPr>
        <p:spPr>
          <a:xfrm>
            <a:off x="12007372" y="4839835"/>
            <a:ext cx="5251928" cy="1597297"/>
          </a:xfrm>
          <a:prstGeom prst="rect">
            <a:avLst/>
          </a:prstGeom>
        </p:spPr>
        <p:txBody>
          <a:bodyPr lIns="0" tIns="0" rIns="0" bIns="0" rtlCol="0" anchor="t">
            <a:spAutoFit/>
          </a:bodyPr>
          <a:lstStyle/>
          <a:p>
            <a:pPr algn="just">
              <a:lnSpc>
                <a:spcPts val="3200"/>
              </a:lnSpc>
            </a:pPr>
            <a:r>
              <a:rPr lang="en-US" sz="2000" dirty="0">
                <a:solidFill>
                  <a:srgbClr val="2E2E2E"/>
                </a:solidFill>
                <a:latin typeface="Montserrat Classic"/>
              </a:rPr>
              <a:t> </a:t>
            </a:r>
            <a:r>
              <a:rPr lang="en-US" sz="2000" dirty="0">
                <a:solidFill>
                  <a:schemeClr val="bg1"/>
                </a:solidFill>
                <a:latin typeface="Montserrat Classic"/>
              </a:rPr>
              <a:t>Employing LSTM-based classification, our chatbot analyzes user queries' sequential nature, ensuring nuanced understanding and contextually appropriate responses</a:t>
            </a:r>
            <a:r>
              <a:rPr lang="en-US" sz="2000" dirty="0">
                <a:solidFill>
                  <a:srgbClr val="2E2E2E"/>
                </a:solidFill>
                <a:latin typeface="Montserrat Classic"/>
              </a:rPr>
              <a:t>.</a:t>
            </a:r>
          </a:p>
        </p:txBody>
      </p:sp>
      <p:sp>
        <p:nvSpPr>
          <p:cNvPr id="54" name="TextBox 8">
            <a:extLst>
              <a:ext uri="{FF2B5EF4-FFF2-40B4-BE49-F238E27FC236}">
                <a16:creationId xmlns:a16="http://schemas.microsoft.com/office/drawing/2014/main" id="{ED93709D-FA0C-4A6E-5FEA-59F0E1A6E475}"/>
              </a:ext>
            </a:extLst>
          </p:cNvPr>
          <p:cNvSpPr txBox="1"/>
          <p:nvPr/>
        </p:nvSpPr>
        <p:spPr>
          <a:xfrm>
            <a:off x="12056406" y="6548895"/>
            <a:ext cx="5874242" cy="504826"/>
          </a:xfrm>
          <a:prstGeom prst="rect">
            <a:avLst/>
          </a:prstGeom>
        </p:spPr>
        <p:txBody>
          <a:bodyPr lIns="0" tIns="0" rIns="0" bIns="0" rtlCol="0" anchor="t">
            <a:spAutoFit/>
          </a:bodyPr>
          <a:lstStyle/>
          <a:p>
            <a:pPr>
              <a:lnSpc>
                <a:spcPts val="4199"/>
              </a:lnSpc>
            </a:pPr>
            <a:r>
              <a:rPr lang="en-US" sz="2999" dirty="0">
                <a:solidFill>
                  <a:schemeClr val="accent5">
                    <a:lumMod val="60000"/>
                    <a:lumOff val="40000"/>
                  </a:schemeClr>
                </a:solidFill>
                <a:latin typeface="Montserrat Classic Bold"/>
              </a:rPr>
              <a:t>Model</a:t>
            </a:r>
            <a:r>
              <a:rPr lang="en-US" sz="2999" dirty="0">
                <a:solidFill>
                  <a:srgbClr val="2E2E2E"/>
                </a:solidFill>
                <a:latin typeface="Montserrat Classic Bold"/>
              </a:rPr>
              <a:t> </a:t>
            </a:r>
            <a:r>
              <a:rPr lang="en-US" sz="2999" dirty="0">
                <a:solidFill>
                  <a:schemeClr val="accent5">
                    <a:lumMod val="60000"/>
                    <a:lumOff val="40000"/>
                  </a:schemeClr>
                </a:solidFill>
                <a:latin typeface="Montserrat Classic Bold"/>
              </a:rPr>
              <a:t>Training</a:t>
            </a:r>
            <a:r>
              <a:rPr lang="en-US" sz="2999" dirty="0">
                <a:solidFill>
                  <a:srgbClr val="2E2E2E"/>
                </a:solidFill>
                <a:latin typeface="Montserrat Classic Bold"/>
              </a:rPr>
              <a:t> </a:t>
            </a:r>
            <a:r>
              <a:rPr lang="en-US" sz="2999" dirty="0">
                <a:solidFill>
                  <a:schemeClr val="accent5">
                    <a:lumMod val="60000"/>
                    <a:lumOff val="40000"/>
                  </a:schemeClr>
                </a:solidFill>
                <a:latin typeface="Montserrat Classic Bold"/>
              </a:rPr>
              <a:t>Optimization</a:t>
            </a:r>
          </a:p>
        </p:txBody>
      </p:sp>
      <p:sp>
        <p:nvSpPr>
          <p:cNvPr id="55" name="TextBox 9">
            <a:extLst>
              <a:ext uri="{FF2B5EF4-FFF2-40B4-BE49-F238E27FC236}">
                <a16:creationId xmlns:a16="http://schemas.microsoft.com/office/drawing/2014/main" id="{9DA6EDCF-4C1B-F10A-EC45-0563E64D79CC}"/>
              </a:ext>
            </a:extLst>
          </p:cNvPr>
          <p:cNvSpPr txBox="1"/>
          <p:nvPr/>
        </p:nvSpPr>
        <p:spPr>
          <a:xfrm>
            <a:off x="12063333" y="7309616"/>
            <a:ext cx="5386467" cy="2418034"/>
          </a:xfrm>
          <a:prstGeom prst="rect">
            <a:avLst/>
          </a:prstGeom>
        </p:spPr>
        <p:txBody>
          <a:bodyPr wrap="square" lIns="0" tIns="0" rIns="0" bIns="0" rtlCol="0" anchor="t">
            <a:spAutoFit/>
          </a:bodyPr>
          <a:lstStyle/>
          <a:p>
            <a:pPr algn="just">
              <a:lnSpc>
                <a:spcPts val="3200"/>
              </a:lnSpc>
            </a:pPr>
            <a:r>
              <a:rPr lang="en-US" sz="2000" dirty="0">
                <a:solidFill>
                  <a:schemeClr val="bg1"/>
                </a:solidFill>
                <a:latin typeface="Montserrat Classic"/>
              </a:rPr>
              <a:t>Through optimization using the Adam optimizer and categorical cross-entropy loss function, we refine the chatbot's training process to maximize classification accuracy, thereby bolstering its efficacy in addressing healthcare appointment queries.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grpSp>
        <p:nvGrpSpPr>
          <p:cNvPr id="19" name="Group 19"/>
          <p:cNvGrpSpPr/>
          <p:nvPr/>
        </p:nvGrpSpPr>
        <p:grpSpPr>
          <a:xfrm>
            <a:off x="18181857" y="8291827"/>
            <a:ext cx="106143" cy="966473"/>
            <a:chOff x="0" y="0"/>
            <a:chExt cx="626900" cy="5708159"/>
          </a:xfrm>
        </p:grpSpPr>
        <p:sp>
          <p:nvSpPr>
            <p:cNvPr id="20" name="Freeform 20"/>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21" name="TextBox 21"/>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grpSp>
        <p:nvGrpSpPr>
          <p:cNvPr id="38" name="Group 38"/>
          <p:cNvGrpSpPr/>
          <p:nvPr/>
        </p:nvGrpSpPr>
        <p:grpSpPr>
          <a:xfrm flipV="1">
            <a:off x="1141438" y="2237503"/>
            <a:ext cx="2675438" cy="45719"/>
            <a:chOff x="0" y="0"/>
            <a:chExt cx="636296" cy="12543"/>
          </a:xfrm>
        </p:grpSpPr>
        <p:sp>
          <p:nvSpPr>
            <p:cNvPr id="39" name="Freeform 39"/>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40" name="TextBox 40"/>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grpSp>
        <p:nvGrpSpPr>
          <p:cNvPr id="42" name="Group 6">
            <a:extLst>
              <a:ext uri="{FF2B5EF4-FFF2-40B4-BE49-F238E27FC236}">
                <a16:creationId xmlns:a16="http://schemas.microsoft.com/office/drawing/2014/main" id="{4D89F4F6-B0EE-9744-64BB-22354C4A4BC3}"/>
              </a:ext>
            </a:extLst>
          </p:cNvPr>
          <p:cNvGrpSpPr/>
          <p:nvPr/>
        </p:nvGrpSpPr>
        <p:grpSpPr>
          <a:xfrm>
            <a:off x="7848600" y="1153288"/>
            <a:ext cx="8612382" cy="4406485"/>
            <a:chOff x="0" y="0"/>
            <a:chExt cx="11483175" cy="5875314"/>
          </a:xfrm>
        </p:grpSpPr>
        <p:pic>
          <p:nvPicPr>
            <p:cNvPr id="43" name="Picture 7">
              <a:extLst>
                <a:ext uri="{FF2B5EF4-FFF2-40B4-BE49-F238E27FC236}">
                  <a16:creationId xmlns:a16="http://schemas.microsoft.com/office/drawing/2014/main" id="{2510EEC4-C5E4-2FA4-9480-1BAD4EFD6783}"/>
                </a:ext>
              </a:extLst>
            </p:cNvPr>
            <p:cNvPicPr>
              <a:picLocks noChangeAspect="1"/>
            </p:cNvPicPr>
            <p:nvPr/>
          </p:nvPicPr>
          <p:blipFill>
            <a:blip r:embed="rId4"/>
            <a:srcRect l="6320" t="49721" r="29805"/>
            <a:stretch>
              <a:fillRect/>
            </a:stretch>
          </p:blipFill>
          <p:spPr>
            <a:xfrm>
              <a:off x="0" y="0"/>
              <a:ext cx="11483175" cy="5875314"/>
            </a:xfrm>
            <a:prstGeom prst="rect">
              <a:avLst/>
            </a:prstGeom>
          </p:spPr>
        </p:pic>
      </p:grpSp>
      <p:grpSp>
        <p:nvGrpSpPr>
          <p:cNvPr id="44" name="Group 2">
            <a:extLst>
              <a:ext uri="{FF2B5EF4-FFF2-40B4-BE49-F238E27FC236}">
                <a16:creationId xmlns:a16="http://schemas.microsoft.com/office/drawing/2014/main" id="{1980D217-4050-4313-F0D6-D480023E5CA5}"/>
              </a:ext>
            </a:extLst>
          </p:cNvPr>
          <p:cNvGrpSpPr/>
          <p:nvPr/>
        </p:nvGrpSpPr>
        <p:grpSpPr>
          <a:xfrm>
            <a:off x="7086600" y="6046288"/>
            <a:ext cx="6209853" cy="3713864"/>
            <a:chOff x="0" y="0"/>
            <a:chExt cx="8279804" cy="4951819"/>
          </a:xfrm>
        </p:grpSpPr>
        <p:pic>
          <p:nvPicPr>
            <p:cNvPr id="45" name="Picture 3">
              <a:extLst>
                <a:ext uri="{FF2B5EF4-FFF2-40B4-BE49-F238E27FC236}">
                  <a16:creationId xmlns:a16="http://schemas.microsoft.com/office/drawing/2014/main" id="{49176724-75B0-4B09-C36E-C867DA1CBCD2}"/>
                </a:ext>
              </a:extLst>
            </p:cNvPr>
            <p:cNvPicPr>
              <a:picLocks noChangeAspect="1"/>
            </p:cNvPicPr>
            <p:nvPr/>
          </p:nvPicPr>
          <p:blipFill>
            <a:blip r:embed="rId5"/>
            <a:srcRect t="3995" b="3995"/>
            <a:stretch>
              <a:fillRect/>
            </a:stretch>
          </p:blipFill>
          <p:spPr>
            <a:xfrm>
              <a:off x="0" y="0"/>
              <a:ext cx="8279804" cy="4951819"/>
            </a:xfrm>
            <a:prstGeom prst="rect">
              <a:avLst/>
            </a:prstGeom>
          </p:spPr>
        </p:pic>
      </p:grpSp>
      <p:grpSp>
        <p:nvGrpSpPr>
          <p:cNvPr id="46" name="Group 4">
            <a:extLst>
              <a:ext uri="{FF2B5EF4-FFF2-40B4-BE49-F238E27FC236}">
                <a16:creationId xmlns:a16="http://schemas.microsoft.com/office/drawing/2014/main" id="{902E984C-BFD2-43A4-2AA1-77DCE464106B}"/>
              </a:ext>
            </a:extLst>
          </p:cNvPr>
          <p:cNvGrpSpPr/>
          <p:nvPr/>
        </p:nvGrpSpPr>
        <p:grpSpPr>
          <a:xfrm>
            <a:off x="13868400" y="5929347"/>
            <a:ext cx="3396590" cy="3829274"/>
            <a:chOff x="0" y="0"/>
            <a:chExt cx="4528787" cy="5105698"/>
          </a:xfrm>
        </p:grpSpPr>
        <p:pic>
          <p:nvPicPr>
            <p:cNvPr id="47" name="Picture 5">
              <a:extLst>
                <a:ext uri="{FF2B5EF4-FFF2-40B4-BE49-F238E27FC236}">
                  <a16:creationId xmlns:a16="http://schemas.microsoft.com/office/drawing/2014/main" id="{72383C81-4222-0C0C-79B2-76E9CC1BFD20}"/>
                </a:ext>
              </a:extLst>
            </p:cNvPr>
            <p:cNvPicPr>
              <a:picLocks noChangeAspect="1"/>
            </p:cNvPicPr>
            <p:nvPr/>
          </p:nvPicPr>
          <p:blipFill>
            <a:blip r:embed="rId5"/>
            <a:srcRect l="5979" r="36364"/>
            <a:stretch>
              <a:fillRect/>
            </a:stretch>
          </p:blipFill>
          <p:spPr>
            <a:xfrm>
              <a:off x="0" y="0"/>
              <a:ext cx="4528787" cy="5105698"/>
            </a:xfrm>
            <a:prstGeom prst="rect">
              <a:avLst/>
            </a:prstGeom>
          </p:spPr>
        </p:pic>
      </p:grpSp>
      <p:sp>
        <p:nvSpPr>
          <p:cNvPr id="48" name="TextBox 8">
            <a:extLst>
              <a:ext uri="{FF2B5EF4-FFF2-40B4-BE49-F238E27FC236}">
                <a16:creationId xmlns:a16="http://schemas.microsoft.com/office/drawing/2014/main" id="{E203F49A-6B44-03CD-A520-C3F070AF7EF9}"/>
              </a:ext>
            </a:extLst>
          </p:cNvPr>
          <p:cNvSpPr txBox="1"/>
          <p:nvPr/>
        </p:nvSpPr>
        <p:spPr>
          <a:xfrm>
            <a:off x="1135260" y="1161030"/>
            <a:ext cx="8540077" cy="1040862"/>
          </a:xfrm>
          <a:prstGeom prst="rect">
            <a:avLst/>
          </a:prstGeom>
        </p:spPr>
        <p:txBody>
          <a:bodyPr lIns="0" tIns="0" rIns="0" bIns="0" rtlCol="0" anchor="t">
            <a:spAutoFit/>
          </a:bodyPr>
          <a:lstStyle/>
          <a:p>
            <a:pPr>
              <a:lnSpc>
                <a:spcPts val="9000"/>
              </a:lnSpc>
            </a:pPr>
            <a:r>
              <a:rPr lang="en-US" sz="6000" dirty="0">
                <a:solidFill>
                  <a:schemeClr val="bg1"/>
                </a:solidFill>
                <a:latin typeface="Montserrat Classic Bold"/>
              </a:rPr>
              <a:t>RESULT</a:t>
            </a:r>
          </a:p>
        </p:txBody>
      </p:sp>
      <p:sp>
        <p:nvSpPr>
          <p:cNvPr id="49" name="TextBox 9">
            <a:extLst>
              <a:ext uri="{FF2B5EF4-FFF2-40B4-BE49-F238E27FC236}">
                <a16:creationId xmlns:a16="http://schemas.microsoft.com/office/drawing/2014/main" id="{8B0CF735-0E39-5E39-3A65-2DDA8E2A960C}"/>
              </a:ext>
            </a:extLst>
          </p:cNvPr>
          <p:cNvSpPr txBox="1"/>
          <p:nvPr/>
        </p:nvSpPr>
        <p:spPr>
          <a:xfrm>
            <a:off x="1141035" y="3427237"/>
            <a:ext cx="5675789" cy="2887980"/>
          </a:xfrm>
          <a:prstGeom prst="rect">
            <a:avLst/>
          </a:prstGeom>
        </p:spPr>
        <p:txBody>
          <a:bodyPr lIns="0" tIns="0" rIns="0" bIns="0" rtlCol="0" anchor="t">
            <a:spAutoFit/>
          </a:bodyPr>
          <a:lstStyle/>
          <a:p>
            <a:pPr>
              <a:lnSpc>
                <a:spcPts val="3840"/>
              </a:lnSpc>
            </a:pPr>
            <a:r>
              <a:rPr lang="en-US" sz="2400" dirty="0">
                <a:solidFill>
                  <a:schemeClr val="bg1"/>
                </a:solidFill>
                <a:latin typeface="Montserrat Classic"/>
              </a:rPr>
              <a:t>The chatbot model demonstrates high accuracy and effectiveness in categorizing user queries, leading to streamlined appointment processes and improved patient satisfaction</a:t>
            </a:r>
            <a:r>
              <a:rPr lang="en-US" sz="2400" dirty="0">
                <a:solidFill>
                  <a:srgbClr val="2E2E2E"/>
                </a:solidFill>
                <a:latin typeface="Montserrat Classic"/>
              </a:rPr>
              <a:t>.</a:t>
            </a:r>
          </a:p>
          <a:p>
            <a:pPr>
              <a:lnSpc>
                <a:spcPts val="3840"/>
              </a:lnSpc>
            </a:pPr>
            <a:endParaRPr lang="en-US" sz="2400" dirty="0">
              <a:solidFill>
                <a:srgbClr val="2E2E2E"/>
              </a:solidFill>
              <a:latin typeface="Montserrat Class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19" name="Group 19"/>
          <p:cNvGrpSpPr/>
          <p:nvPr/>
        </p:nvGrpSpPr>
        <p:grpSpPr>
          <a:xfrm>
            <a:off x="18181857" y="8291827"/>
            <a:ext cx="106143" cy="966473"/>
            <a:chOff x="0" y="0"/>
            <a:chExt cx="626900" cy="5708159"/>
          </a:xfrm>
        </p:grpSpPr>
        <p:sp>
          <p:nvSpPr>
            <p:cNvPr id="20" name="Freeform 20"/>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21" name="TextBox 21"/>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sp>
        <p:nvSpPr>
          <p:cNvPr id="31" name="TextBox 4">
            <a:extLst>
              <a:ext uri="{FF2B5EF4-FFF2-40B4-BE49-F238E27FC236}">
                <a16:creationId xmlns:a16="http://schemas.microsoft.com/office/drawing/2014/main" id="{BB4A953D-7656-0E6B-B735-B5DB3505A2C4}"/>
              </a:ext>
            </a:extLst>
          </p:cNvPr>
          <p:cNvSpPr txBox="1"/>
          <p:nvPr/>
        </p:nvSpPr>
        <p:spPr>
          <a:xfrm>
            <a:off x="1418299" y="2390183"/>
            <a:ext cx="8336950" cy="1040862"/>
          </a:xfrm>
          <a:prstGeom prst="rect">
            <a:avLst/>
          </a:prstGeom>
        </p:spPr>
        <p:txBody>
          <a:bodyPr lIns="0" tIns="0" rIns="0" bIns="0" rtlCol="0" anchor="t">
            <a:spAutoFit/>
          </a:bodyPr>
          <a:lstStyle/>
          <a:p>
            <a:pPr>
              <a:lnSpc>
                <a:spcPts val="9000"/>
              </a:lnSpc>
            </a:pPr>
            <a:r>
              <a:rPr lang="en-US" sz="6000" dirty="0">
                <a:solidFill>
                  <a:schemeClr val="bg1"/>
                </a:solidFill>
                <a:latin typeface="Montserrat Classic Bold"/>
              </a:rPr>
              <a:t>CONCLUSION</a:t>
            </a:r>
          </a:p>
        </p:txBody>
      </p:sp>
      <p:grpSp>
        <p:nvGrpSpPr>
          <p:cNvPr id="32" name="Group 38">
            <a:extLst>
              <a:ext uri="{FF2B5EF4-FFF2-40B4-BE49-F238E27FC236}">
                <a16:creationId xmlns:a16="http://schemas.microsoft.com/office/drawing/2014/main" id="{21E141FC-74AF-1251-48EC-C2622D2939AD}"/>
              </a:ext>
            </a:extLst>
          </p:cNvPr>
          <p:cNvGrpSpPr/>
          <p:nvPr/>
        </p:nvGrpSpPr>
        <p:grpSpPr>
          <a:xfrm flipV="1">
            <a:off x="1445513" y="3498626"/>
            <a:ext cx="3583688" cy="45719"/>
            <a:chOff x="0" y="0"/>
            <a:chExt cx="636296" cy="12543"/>
          </a:xfrm>
        </p:grpSpPr>
        <p:sp>
          <p:nvSpPr>
            <p:cNvPr id="33" name="Freeform 39">
              <a:extLst>
                <a:ext uri="{FF2B5EF4-FFF2-40B4-BE49-F238E27FC236}">
                  <a16:creationId xmlns:a16="http://schemas.microsoft.com/office/drawing/2014/main" id="{C889D2AB-4AEA-004D-171D-988000C8C981}"/>
                </a:ext>
              </a:extLst>
            </p:cNvPr>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34" name="TextBox 40">
              <a:extLst>
                <a:ext uri="{FF2B5EF4-FFF2-40B4-BE49-F238E27FC236}">
                  <a16:creationId xmlns:a16="http://schemas.microsoft.com/office/drawing/2014/main" id="{505091CB-C0FE-6C63-ED7C-9B0D30FB9E77}"/>
                </a:ext>
              </a:extLst>
            </p:cNvPr>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sp>
        <p:nvSpPr>
          <p:cNvPr id="35" name="TextBox 5">
            <a:extLst>
              <a:ext uri="{FF2B5EF4-FFF2-40B4-BE49-F238E27FC236}">
                <a16:creationId xmlns:a16="http://schemas.microsoft.com/office/drawing/2014/main" id="{698EC683-8039-8D55-FB16-4173B9402C9E}"/>
              </a:ext>
            </a:extLst>
          </p:cNvPr>
          <p:cNvSpPr txBox="1"/>
          <p:nvPr/>
        </p:nvSpPr>
        <p:spPr>
          <a:xfrm>
            <a:off x="1478169" y="4346679"/>
            <a:ext cx="13278946" cy="2395977"/>
          </a:xfrm>
          <a:prstGeom prst="rect">
            <a:avLst/>
          </a:prstGeom>
        </p:spPr>
        <p:txBody>
          <a:bodyPr lIns="0" tIns="0" rIns="0" bIns="0" rtlCol="0" anchor="t">
            <a:spAutoFit/>
          </a:bodyPr>
          <a:lstStyle/>
          <a:p>
            <a:pPr>
              <a:lnSpc>
                <a:spcPts val="4799"/>
              </a:lnSpc>
            </a:pPr>
            <a:r>
              <a:rPr lang="en-US" sz="2999" dirty="0">
                <a:solidFill>
                  <a:schemeClr val="bg1"/>
                </a:solidFill>
                <a:latin typeface="Montserrat Classic"/>
              </a:rPr>
              <a:t>The implementation of the healthcare chatbot offers a transformative solution, revolutionizing appointment management and assistance in healthcare delivery.</a:t>
            </a:r>
          </a:p>
          <a:p>
            <a:pPr>
              <a:lnSpc>
                <a:spcPts val="4799"/>
              </a:lnSpc>
            </a:pPr>
            <a:endParaRPr lang="en-US" sz="2999" dirty="0">
              <a:solidFill>
                <a:schemeClr val="bg1"/>
              </a:solidFill>
              <a:latin typeface="Montserrat Class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032B"/>
        </a:solidFill>
        <a:effectLst/>
      </p:bgPr>
    </p:bg>
    <p:spTree>
      <p:nvGrpSpPr>
        <p:cNvPr id="1" name=""/>
        <p:cNvGrpSpPr/>
        <p:nvPr/>
      </p:nvGrpSpPr>
      <p:grpSpPr>
        <a:xfrm>
          <a:off x="0" y="0"/>
          <a:ext cx="0" cy="0"/>
          <a:chOff x="0" y="0"/>
          <a:chExt cx="0" cy="0"/>
        </a:xfrm>
      </p:grpSpPr>
      <p:sp>
        <p:nvSpPr>
          <p:cNvPr id="2" name="Freeform 2"/>
          <p:cNvSpPr/>
          <p:nvPr/>
        </p:nvSpPr>
        <p:spPr>
          <a:xfrm rot="-1477666">
            <a:off x="8443658" y="5370633"/>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sp>
      <p:sp>
        <p:nvSpPr>
          <p:cNvPr id="3" name="Freeform 3"/>
          <p:cNvSpPr/>
          <p:nvPr/>
        </p:nvSpPr>
        <p:spPr>
          <a:xfrm rot="7941020">
            <a:off x="-3526188" y="-6405116"/>
            <a:ext cx="11751190" cy="9550513"/>
          </a:xfrm>
          <a:custGeom>
            <a:avLst/>
            <a:gdLst/>
            <a:ahLst/>
            <a:cxnLst/>
            <a:rect l="l" t="t" r="r" b="b"/>
            <a:pathLst>
              <a:path w="11751190" h="9550513">
                <a:moveTo>
                  <a:pt x="0" y="0"/>
                </a:moveTo>
                <a:lnTo>
                  <a:pt x="11751190" y="0"/>
                </a:lnTo>
                <a:lnTo>
                  <a:pt x="11751190" y="9550513"/>
                </a:lnTo>
                <a:lnTo>
                  <a:pt x="0" y="9550513"/>
                </a:lnTo>
                <a:lnTo>
                  <a:pt x="0" y="0"/>
                </a:lnTo>
                <a:close/>
              </a:path>
            </a:pathLst>
          </a:custGeom>
          <a:blipFill>
            <a:blip r:embed="rId2">
              <a:alphaModFix amt="16000"/>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19" name="Group 19"/>
          <p:cNvGrpSpPr/>
          <p:nvPr/>
        </p:nvGrpSpPr>
        <p:grpSpPr>
          <a:xfrm>
            <a:off x="18181857" y="8291827"/>
            <a:ext cx="106143" cy="966473"/>
            <a:chOff x="0" y="0"/>
            <a:chExt cx="626900" cy="5708159"/>
          </a:xfrm>
        </p:grpSpPr>
        <p:sp>
          <p:nvSpPr>
            <p:cNvPr id="20" name="Freeform 20"/>
            <p:cNvSpPr/>
            <p:nvPr/>
          </p:nvSpPr>
          <p:spPr>
            <a:xfrm>
              <a:off x="0" y="0"/>
              <a:ext cx="626900" cy="5708159"/>
            </a:xfrm>
            <a:custGeom>
              <a:avLst/>
              <a:gdLst/>
              <a:ahLst/>
              <a:cxnLst/>
              <a:rect l="l" t="t" r="r" b="b"/>
              <a:pathLst>
                <a:path w="626900" h="5708159">
                  <a:moveTo>
                    <a:pt x="0" y="0"/>
                  </a:moveTo>
                  <a:lnTo>
                    <a:pt x="626900" y="0"/>
                  </a:lnTo>
                  <a:lnTo>
                    <a:pt x="626900" y="5708159"/>
                  </a:lnTo>
                  <a:lnTo>
                    <a:pt x="0" y="5708159"/>
                  </a:lnTo>
                  <a:close/>
                </a:path>
              </a:pathLst>
            </a:custGeom>
            <a:solidFill>
              <a:srgbClr val="4ADEDD"/>
            </a:solidFill>
          </p:spPr>
        </p:sp>
        <p:sp>
          <p:nvSpPr>
            <p:cNvPr id="21" name="TextBox 21"/>
            <p:cNvSpPr txBox="1"/>
            <p:nvPr/>
          </p:nvSpPr>
          <p:spPr>
            <a:xfrm>
              <a:off x="0" y="-47625"/>
              <a:ext cx="626900" cy="5755784"/>
            </a:xfrm>
            <a:prstGeom prst="rect">
              <a:avLst/>
            </a:prstGeom>
          </p:spPr>
          <p:txBody>
            <a:bodyPr lIns="50800" tIns="50800" rIns="50800" bIns="50800" rtlCol="0" anchor="ctr"/>
            <a:lstStyle/>
            <a:p>
              <a:pPr algn="ctr">
                <a:lnSpc>
                  <a:spcPts val="2239"/>
                </a:lnSpc>
              </a:pPr>
              <a:endParaRPr/>
            </a:p>
          </p:txBody>
        </p:sp>
      </p:grpSp>
      <p:sp>
        <p:nvSpPr>
          <p:cNvPr id="31" name="TextBox 4">
            <a:extLst>
              <a:ext uri="{FF2B5EF4-FFF2-40B4-BE49-F238E27FC236}">
                <a16:creationId xmlns:a16="http://schemas.microsoft.com/office/drawing/2014/main" id="{BB4A953D-7656-0E6B-B735-B5DB3505A2C4}"/>
              </a:ext>
            </a:extLst>
          </p:cNvPr>
          <p:cNvSpPr txBox="1"/>
          <p:nvPr/>
        </p:nvSpPr>
        <p:spPr>
          <a:xfrm>
            <a:off x="1418299" y="2039334"/>
            <a:ext cx="8336950" cy="1040862"/>
          </a:xfrm>
          <a:prstGeom prst="rect">
            <a:avLst/>
          </a:prstGeom>
        </p:spPr>
        <p:txBody>
          <a:bodyPr lIns="0" tIns="0" rIns="0" bIns="0" rtlCol="0" anchor="t">
            <a:spAutoFit/>
          </a:bodyPr>
          <a:lstStyle/>
          <a:p>
            <a:pPr>
              <a:lnSpc>
                <a:spcPts val="9000"/>
              </a:lnSpc>
            </a:pPr>
            <a:r>
              <a:rPr lang="en-US" sz="6000" spc="-443" dirty="0">
                <a:solidFill>
                  <a:schemeClr val="bg1"/>
                </a:solidFill>
                <a:latin typeface="Montserrat Classic Bold"/>
              </a:rPr>
              <a:t>REFERENCES</a:t>
            </a:r>
            <a:endParaRPr lang="en-US" sz="6000" dirty="0">
              <a:solidFill>
                <a:schemeClr val="bg1"/>
              </a:solidFill>
              <a:latin typeface="Montserrat Classic Bold"/>
            </a:endParaRPr>
          </a:p>
        </p:txBody>
      </p:sp>
      <p:grpSp>
        <p:nvGrpSpPr>
          <p:cNvPr id="32" name="Group 38">
            <a:extLst>
              <a:ext uri="{FF2B5EF4-FFF2-40B4-BE49-F238E27FC236}">
                <a16:creationId xmlns:a16="http://schemas.microsoft.com/office/drawing/2014/main" id="{21E141FC-74AF-1251-48EC-C2622D2939AD}"/>
              </a:ext>
            </a:extLst>
          </p:cNvPr>
          <p:cNvGrpSpPr/>
          <p:nvPr/>
        </p:nvGrpSpPr>
        <p:grpSpPr>
          <a:xfrm>
            <a:off x="1445512" y="3294349"/>
            <a:ext cx="3431287" cy="60195"/>
            <a:chOff x="0" y="0"/>
            <a:chExt cx="636296" cy="12543"/>
          </a:xfrm>
        </p:grpSpPr>
        <p:sp>
          <p:nvSpPr>
            <p:cNvPr id="33" name="Freeform 39">
              <a:extLst>
                <a:ext uri="{FF2B5EF4-FFF2-40B4-BE49-F238E27FC236}">
                  <a16:creationId xmlns:a16="http://schemas.microsoft.com/office/drawing/2014/main" id="{C889D2AB-4AEA-004D-171D-988000C8C981}"/>
                </a:ext>
              </a:extLst>
            </p:cNvPr>
            <p:cNvSpPr/>
            <p:nvPr/>
          </p:nvSpPr>
          <p:spPr>
            <a:xfrm>
              <a:off x="0" y="0"/>
              <a:ext cx="636296" cy="12543"/>
            </a:xfrm>
            <a:custGeom>
              <a:avLst/>
              <a:gdLst/>
              <a:ahLst/>
              <a:cxnLst/>
              <a:rect l="l" t="t" r="r" b="b"/>
              <a:pathLst>
                <a:path w="636296" h="12543">
                  <a:moveTo>
                    <a:pt x="6272" y="0"/>
                  </a:moveTo>
                  <a:lnTo>
                    <a:pt x="630025" y="0"/>
                  </a:lnTo>
                  <a:cubicBezTo>
                    <a:pt x="631688" y="0"/>
                    <a:pt x="633283" y="661"/>
                    <a:pt x="634460" y="1837"/>
                  </a:cubicBezTo>
                  <a:cubicBezTo>
                    <a:pt x="635636" y="3013"/>
                    <a:pt x="636296" y="4608"/>
                    <a:pt x="636296" y="6272"/>
                  </a:cubicBezTo>
                  <a:lnTo>
                    <a:pt x="636296" y="6272"/>
                  </a:lnTo>
                  <a:cubicBezTo>
                    <a:pt x="636296" y="7935"/>
                    <a:pt x="635636" y="9530"/>
                    <a:pt x="634460" y="10706"/>
                  </a:cubicBezTo>
                  <a:cubicBezTo>
                    <a:pt x="633283" y="11882"/>
                    <a:pt x="631688" y="12543"/>
                    <a:pt x="63002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4ADEDD"/>
            </a:solidFill>
          </p:spPr>
        </p:sp>
        <p:sp>
          <p:nvSpPr>
            <p:cNvPr id="34" name="TextBox 40">
              <a:extLst>
                <a:ext uri="{FF2B5EF4-FFF2-40B4-BE49-F238E27FC236}">
                  <a16:creationId xmlns:a16="http://schemas.microsoft.com/office/drawing/2014/main" id="{505091CB-C0FE-6C63-ED7C-9B0D30FB9E77}"/>
                </a:ext>
              </a:extLst>
            </p:cNvPr>
            <p:cNvSpPr txBox="1"/>
            <p:nvPr/>
          </p:nvSpPr>
          <p:spPr>
            <a:xfrm>
              <a:off x="0" y="-47625"/>
              <a:ext cx="636296" cy="60168"/>
            </a:xfrm>
            <a:prstGeom prst="rect">
              <a:avLst/>
            </a:prstGeom>
          </p:spPr>
          <p:txBody>
            <a:bodyPr lIns="50800" tIns="50800" rIns="50800" bIns="50800" rtlCol="0" anchor="ctr"/>
            <a:lstStyle/>
            <a:p>
              <a:pPr algn="ctr">
                <a:lnSpc>
                  <a:spcPts val="2239"/>
                </a:lnSpc>
              </a:pPr>
              <a:endParaRPr/>
            </a:p>
          </p:txBody>
        </p:sp>
      </p:grpSp>
      <p:sp>
        <p:nvSpPr>
          <p:cNvPr id="4" name="TextBox 4">
            <a:extLst>
              <a:ext uri="{FF2B5EF4-FFF2-40B4-BE49-F238E27FC236}">
                <a16:creationId xmlns:a16="http://schemas.microsoft.com/office/drawing/2014/main" id="{CFC6672B-F37F-3D0D-6603-2BD0AEF7CC7C}"/>
              </a:ext>
            </a:extLst>
          </p:cNvPr>
          <p:cNvSpPr txBox="1"/>
          <p:nvPr/>
        </p:nvSpPr>
        <p:spPr>
          <a:xfrm>
            <a:off x="1451631" y="4041254"/>
            <a:ext cx="6850335" cy="749821"/>
          </a:xfrm>
          <a:prstGeom prst="rect">
            <a:avLst/>
          </a:prstGeom>
        </p:spPr>
        <p:txBody>
          <a:bodyPr lIns="0" tIns="0" rIns="0" bIns="0" rtlCol="0" anchor="t">
            <a:spAutoFit/>
          </a:bodyPr>
          <a:lstStyle/>
          <a:p>
            <a:pPr>
              <a:lnSpc>
                <a:spcPts val="6439"/>
              </a:lnSpc>
            </a:pPr>
            <a:r>
              <a:rPr lang="en-US" sz="4599" u="sng" dirty="0">
                <a:solidFill>
                  <a:schemeClr val="bg1"/>
                </a:solidFill>
                <a:latin typeface="Arimo"/>
                <a:hlinkClick r:id="rId4" tooltip="https://www.tensorflow.org">
                  <a:extLst>
                    <a:ext uri="{A12FA001-AC4F-418D-AE19-62706E023703}">
                      <ahyp:hlinkClr xmlns:ahyp="http://schemas.microsoft.com/office/drawing/2018/hyperlinkcolor" val="tx"/>
                    </a:ext>
                  </a:extLst>
                </a:hlinkClick>
              </a:rPr>
              <a:t>https://www.tensorflow.org</a:t>
            </a:r>
          </a:p>
        </p:txBody>
      </p:sp>
      <p:sp>
        <p:nvSpPr>
          <p:cNvPr id="5" name="TextBox 5">
            <a:extLst>
              <a:ext uri="{FF2B5EF4-FFF2-40B4-BE49-F238E27FC236}">
                <a16:creationId xmlns:a16="http://schemas.microsoft.com/office/drawing/2014/main" id="{63EC9B2D-FAE8-6EDC-84EF-C0EC6F670518}"/>
              </a:ext>
            </a:extLst>
          </p:cNvPr>
          <p:cNvSpPr txBox="1"/>
          <p:nvPr/>
        </p:nvSpPr>
        <p:spPr>
          <a:xfrm>
            <a:off x="1445512" y="5002312"/>
            <a:ext cx="4650488" cy="749821"/>
          </a:xfrm>
          <a:prstGeom prst="rect">
            <a:avLst/>
          </a:prstGeom>
        </p:spPr>
        <p:txBody>
          <a:bodyPr wrap="square" lIns="0" tIns="0" rIns="0" bIns="0" rtlCol="0" anchor="t">
            <a:spAutoFit/>
          </a:bodyPr>
          <a:lstStyle/>
          <a:p>
            <a:pPr>
              <a:lnSpc>
                <a:spcPts val="6439"/>
              </a:lnSpc>
            </a:pPr>
            <a:r>
              <a:rPr lang="en-US" sz="4599" u="sng" dirty="0">
                <a:solidFill>
                  <a:schemeClr val="bg1"/>
                </a:solidFill>
                <a:latin typeface="Arimo"/>
                <a:hlinkClick r:id="rId5" tooltip="https://keras.io">
                  <a:extLst>
                    <a:ext uri="{A12FA001-AC4F-418D-AE19-62706E023703}">
                      <ahyp:hlinkClr xmlns:ahyp="http://schemas.microsoft.com/office/drawing/2018/hyperlinkcolor" val="tx"/>
                    </a:ext>
                  </a:extLst>
                </a:hlinkClick>
              </a:rPr>
              <a:t>https://keras.io</a:t>
            </a:r>
          </a:p>
        </p:txBody>
      </p:sp>
      <p:sp>
        <p:nvSpPr>
          <p:cNvPr id="6" name="TextBox 6">
            <a:extLst>
              <a:ext uri="{FF2B5EF4-FFF2-40B4-BE49-F238E27FC236}">
                <a16:creationId xmlns:a16="http://schemas.microsoft.com/office/drawing/2014/main" id="{818DBE2D-B293-9F70-5EB9-5A32BB1C332E}"/>
              </a:ext>
            </a:extLst>
          </p:cNvPr>
          <p:cNvSpPr txBox="1"/>
          <p:nvPr/>
        </p:nvSpPr>
        <p:spPr>
          <a:xfrm>
            <a:off x="1456398" y="6003409"/>
            <a:ext cx="11395025" cy="749821"/>
          </a:xfrm>
          <a:prstGeom prst="rect">
            <a:avLst/>
          </a:prstGeom>
        </p:spPr>
        <p:txBody>
          <a:bodyPr lIns="0" tIns="0" rIns="0" bIns="0" rtlCol="0" anchor="t">
            <a:spAutoFit/>
          </a:bodyPr>
          <a:lstStyle/>
          <a:p>
            <a:pPr>
              <a:lnSpc>
                <a:spcPts val="6439"/>
              </a:lnSpc>
            </a:pPr>
            <a:r>
              <a:rPr lang="en-US" sz="4599" u="sng" dirty="0">
                <a:solidFill>
                  <a:schemeClr val="bg1"/>
                </a:solidFill>
                <a:latin typeface="Arimo"/>
                <a:hlinkClick r:id="rId6" tooltip="https://www.ibm.com/topics/neural-networks">
                  <a:extLst>
                    <a:ext uri="{A12FA001-AC4F-418D-AE19-62706E023703}">
                      <ahyp:hlinkClr xmlns:ahyp="http://schemas.microsoft.com/office/drawing/2018/hyperlinkcolor" val="tx"/>
                    </a:ext>
                  </a:extLst>
                </a:hlinkClick>
              </a:rPr>
              <a:t>https://www.ibm.com/topics/neural-networks</a:t>
            </a:r>
          </a:p>
        </p:txBody>
      </p:sp>
      <p:sp>
        <p:nvSpPr>
          <p:cNvPr id="7" name="TextBox 7">
            <a:extLst>
              <a:ext uri="{FF2B5EF4-FFF2-40B4-BE49-F238E27FC236}">
                <a16:creationId xmlns:a16="http://schemas.microsoft.com/office/drawing/2014/main" id="{D41BA7B9-C7D9-24BD-EED3-E27D8C56A342}"/>
              </a:ext>
            </a:extLst>
          </p:cNvPr>
          <p:cNvSpPr txBox="1"/>
          <p:nvPr/>
        </p:nvSpPr>
        <p:spPr>
          <a:xfrm>
            <a:off x="1445512" y="7057649"/>
            <a:ext cx="11148081" cy="1616710"/>
          </a:xfrm>
          <a:prstGeom prst="rect">
            <a:avLst/>
          </a:prstGeom>
        </p:spPr>
        <p:txBody>
          <a:bodyPr lIns="0" tIns="0" rIns="0" bIns="0" rtlCol="0" anchor="t">
            <a:spAutoFit/>
          </a:bodyPr>
          <a:lstStyle/>
          <a:p>
            <a:pPr>
              <a:lnSpc>
                <a:spcPts val="6439"/>
              </a:lnSpc>
            </a:pPr>
            <a:r>
              <a:rPr lang="en-US" sz="4599" u="sng" dirty="0">
                <a:solidFill>
                  <a:schemeClr val="bg1"/>
                </a:solidFill>
                <a:latin typeface="Arimo"/>
                <a:hlinkClick r:id="rId7" tooltip="https://www.ibm.com/blog/chatbot-examples-a-beginners-guide/">
                  <a:extLst>
                    <a:ext uri="{A12FA001-AC4F-418D-AE19-62706E023703}">
                      <ahyp:hlinkClr xmlns:ahyp="http://schemas.microsoft.com/office/drawing/2018/hyperlinkcolor" val="tx"/>
                    </a:ext>
                  </a:extLst>
                </a:hlinkClick>
              </a:rPr>
              <a:t>https://www.ibm.com/blog/chatbot-examples-a-beginners-guide/</a:t>
            </a:r>
          </a:p>
        </p:txBody>
      </p:sp>
    </p:spTree>
    <p:extLst>
      <p:ext uri="{BB962C8B-B14F-4D97-AF65-F5344CB8AC3E}">
        <p14:creationId xmlns:p14="http://schemas.microsoft.com/office/powerpoint/2010/main" val="1492035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509</Words>
  <Application>Microsoft Office PowerPoint</Application>
  <PresentationFormat>Custom</PresentationFormat>
  <Paragraphs>53</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Poppins Bold</vt:lpstr>
      <vt:lpstr>Calibri</vt:lpstr>
      <vt:lpstr>Open Sans Bold</vt:lpstr>
      <vt:lpstr>Open Sans</vt:lpstr>
      <vt:lpstr>Arial</vt:lpstr>
      <vt:lpstr>Arimo</vt:lpstr>
      <vt:lpstr>Montserrat Classic</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Mᴇᴛʜᴜɴ S.M</cp:lastModifiedBy>
  <cp:revision>9</cp:revision>
  <dcterms:created xsi:type="dcterms:W3CDTF">2006-08-16T00:00:00Z</dcterms:created>
  <dcterms:modified xsi:type="dcterms:W3CDTF">2024-04-04T21:14:56Z</dcterms:modified>
  <dc:identifier>DAGBfOsFKOE</dc:identifier>
</cp:coreProperties>
</file>