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mohan Ganesan" initials="CG" lastIdx="1" clrIdx="0">
    <p:extLst>
      <p:ext uri="{19B8F6BF-5375-455C-9EA6-DF929625EA0E}">
        <p15:presenceInfo xmlns:p15="http://schemas.microsoft.com/office/powerpoint/2012/main" userId="652fcc4677dea7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4FF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13DF-BCB4-4562-BA6C-F4B220CD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DEE8-E5B1-4B22-ABD3-5CF54796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CD2C-0C43-470E-AA30-D17D69ED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377B-2085-4532-9CD8-87885533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B907-4281-4A73-AE41-BA664C7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03E-00A6-4153-AECF-3252C55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A2296-E6FB-49C8-8B74-7151D56A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0F06-2965-4279-B20B-2156C926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C4EC-7812-4AAA-8D1F-BB706A3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2D67-DC3E-46FA-ACB6-3845CC0D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D7EFC-B980-43E6-86C5-C1E35D29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F9E9D-EC4F-4820-8E81-EE4342F9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C864-2C10-4CD6-B8DE-44E97FE9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46D8-2B0B-4B10-9C99-068E927B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4465-B467-41B4-9B35-C754DE8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79C-19A6-4A18-A120-A8C7E43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F22E-2559-4EC8-951F-393E14FE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9367-3C0F-456F-B615-21668794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A1A2-AE82-4F9D-9928-6420F5DA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098F-690C-4C82-9963-4CEB9E5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E1F7-DFB6-4A9A-972C-1565524C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2C2A-13F4-41A1-9DC4-B74BF22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98E3-9684-4B8F-AF70-18BF8E06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EFD3-1C19-486C-A7BF-AF9E9512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5125-A73D-42FF-8598-AA0397B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2E9D-DE5B-419A-9E91-BF24669A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FB3F-12D8-429D-9F10-368818A26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82C6-5D28-435D-B1E8-B29FF5B0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2A83-467A-41E3-AD00-3273A16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E3BE-495A-4D34-A82F-7BDB4362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BD4F-FEBA-4521-884A-0249D4F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55C-0930-48EF-B629-C9885566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1B6A-19DC-4B98-BF99-96B1D1D2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E6CB-CB37-48EA-8D63-1DA09A5B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B0850-57AD-49C9-9F80-58FF32216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48CF-B127-4AC8-8E01-57C42284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08B0-C9E1-4D2C-BC32-86B22B88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4BFC5-E8B1-4C4D-AE2E-FE5DC3E9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2002-7950-4F6D-AD5B-CD0875F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FBA4-8B33-4CA1-88E3-A4BDA8A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8D2EB-C1B7-4C44-90BB-C3704B16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01AE-6445-4712-A44B-CCF121B8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F705-BD1E-4722-A004-84B6565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6425-7267-4299-9FC2-A5AE230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9FF0-FAB2-406A-9BEB-B21B9126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FCF8-C102-4D32-8212-FA8E8FCF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1344-7D73-46D8-BF50-6F589557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0885-03C9-42C4-A1D8-B31AF99C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D948-5F38-4762-89C0-1051215C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2A08-A476-4951-8A49-69F741B6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9BE4E-43F9-4205-8964-6E941FE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0D92E-0762-4DC5-B306-67D3437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9DB-25E7-40DA-88E4-41491478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54FF1-6EB8-48C7-AAFE-17286048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ADF1-89CC-41A3-AB43-DFFEE67F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2BCB-BB41-4F01-9768-0B1F004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3C0AD-2F5E-4BA7-97F2-22B3C9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4D5E-D028-47A3-A858-A46F5733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CB70-C674-4FC4-AFAF-2DB5B696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0206-B72A-45E5-B4F7-70226286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B58-6882-4491-A312-F87417C70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E39-C289-4936-BB8A-7D7F2E005D1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AB8B-FA52-4E26-A932-6C3FC091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E08E-AD44-418D-A2FD-520278A6B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6ECD-0288-4B25-8160-7303FA4F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IoT Watering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Key considerations:</a:t>
            </a:r>
          </a:p>
          <a:p>
            <a:endParaRPr lang="en-US" dirty="0"/>
          </a:p>
          <a:p>
            <a:r>
              <a:rPr lang="en-US" dirty="0"/>
              <a:t>Web Portal to register and un-register the IoT device, visualize metrics in the dashboard, interact with individual devices, set rules on the devices, configure to send SMS alerts.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Registered device will send data every 30 minutes \ Device – Solar 3g modem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farmer can register anywhere between 10-1000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dashboard with metrics should be developed with real-time data on the current water follow from the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Geo-Availability, Auto scale, System Monitoring \ Keep the cost 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0F3144A-E3AF-4CB4-9C9E-5F011BD74E66}"/>
              </a:ext>
            </a:extLst>
          </p:cNvPr>
          <p:cNvSpPr/>
          <p:nvPr/>
        </p:nvSpPr>
        <p:spPr>
          <a:xfrm>
            <a:off x="8277253" y="1670526"/>
            <a:ext cx="1253405" cy="947857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</a:t>
            </a:r>
            <a:endParaRPr lang="en-US" sz="2000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7D023A9-8B6A-46A4-8CDB-AF718387E1E9}"/>
              </a:ext>
            </a:extLst>
          </p:cNvPr>
          <p:cNvSpPr/>
          <p:nvPr/>
        </p:nvSpPr>
        <p:spPr>
          <a:xfrm>
            <a:off x="8263266" y="498729"/>
            <a:ext cx="1253405" cy="947857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Power BI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93820FD-F3FE-4B62-89E6-A1DC27974C89}"/>
              </a:ext>
            </a:extLst>
          </p:cNvPr>
          <p:cNvSpPr/>
          <p:nvPr/>
        </p:nvSpPr>
        <p:spPr>
          <a:xfrm>
            <a:off x="5396029" y="1150836"/>
            <a:ext cx="1639790" cy="1105342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Stream </a:t>
            </a:r>
          </a:p>
          <a:p>
            <a:pPr algn="ctr"/>
            <a:r>
              <a:rPr lang="en-US" sz="1600" dirty="0"/>
              <a:t>Analytics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8F07507-8E82-43A9-B595-1720B8748D8C}"/>
              </a:ext>
            </a:extLst>
          </p:cNvPr>
          <p:cNvSpPr/>
          <p:nvPr/>
        </p:nvSpPr>
        <p:spPr>
          <a:xfrm>
            <a:off x="2681427" y="500749"/>
            <a:ext cx="1495250" cy="5398557"/>
          </a:xfrm>
          <a:prstGeom prst="roundRect">
            <a:avLst>
              <a:gd name="adj" fmla="val 272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IOT Hub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F0A67B4-910D-44DF-A365-2D5DEABFD208}"/>
              </a:ext>
            </a:extLst>
          </p:cNvPr>
          <p:cNvSpPr/>
          <p:nvPr/>
        </p:nvSpPr>
        <p:spPr>
          <a:xfrm>
            <a:off x="148519" y="2664108"/>
            <a:ext cx="1192240" cy="81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B752C6-9044-4217-B80E-5DBDABBE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13" y="2177741"/>
            <a:ext cx="488061" cy="5043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8A8F1F-6FEC-4AC9-ABEA-AC6BFA30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45" y="3070327"/>
            <a:ext cx="782408" cy="7824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2743566-315B-4300-878F-C369AA598513}"/>
              </a:ext>
            </a:extLst>
          </p:cNvPr>
          <p:cNvCxnSpPr>
            <a:cxnSpLocks/>
            <a:stCxn id="46" idx="2"/>
            <a:endCxn id="122" idx="2"/>
          </p:cNvCxnSpPr>
          <p:nvPr/>
        </p:nvCxnSpPr>
        <p:spPr>
          <a:xfrm rot="5400000" flipH="1">
            <a:off x="6064353" y="-1319161"/>
            <a:ext cx="91286" cy="10252507"/>
          </a:xfrm>
          <a:prstGeom prst="bentConnector3">
            <a:avLst>
              <a:gd name="adj1" fmla="val -15404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DC3E7B6-57CD-488F-B8EF-FEAA1641135F}"/>
              </a:ext>
            </a:extLst>
          </p:cNvPr>
          <p:cNvSpPr txBox="1"/>
          <p:nvPr/>
        </p:nvSpPr>
        <p:spPr>
          <a:xfrm>
            <a:off x="5151776" y="5283655"/>
            <a:ext cx="3300840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Bi-directional communication with Device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1FC459-FD9F-4D04-81D2-50FA92D78FB9}"/>
              </a:ext>
            </a:extLst>
          </p:cNvPr>
          <p:cNvCxnSpPr/>
          <p:nvPr/>
        </p:nvCxnSpPr>
        <p:spPr>
          <a:xfrm>
            <a:off x="2034649" y="232965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850B3F-4BC1-4479-AC3A-AE932769E9E7}"/>
              </a:ext>
            </a:extLst>
          </p:cNvPr>
          <p:cNvCxnSpPr/>
          <p:nvPr/>
        </p:nvCxnSpPr>
        <p:spPr>
          <a:xfrm>
            <a:off x="10025222" y="242109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901D9E-3413-4ECE-969F-2683440C2F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80410" y="-1407966"/>
            <a:ext cx="4810" cy="10276352"/>
          </a:xfrm>
          <a:prstGeom prst="bentConnector3">
            <a:avLst>
              <a:gd name="adj1" fmla="val 410723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0B8AB-2571-455B-839D-8A89813913A1}"/>
              </a:ext>
            </a:extLst>
          </p:cNvPr>
          <p:cNvSpPr/>
          <p:nvPr/>
        </p:nvSpPr>
        <p:spPr>
          <a:xfrm>
            <a:off x="10405293" y="503005"/>
            <a:ext cx="1647809" cy="850625"/>
          </a:xfrm>
          <a:prstGeom prst="rect">
            <a:avLst/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Authentication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FF5CAEF-6B54-455A-BB02-926A4BF1314F}"/>
              </a:ext>
            </a:extLst>
          </p:cNvPr>
          <p:cNvSpPr/>
          <p:nvPr/>
        </p:nvSpPr>
        <p:spPr>
          <a:xfrm>
            <a:off x="266957" y="2821976"/>
            <a:ext cx="1192240" cy="812089"/>
          </a:xfrm>
          <a:prstGeom prst="roundRect">
            <a:avLst>
              <a:gd name="adj" fmla="val 1172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E6391E-E996-4B92-AAE3-F2636030C83A}"/>
              </a:ext>
            </a:extLst>
          </p:cNvPr>
          <p:cNvSpPr/>
          <p:nvPr/>
        </p:nvSpPr>
        <p:spPr>
          <a:xfrm>
            <a:off x="387622" y="2949360"/>
            <a:ext cx="1192240" cy="812089"/>
          </a:xfrm>
          <a:prstGeom prst="roundRect">
            <a:avLst>
              <a:gd name="adj" fmla="val 4725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Devices</a:t>
            </a:r>
            <a:endParaRPr lang="en-US" sz="20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4D74433-E65A-4960-BD5E-FAD5E7DBA1D2}"/>
              </a:ext>
            </a:extLst>
          </p:cNvPr>
          <p:cNvSpPr/>
          <p:nvPr/>
        </p:nvSpPr>
        <p:spPr>
          <a:xfrm>
            <a:off x="10386387" y="4143016"/>
            <a:ext cx="1491469" cy="390620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Web Portal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2E3E5E-83EA-45EE-8A8C-DE5AE892F1E2}"/>
              </a:ext>
            </a:extLst>
          </p:cNvPr>
          <p:cNvCxnSpPr>
            <a:cxnSpLocks/>
          </p:cNvCxnSpPr>
          <p:nvPr/>
        </p:nvCxnSpPr>
        <p:spPr>
          <a:xfrm>
            <a:off x="4136757" y="1767918"/>
            <a:ext cx="1259272" cy="0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713B75-6105-4FBC-BB2A-2F9F57306BC3}"/>
              </a:ext>
            </a:extLst>
          </p:cNvPr>
          <p:cNvCxnSpPr>
            <a:cxnSpLocks/>
          </p:cNvCxnSpPr>
          <p:nvPr/>
        </p:nvCxnSpPr>
        <p:spPr>
          <a:xfrm flipH="1">
            <a:off x="1567603" y="2385081"/>
            <a:ext cx="1101564" cy="92655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333726-A98F-4F9E-9618-4CFCAEB5579B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2856967"/>
            <a:ext cx="1075654" cy="498438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38742A-604C-4F12-9603-A97DE10878F3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3355404"/>
            <a:ext cx="1196320" cy="1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CC756A-0481-472E-B083-9D2266AD85D6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89306" cy="37573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44B622-3243-4119-AC23-84D850BED0D2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75654" cy="74961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F14B10-60BA-40AF-9F8F-A41B11408526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 flipV="1">
            <a:off x="7035819" y="972658"/>
            <a:ext cx="1227447" cy="730849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8F2811-2521-453A-BFEA-B96D000F674A}"/>
              </a:ext>
            </a:extLst>
          </p:cNvPr>
          <p:cNvCxnSpPr>
            <a:cxnSpLocks/>
            <a:stCxn id="131" idx="3"/>
            <a:endCxn id="134" idx="1"/>
          </p:cNvCxnSpPr>
          <p:nvPr/>
        </p:nvCxnSpPr>
        <p:spPr>
          <a:xfrm>
            <a:off x="7035819" y="1703507"/>
            <a:ext cx="1241434" cy="440948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B1BAAB-5D77-4F54-8999-9CC12E782157}"/>
              </a:ext>
            </a:extLst>
          </p:cNvPr>
          <p:cNvCxnSpPr>
            <a:cxnSpLocks/>
            <a:stCxn id="111" idx="2"/>
            <a:endCxn id="46" idx="0"/>
          </p:cNvCxnSpPr>
          <p:nvPr/>
        </p:nvCxnSpPr>
        <p:spPr>
          <a:xfrm>
            <a:off x="11229198" y="1353630"/>
            <a:ext cx="7051" cy="171669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E2800C5-5E66-48DC-9985-53720D515E38}"/>
              </a:ext>
            </a:extLst>
          </p:cNvPr>
          <p:cNvCxnSpPr>
            <a:cxnSpLocks/>
            <a:stCxn id="133" idx="3"/>
            <a:endCxn id="46" idx="1"/>
          </p:cNvCxnSpPr>
          <p:nvPr/>
        </p:nvCxnSpPr>
        <p:spPr>
          <a:xfrm>
            <a:off x="9516671" y="972658"/>
            <a:ext cx="1328374" cy="2488873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C4EAE335-B4E0-4072-8912-09123BAE9CB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575438" y="1192755"/>
            <a:ext cx="416108" cy="321750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C6A999F-33FB-48DF-AC5A-294096781582}"/>
              </a:ext>
            </a:extLst>
          </p:cNvPr>
          <p:cNvSpPr/>
          <p:nvPr/>
        </p:nvSpPr>
        <p:spPr>
          <a:xfrm>
            <a:off x="8024211" y="3039893"/>
            <a:ext cx="1506447" cy="566290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5C8A66E9-50BB-45A0-B6D1-D1966823B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892" y="3098525"/>
            <a:ext cx="274943" cy="283718"/>
          </a:xfrm>
          <a:prstGeom prst="rect">
            <a:avLst/>
          </a:prstGeom>
        </p:spPr>
      </p:pic>
      <p:cxnSp>
        <p:nvCxnSpPr>
          <p:cNvPr id="130" name="Straight Arrow Connector 129" title="eMail Alert">
            <a:extLst>
              <a:ext uri="{FF2B5EF4-FFF2-40B4-BE49-F238E27FC236}">
                <a16:creationId xmlns:a16="http://schemas.microsoft.com/office/drawing/2014/main" id="{B72849D4-5670-409C-B761-AB4C8A3635E9}"/>
              </a:ext>
            </a:extLst>
          </p:cNvPr>
          <p:cNvCxnSpPr>
            <a:cxnSpLocks/>
            <a:stCxn id="131" idx="2"/>
            <a:endCxn id="128" idx="0"/>
          </p:cNvCxnSpPr>
          <p:nvPr/>
        </p:nvCxnSpPr>
        <p:spPr>
          <a:xfrm>
            <a:off x="6215924" y="2256178"/>
            <a:ext cx="2561511" cy="783715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FC4F8F6-E6D9-4FAE-8D0F-F5583AE35B69}"/>
              </a:ext>
            </a:extLst>
          </p:cNvPr>
          <p:cNvSpPr/>
          <p:nvPr/>
        </p:nvSpPr>
        <p:spPr>
          <a:xfrm>
            <a:off x="7750837" y="4099890"/>
            <a:ext cx="1506447" cy="566290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AE99FB8-24EA-498A-8086-99C2A80A4E91}"/>
              </a:ext>
            </a:extLst>
          </p:cNvPr>
          <p:cNvCxnSpPr>
            <a:cxnSpLocks/>
            <a:stCxn id="140" idx="1"/>
            <a:endCxn id="127" idx="3"/>
          </p:cNvCxnSpPr>
          <p:nvPr/>
        </p:nvCxnSpPr>
        <p:spPr>
          <a:xfrm flipH="1" flipV="1">
            <a:off x="4176677" y="3200028"/>
            <a:ext cx="3574160" cy="118300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3FCF63-AE2D-44AC-B328-499224722003}"/>
              </a:ext>
            </a:extLst>
          </p:cNvPr>
          <p:cNvCxnSpPr>
            <a:cxnSpLocks/>
            <a:stCxn id="131" idx="2"/>
            <a:endCxn id="140" idx="1"/>
          </p:cNvCxnSpPr>
          <p:nvPr/>
        </p:nvCxnSpPr>
        <p:spPr>
          <a:xfrm>
            <a:off x="6215924" y="2256178"/>
            <a:ext cx="1534913" cy="212685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190AC16-5B57-4DBA-A2A2-9F5E64CFC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026" y="4147507"/>
            <a:ext cx="274943" cy="28371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300135AA-E007-4FA3-A805-16B4EC37912F}"/>
              </a:ext>
            </a:extLst>
          </p:cNvPr>
          <p:cNvSpPr txBox="1"/>
          <p:nvPr/>
        </p:nvSpPr>
        <p:spPr>
          <a:xfrm rot="969151">
            <a:off x="6957330" y="2648612"/>
            <a:ext cx="128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Alert for e-mail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EB632C-DD55-4BC0-92DE-DB81A5FF4935}"/>
              </a:ext>
            </a:extLst>
          </p:cNvPr>
          <p:cNvSpPr txBox="1"/>
          <p:nvPr/>
        </p:nvSpPr>
        <p:spPr>
          <a:xfrm rot="3218606">
            <a:off x="6249718" y="3171034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Device rule processing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91DEB2-C0DE-41AC-B03C-F5B6E929B31C}"/>
              </a:ext>
            </a:extLst>
          </p:cNvPr>
          <p:cNvSpPr txBox="1"/>
          <p:nvPr/>
        </p:nvSpPr>
        <p:spPr>
          <a:xfrm rot="1130945">
            <a:off x="4893859" y="3767681"/>
            <a:ext cx="2020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command to device</a:t>
            </a:r>
          </a:p>
        </p:txBody>
      </p:sp>
    </p:spTree>
    <p:extLst>
      <p:ext uri="{BB962C8B-B14F-4D97-AF65-F5344CB8AC3E}">
        <p14:creationId xmlns:p14="http://schemas.microsoft.com/office/powerpoint/2010/main" val="19132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1" y="632298"/>
            <a:ext cx="11731558" cy="615760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Azure IoT Hub: </a:t>
            </a:r>
          </a:p>
          <a:p>
            <a:pPr marL="457200" lvl="1" indent="0">
              <a:buNone/>
            </a:pPr>
            <a:r>
              <a:rPr lang="en-US" dirty="0"/>
              <a:t>	Ability to connect to billions of IoT devices, bi-directional communication, security, device provisioning service, remote device management.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Stream Analytics: 	</a:t>
            </a:r>
          </a:p>
          <a:p>
            <a:pPr marL="457200" lvl="1" indent="0">
              <a:buNone/>
            </a:pPr>
            <a:r>
              <a:rPr lang="en-US" dirty="0"/>
              <a:t>	Develop complex event processing, scalability, pay per job, real-time dashboards, auditing, extend streaming logic, machine learning integration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Power BI: </a:t>
            </a:r>
          </a:p>
          <a:p>
            <a:pPr marL="0" indent="0">
              <a:buNone/>
            </a:pPr>
            <a:r>
              <a:rPr lang="en-US" sz="2400" dirty="0"/>
              <a:t>	Turn data into analytics and reports, real-time insights, built-in connectivity with stream analytics, event hubs, machine learning, storage, etc.,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App Services: </a:t>
            </a:r>
          </a:p>
          <a:p>
            <a:pPr marL="457200" lvl="1" indent="0">
              <a:buNone/>
            </a:pPr>
            <a:r>
              <a:rPr lang="en-US" dirty="0"/>
              <a:t>	Build and host web applications, auto-scaling, high availability, enable automated deployments.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Functions: </a:t>
            </a:r>
          </a:p>
          <a:p>
            <a:pPr marL="0" indent="0">
              <a:buNone/>
            </a:pPr>
            <a:r>
              <a:rPr lang="en-US" sz="2400" dirty="0"/>
              <a:t>	Easily build the apps you need using simple, serverless functions that scale to meet demand. Functions supports triggering an event based on an activity in an Azure service.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service SDK’s: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Storage: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Node.js: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Active Directory Services: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Logic App: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 is the primary language of choice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4AF73D-45C5-4072-827E-6740CBFD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7039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Technologies under consideration:</a:t>
            </a:r>
          </a:p>
        </p:txBody>
      </p:sp>
    </p:spTree>
    <p:extLst>
      <p:ext uri="{BB962C8B-B14F-4D97-AF65-F5344CB8AC3E}">
        <p14:creationId xmlns:p14="http://schemas.microsoft.com/office/powerpoint/2010/main" val="7446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709</TotalTime>
  <Words>79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IoT Watering System</vt:lpstr>
      <vt:lpstr>PowerPoint Presentation</vt:lpstr>
      <vt:lpstr>Technologies under consideration: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Chandramohan Ganesan</dc:creator>
  <cp:lastModifiedBy>Chandramohan Ganesan</cp:lastModifiedBy>
  <cp:revision>90</cp:revision>
  <dcterms:created xsi:type="dcterms:W3CDTF">2018-03-17T03:40:53Z</dcterms:created>
  <dcterms:modified xsi:type="dcterms:W3CDTF">2018-03-18T10:10:03Z</dcterms:modified>
</cp:coreProperties>
</file>