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ramohan Ganesan" initials="CG" lastIdx="1" clrIdx="0">
    <p:extLst>
      <p:ext uri="{19B8F6BF-5375-455C-9EA6-DF929625EA0E}">
        <p15:presenceInfo xmlns:p15="http://schemas.microsoft.com/office/powerpoint/2012/main" userId="652fcc4677dea7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C4FF"/>
    <a:srgbClr val="65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213DF-BCB4-4562-BA6C-F4B220CD8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1DEE8-E5B1-4B22-ABD3-5CF547964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3CD2C-0C43-470E-AA30-D17D69ED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6377B-2085-4532-9CD8-87885533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3B907-4281-4A73-AE41-BA664C7A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7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F03E-00A6-4153-AECF-3252C55C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A2296-E6FB-49C8-8B74-7151D56A1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D0F06-2965-4279-B20B-2156C926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AC4EC-7812-4AAA-8D1F-BB706A30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22D67-DC3E-46FA-ACB6-3845CC0D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8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D7EFC-B980-43E6-86C5-C1E35D29F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F9E9D-EC4F-4820-8E81-EE4342F96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FC864-2C10-4CD6-B8DE-44E97FE9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E46D8-2B0B-4B10-9C99-068E927B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F4465-B467-41B4-9B35-C754DE8D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0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B79C-19A6-4A18-A120-A8C7E435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6F22E-2559-4EC8-951F-393E14FE1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E9367-3C0F-456F-B615-21668794C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1A1A2-AE82-4F9D-9928-6420F5DAB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8098F-690C-4C82-9963-4CEB9E5A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4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E1F7-DFB6-4A9A-972C-1565524CC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E2C2A-13F4-41A1-9DC4-B74BF2260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398E3-9684-4B8F-AF70-18BF8E06A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DEFD3-1C19-486C-A7BF-AF9E95128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25125-A73D-42FF-8598-AA0397B4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2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2E9D-DE5B-419A-9E91-BF24669A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3FB3F-12D8-429D-9F10-368818A26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882C6-5D28-435D-B1E8-B29FF5B06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72A83-467A-41E3-AD00-3273A16E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8E3BE-495A-4D34-A82F-7BDB4362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1BD4F-FEBA-4521-884A-0249D4F5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355C-0930-48EF-B629-C9885566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A1B6A-19DC-4B98-BF99-96B1D1D23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4E6CB-CB37-48EA-8D63-1DA09A5B4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B0850-57AD-49C9-9F80-58FF32216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D48CF-B127-4AC8-8E01-57C422848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508B0-C9E1-4D2C-BC32-86B22B88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4BFC5-E8B1-4C4D-AE2E-FE5DC3E9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72002-7950-4F6D-AD5B-CD0875F3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6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FBA4-8B33-4CA1-88E3-A4BDA8A5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48D2EB-C1B7-4C44-90BB-C3704B16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001AE-6445-4712-A44B-CCF121B8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BF705-BD1E-4722-A004-84B6565B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0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96425-7267-4299-9FC2-A5AE2309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59FF0-FAB2-406A-9BEB-B21B9126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3FCF8-C102-4D32-8212-FA8E8FCF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7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1344-7D73-46D8-BF50-6F589557D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90885-03C9-42C4-A1D8-B31AF99C1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FD948-5F38-4762-89C0-1051215C9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72A08-A476-4951-8A49-69F741B6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9BE4E-43F9-4205-8964-6E941FE9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0D92E-0762-4DC5-B306-67D3437D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4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49DB-25E7-40DA-88E4-41491478C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54FF1-6EB8-48C7-AAFE-17286048E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4ADF1-89CC-41A3-AB43-DFFEE67FD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62BCB-BB41-4F01-9768-0B1F00411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3C0AD-2F5E-4BA7-97F2-22B3C9BC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B4D5E-D028-47A3-A858-A46F5733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0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1CB70-C674-4FC4-AFAF-2DB5B696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50206-B72A-45E5-B4F7-70226286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FDB58-6882-4491-A312-F87417C70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10E39-C289-4936-BB8A-7D7F2E005D15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CAB8B-FA52-4E26-A932-6C3FC0919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CE08E-AD44-418D-A2FD-520278A6B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3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6ECD-0288-4B25-8160-7303FA4FF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IoT Watering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4A8C-4DC3-410A-933E-998C830C8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1" dirty="0"/>
              <a:t>Key considerations:</a:t>
            </a:r>
          </a:p>
          <a:p>
            <a:endParaRPr lang="en-US" dirty="0"/>
          </a:p>
          <a:p>
            <a:r>
              <a:rPr lang="en-US" dirty="0"/>
              <a:t>Web Portal to register and un-register the IoT device, visualize metrics in the dashboard, interact with individual devices, set rules on the devices, configure to send SMS alerts.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Registered device will send data every 30 minutes \ Device – Solar 3g modem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A farmer can register anywhere between 10-1000 devices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A dashboard with metrics should be developed with real-time data on the current water follow from the devices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Geo-Availability, Auto scale, System Monitoring \ Keep the cost 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90F3144A-E3AF-4CB4-9C9E-5F011BD74E66}"/>
              </a:ext>
            </a:extLst>
          </p:cNvPr>
          <p:cNvSpPr/>
          <p:nvPr/>
        </p:nvSpPr>
        <p:spPr>
          <a:xfrm>
            <a:off x="8277253" y="1670526"/>
            <a:ext cx="1576051" cy="495995"/>
          </a:xfrm>
          <a:prstGeom prst="roundRect">
            <a:avLst>
              <a:gd name="adj" fmla="val 2050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Storage - US</a:t>
            </a:r>
            <a:endParaRPr lang="en-US" sz="2000" dirty="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B7D023A9-8B6A-46A4-8CDB-AF718387E1E9}"/>
              </a:ext>
            </a:extLst>
          </p:cNvPr>
          <p:cNvSpPr/>
          <p:nvPr/>
        </p:nvSpPr>
        <p:spPr>
          <a:xfrm>
            <a:off x="8263266" y="498730"/>
            <a:ext cx="1576054" cy="440948"/>
          </a:xfrm>
          <a:prstGeom prst="roundRect">
            <a:avLst>
              <a:gd name="adj" fmla="val 0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Storage - UK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593820FD-F3FE-4B62-89E6-A1DC27974C89}"/>
              </a:ext>
            </a:extLst>
          </p:cNvPr>
          <p:cNvSpPr/>
          <p:nvPr/>
        </p:nvSpPr>
        <p:spPr>
          <a:xfrm>
            <a:off x="5396029" y="1150836"/>
            <a:ext cx="1639790" cy="1105342"/>
          </a:xfrm>
          <a:prstGeom prst="roundRect">
            <a:avLst>
              <a:gd name="adj" fmla="val 0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Stream </a:t>
            </a:r>
          </a:p>
          <a:p>
            <a:pPr algn="ctr"/>
            <a:r>
              <a:rPr lang="en-US" sz="1600" dirty="0"/>
              <a:t>Analytics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88F07507-8E82-43A9-B595-1720B8748D8C}"/>
              </a:ext>
            </a:extLst>
          </p:cNvPr>
          <p:cNvSpPr/>
          <p:nvPr/>
        </p:nvSpPr>
        <p:spPr>
          <a:xfrm>
            <a:off x="2681427" y="500749"/>
            <a:ext cx="1495250" cy="5398557"/>
          </a:xfrm>
          <a:prstGeom prst="roundRect">
            <a:avLst>
              <a:gd name="adj" fmla="val 2720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IOT Hub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4F0A67B4-910D-44DF-A365-2D5DEABFD208}"/>
              </a:ext>
            </a:extLst>
          </p:cNvPr>
          <p:cNvSpPr/>
          <p:nvPr/>
        </p:nvSpPr>
        <p:spPr>
          <a:xfrm>
            <a:off x="148519" y="2664108"/>
            <a:ext cx="1192240" cy="81208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/>
              <a:t>Devices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B752C6-9044-4217-B80E-5DBDABBE5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213" y="2177741"/>
            <a:ext cx="488061" cy="5043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08A8F1F-6FEC-4AC9-ABEA-AC6BFA30D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045" y="3070327"/>
            <a:ext cx="782408" cy="78240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52743566-315B-4300-878F-C369AA598513}"/>
              </a:ext>
            </a:extLst>
          </p:cNvPr>
          <p:cNvCxnSpPr>
            <a:cxnSpLocks/>
            <a:stCxn id="46" idx="2"/>
          </p:cNvCxnSpPr>
          <p:nvPr/>
        </p:nvCxnSpPr>
        <p:spPr>
          <a:xfrm rot="5400000">
            <a:off x="9957521" y="3152499"/>
            <a:ext cx="578492" cy="197896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31FC459-FD9F-4D04-81D2-50FA92D78FB9}"/>
              </a:ext>
            </a:extLst>
          </p:cNvPr>
          <p:cNvCxnSpPr/>
          <p:nvPr/>
        </p:nvCxnSpPr>
        <p:spPr>
          <a:xfrm>
            <a:off x="2034649" y="232965"/>
            <a:ext cx="0" cy="6468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0850B3F-4BC1-4479-AC3A-AE932769E9E7}"/>
              </a:ext>
            </a:extLst>
          </p:cNvPr>
          <p:cNvCxnSpPr/>
          <p:nvPr/>
        </p:nvCxnSpPr>
        <p:spPr>
          <a:xfrm>
            <a:off x="10101422" y="242109"/>
            <a:ext cx="0" cy="6468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2D0B8AB-2571-455B-839D-8A89813913A1}"/>
              </a:ext>
            </a:extLst>
          </p:cNvPr>
          <p:cNvSpPr/>
          <p:nvPr/>
        </p:nvSpPr>
        <p:spPr>
          <a:xfrm>
            <a:off x="10405293" y="503005"/>
            <a:ext cx="1647809" cy="850625"/>
          </a:xfrm>
          <a:prstGeom prst="rect">
            <a:avLst/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Custom Authentication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2FF5CAEF-6B54-455A-BB02-926A4BF1314F}"/>
              </a:ext>
            </a:extLst>
          </p:cNvPr>
          <p:cNvSpPr/>
          <p:nvPr/>
        </p:nvSpPr>
        <p:spPr>
          <a:xfrm>
            <a:off x="266957" y="2821976"/>
            <a:ext cx="1192240" cy="812089"/>
          </a:xfrm>
          <a:prstGeom prst="roundRect">
            <a:avLst>
              <a:gd name="adj" fmla="val 1172"/>
            </a:avLst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/>
              <a:t>Devices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1E6391E-E996-4B92-AAE3-F2636030C83A}"/>
              </a:ext>
            </a:extLst>
          </p:cNvPr>
          <p:cNvSpPr/>
          <p:nvPr/>
        </p:nvSpPr>
        <p:spPr>
          <a:xfrm>
            <a:off x="387622" y="2949360"/>
            <a:ext cx="1192240" cy="812089"/>
          </a:xfrm>
          <a:prstGeom prst="roundRect">
            <a:avLst>
              <a:gd name="adj" fmla="val 4725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Devices</a:t>
            </a:r>
            <a:endParaRPr lang="en-US" sz="2000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F4D74433-E65A-4960-BD5E-FAD5E7DBA1D2}"/>
              </a:ext>
            </a:extLst>
          </p:cNvPr>
          <p:cNvSpPr/>
          <p:nvPr/>
        </p:nvSpPr>
        <p:spPr>
          <a:xfrm>
            <a:off x="10405293" y="4250225"/>
            <a:ext cx="1617794" cy="390620"/>
          </a:xfrm>
          <a:prstGeom prst="roundRect">
            <a:avLst>
              <a:gd name="adj" fmla="val 0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Web Portal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A2E3E5E-83EA-45EE-8A8C-DE5AE892F1E2}"/>
              </a:ext>
            </a:extLst>
          </p:cNvPr>
          <p:cNvCxnSpPr>
            <a:cxnSpLocks/>
          </p:cNvCxnSpPr>
          <p:nvPr/>
        </p:nvCxnSpPr>
        <p:spPr>
          <a:xfrm>
            <a:off x="4136757" y="1767918"/>
            <a:ext cx="1259272" cy="0"/>
          </a:xfrm>
          <a:prstGeom prst="straightConnector1">
            <a:avLst/>
          </a:prstGeom>
          <a:noFill/>
          <a:ln w="28575" cap="flat" cmpd="sng" algn="ctr">
            <a:solidFill>
              <a:srgbClr val="0078D7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5713B75-6105-4FBC-BB2A-2F9F57306BC3}"/>
              </a:ext>
            </a:extLst>
          </p:cNvPr>
          <p:cNvCxnSpPr>
            <a:cxnSpLocks/>
          </p:cNvCxnSpPr>
          <p:nvPr/>
        </p:nvCxnSpPr>
        <p:spPr>
          <a:xfrm flipH="1">
            <a:off x="1567603" y="2385081"/>
            <a:ext cx="1101564" cy="926550"/>
          </a:xfrm>
          <a:prstGeom prst="straightConnector1">
            <a:avLst/>
          </a:prstGeom>
          <a:ln w="28575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333726-A98F-4F9E-9618-4CFCAEB5579B}"/>
              </a:ext>
            </a:extLst>
          </p:cNvPr>
          <p:cNvCxnSpPr>
            <a:cxnSpLocks/>
            <a:endCxn id="122" idx="3"/>
          </p:cNvCxnSpPr>
          <p:nvPr/>
        </p:nvCxnSpPr>
        <p:spPr>
          <a:xfrm flipH="1">
            <a:off x="1579862" y="2856967"/>
            <a:ext cx="1075654" cy="498438"/>
          </a:xfrm>
          <a:prstGeom prst="straightConnector1">
            <a:avLst/>
          </a:prstGeom>
          <a:ln w="28575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138742A-604C-4F12-9603-A97DE10878F3}"/>
              </a:ext>
            </a:extLst>
          </p:cNvPr>
          <p:cNvCxnSpPr>
            <a:cxnSpLocks/>
            <a:endCxn id="122" idx="3"/>
          </p:cNvCxnSpPr>
          <p:nvPr/>
        </p:nvCxnSpPr>
        <p:spPr>
          <a:xfrm flipH="1">
            <a:off x="1579862" y="3355404"/>
            <a:ext cx="1196320" cy="1"/>
          </a:xfrm>
          <a:prstGeom prst="straightConnector1">
            <a:avLst/>
          </a:prstGeom>
          <a:ln w="28575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ACC756A-0481-472E-B083-9D2266AD85D6}"/>
              </a:ext>
            </a:extLst>
          </p:cNvPr>
          <p:cNvCxnSpPr>
            <a:cxnSpLocks/>
            <a:endCxn id="122" idx="3"/>
          </p:cNvCxnSpPr>
          <p:nvPr/>
        </p:nvCxnSpPr>
        <p:spPr>
          <a:xfrm flipH="1" flipV="1">
            <a:off x="1579862" y="3355405"/>
            <a:ext cx="1089306" cy="375730"/>
          </a:xfrm>
          <a:prstGeom prst="straightConnector1">
            <a:avLst/>
          </a:prstGeom>
          <a:ln w="28575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744B622-3243-4119-AC23-84D850BED0D2}"/>
              </a:ext>
            </a:extLst>
          </p:cNvPr>
          <p:cNvCxnSpPr>
            <a:cxnSpLocks/>
            <a:endCxn id="122" idx="3"/>
          </p:cNvCxnSpPr>
          <p:nvPr/>
        </p:nvCxnSpPr>
        <p:spPr>
          <a:xfrm flipH="1" flipV="1">
            <a:off x="1579862" y="3355405"/>
            <a:ext cx="1075654" cy="749610"/>
          </a:xfrm>
          <a:prstGeom prst="straightConnector1">
            <a:avLst/>
          </a:prstGeom>
          <a:ln w="28575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AF14B10-60BA-40AF-9F8F-A41B11408526}"/>
              </a:ext>
            </a:extLst>
          </p:cNvPr>
          <p:cNvCxnSpPr>
            <a:cxnSpLocks/>
            <a:stCxn id="131" idx="3"/>
            <a:endCxn id="133" idx="1"/>
          </p:cNvCxnSpPr>
          <p:nvPr/>
        </p:nvCxnSpPr>
        <p:spPr>
          <a:xfrm flipV="1">
            <a:off x="7035819" y="719204"/>
            <a:ext cx="1227447" cy="984303"/>
          </a:xfrm>
          <a:prstGeom prst="straightConnector1">
            <a:avLst/>
          </a:prstGeom>
          <a:noFill/>
          <a:ln w="28575" cap="flat" cmpd="sng" algn="ctr">
            <a:solidFill>
              <a:srgbClr val="0078D7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D8F2811-2521-453A-BFEA-B96D000F674A}"/>
              </a:ext>
            </a:extLst>
          </p:cNvPr>
          <p:cNvCxnSpPr>
            <a:cxnSpLocks/>
          </p:cNvCxnSpPr>
          <p:nvPr/>
        </p:nvCxnSpPr>
        <p:spPr>
          <a:xfrm>
            <a:off x="7042172" y="1684748"/>
            <a:ext cx="1241434" cy="215017"/>
          </a:xfrm>
          <a:prstGeom prst="straightConnector1">
            <a:avLst/>
          </a:prstGeom>
          <a:noFill/>
          <a:ln w="28575" cap="flat" cmpd="sng" algn="ctr">
            <a:solidFill>
              <a:srgbClr val="0078D7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CB1BAAB-5D77-4F54-8999-9CC12E782157}"/>
              </a:ext>
            </a:extLst>
          </p:cNvPr>
          <p:cNvCxnSpPr>
            <a:cxnSpLocks/>
            <a:stCxn id="111" idx="2"/>
            <a:endCxn id="46" idx="0"/>
          </p:cNvCxnSpPr>
          <p:nvPr/>
        </p:nvCxnSpPr>
        <p:spPr>
          <a:xfrm>
            <a:off x="11229198" y="1353630"/>
            <a:ext cx="7051" cy="1716697"/>
          </a:xfrm>
          <a:prstGeom prst="straightConnector1">
            <a:avLst/>
          </a:prstGeom>
          <a:noFill/>
          <a:ln w="28575" cap="flat" cmpd="sng" algn="ctr">
            <a:solidFill>
              <a:srgbClr val="0078D7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C4EAE335-B4E0-4072-8912-09123BAE9CB8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6575438" y="1192755"/>
            <a:ext cx="416108" cy="321750"/>
          </a:xfrm>
          <a:prstGeom prst="rect">
            <a:avLst/>
          </a:prstGeom>
        </p:spPr>
      </p:pic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DC6A999F-33FB-48DF-AC5A-294096781582}"/>
              </a:ext>
            </a:extLst>
          </p:cNvPr>
          <p:cNvSpPr/>
          <p:nvPr/>
        </p:nvSpPr>
        <p:spPr>
          <a:xfrm>
            <a:off x="8024211" y="3039893"/>
            <a:ext cx="1506447" cy="566290"/>
          </a:xfrm>
          <a:prstGeom prst="roundRect">
            <a:avLst>
              <a:gd name="adj" fmla="val 2050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Azure</a:t>
            </a:r>
          </a:p>
          <a:p>
            <a:pPr algn="ctr"/>
            <a:r>
              <a:rPr lang="en-US" sz="1600" dirty="0"/>
              <a:t>Functions</a:t>
            </a:r>
            <a:endParaRPr lang="en-US" sz="2000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5C8A66E9-50BB-45A0-B6D1-D1966823B7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9942" y="3098525"/>
            <a:ext cx="274943" cy="283718"/>
          </a:xfrm>
          <a:prstGeom prst="rect">
            <a:avLst/>
          </a:prstGeom>
        </p:spPr>
      </p:pic>
      <p:cxnSp>
        <p:nvCxnSpPr>
          <p:cNvPr id="130" name="Straight Arrow Connector 129" title="eMail Alert">
            <a:extLst>
              <a:ext uri="{FF2B5EF4-FFF2-40B4-BE49-F238E27FC236}">
                <a16:creationId xmlns:a16="http://schemas.microsoft.com/office/drawing/2014/main" id="{B72849D4-5670-409C-B761-AB4C8A3635E9}"/>
              </a:ext>
            </a:extLst>
          </p:cNvPr>
          <p:cNvCxnSpPr>
            <a:cxnSpLocks/>
            <a:stCxn id="131" idx="2"/>
            <a:endCxn id="128" idx="0"/>
          </p:cNvCxnSpPr>
          <p:nvPr/>
        </p:nvCxnSpPr>
        <p:spPr>
          <a:xfrm>
            <a:off x="6215924" y="2256178"/>
            <a:ext cx="2561511" cy="783715"/>
          </a:xfrm>
          <a:prstGeom prst="straightConnector1">
            <a:avLst/>
          </a:prstGeom>
          <a:noFill/>
          <a:ln w="28575" cap="flat" cmpd="sng" algn="ctr">
            <a:solidFill>
              <a:srgbClr val="0078D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3FC4F8F6-E6D9-4FAE-8D0F-F5583AE35B69}"/>
              </a:ext>
            </a:extLst>
          </p:cNvPr>
          <p:cNvSpPr/>
          <p:nvPr/>
        </p:nvSpPr>
        <p:spPr>
          <a:xfrm>
            <a:off x="7750837" y="4143016"/>
            <a:ext cx="1506447" cy="523164"/>
          </a:xfrm>
          <a:prstGeom prst="roundRect">
            <a:avLst>
              <a:gd name="adj" fmla="val 2050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Azure</a:t>
            </a:r>
          </a:p>
          <a:p>
            <a:pPr algn="ctr"/>
            <a:r>
              <a:rPr lang="en-US" sz="1600" dirty="0"/>
              <a:t>Functions</a:t>
            </a:r>
            <a:endParaRPr lang="en-US" sz="2000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AE99FB8-24EA-498A-8086-99C2A80A4E91}"/>
              </a:ext>
            </a:extLst>
          </p:cNvPr>
          <p:cNvCxnSpPr>
            <a:cxnSpLocks/>
          </p:cNvCxnSpPr>
          <p:nvPr/>
        </p:nvCxnSpPr>
        <p:spPr>
          <a:xfrm flipH="1" flipV="1">
            <a:off x="4168288" y="4402056"/>
            <a:ext cx="3574160" cy="10931"/>
          </a:xfrm>
          <a:prstGeom prst="straightConnector1">
            <a:avLst/>
          </a:prstGeom>
          <a:noFill/>
          <a:ln w="28575" cap="flat" cmpd="sng" algn="ctr">
            <a:solidFill>
              <a:srgbClr val="0078D7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03FCF63-AE2D-44AC-B328-499224722003}"/>
              </a:ext>
            </a:extLst>
          </p:cNvPr>
          <p:cNvCxnSpPr>
            <a:cxnSpLocks/>
          </p:cNvCxnSpPr>
          <p:nvPr/>
        </p:nvCxnSpPr>
        <p:spPr>
          <a:xfrm>
            <a:off x="6246656" y="2298097"/>
            <a:ext cx="2266930" cy="1844919"/>
          </a:xfrm>
          <a:prstGeom prst="straightConnector1">
            <a:avLst/>
          </a:prstGeom>
          <a:noFill/>
          <a:ln w="28575" cap="flat" cmpd="sng" algn="ctr">
            <a:solidFill>
              <a:srgbClr val="0078D7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49" name="Picture 148">
            <a:extLst>
              <a:ext uri="{FF2B5EF4-FFF2-40B4-BE49-F238E27FC236}">
                <a16:creationId xmlns:a16="http://schemas.microsoft.com/office/drawing/2014/main" id="{7190AC16-5B57-4DBA-A2A2-9F5E64CFC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2026" y="4185607"/>
            <a:ext cx="274943" cy="283718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300135AA-E007-4FA3-A805-16B4EC37912F}"/>
              </a:ext>
            </a:extLst>
          </p:cNvPr>
          <p:cNvSpPr txBox="1"/>
          <p:nvPr/>
        </p:nvSpPr>
        <p:spPr>
          <a:xfrm rot="969151">
            <a:off x="6957330" y="2648612"/>
            <a:ext cx="1288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Alert for e-mail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8EB632C-DD55-4BC0-92DE-DB81A5FF4935}"/>
              </a:ext>
            </a:extLst>
          </p:cNvPr>
          <p:cNvSpPr txBox="1"/>
          <p:nvPr/>
        </p:nvSpPr>
        <p:spPr>
          <a:xfrm rot="2443809">
            <a:off x="6378334" y="3190266"/>
            <a:ext cx="1817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Device rule processing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C91DEB2-C0DE-41AC-B03C-F5B6E929B31C}"/>
              </a:ext>
            </a:extLst>
          </p:cNvPr>
          <p:cNvSpPr txBox="1"/>
          <p:nvPr/>
        </p:nvSpPr>
        <p:spPr>
          <a:xfrm>
            <a:off x="4796667" y="4096337"/>
            <a:ext cx="2020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 command to device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BF2667B-724F-49BE-BEE5-13E4E2D4E1C4}"/>
              </a:ext>
            </a:extLst>
          </p:cNvPr>
          <p:cNvCxnSpPr>
            <a:cxnSpLocks/>
          </p:cNvCxnSpPr>
          <p:nvPr/>
        </p:nvCxnSpPr>
        <p:spPr>
          <a:xfrm rot="10800000">
            <a:off x="1000521" y="3761449"/>
            <a:ext cx="1685425" cy="66977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01978A4-3DB9-4D0E-B3A3-A319816951B5}"/>
              </a:ext>
            </a:extLst>
          </p:cNvPr>
          <p:cNvSpPr/>
          <p:nvPr/>
        </p:nvSpPr>
        <p:spPr>
          <a:xfrm>
            <a:off x="7816934" y="5030722"/>
            <a:ext cx="1598883" cy="850626"/>
          </a:xfrm>
          <a:prstGeom prst="roundRect">
            <a:avLst>
              <a:gd name="adj" fmla="val 2050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Storage -</a:t>
            </a:r>
          </a:p>
          <a:p>
            <a:pPr algn="ctr"/>
            <a:r>
              <a:rPr lang="en-US" sz="1400" dirty="0"/>
              <a:t>User Data and Reference Data</a:t>
            </a:r>
            <a:endParaRPr lang="en-US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85C43DE-CA57-499B-BB72-897BDE210BB2}"/>
              </a:ext>
            </a:extLst>
          </p:cNvPr>
          <p:cNvSpPr/>
          <p:nvPr/>
        </p:nvSpPr>
        <p:spPr>
          <a:xfrm>
            <a:off x="8266836" y="1061841"/>
            <a:ext cx="1576051" cy="495995"/>
          </a:xfrm>
          <a:prstGeom prst="roundRect">
            <a:avLst>
              <a:gd name="adj" fmla="val 2050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Storage – Others</a:t>
            </a:r>
            <a:endParaRPr lang="en-US" sz="20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22B28C-B432-40B8-88D7-D324CDCFBD35}"/>
              </a:ext>
            </a:extLst>
          </p:cNvPr>
          <p:cNvCxnSpPr>
            <a:cxnSpLocks/>
          </p:cNvCxnSpPr>
          <p:nvPr/>
        </p:nvCxnSpPr>
        <p:spPr>
          <a:xfrm flipV="1">
            <a:off x="7071304" y="1303964"/>
            <a:ext cx="1186744" cy="391240"/>
          </a:xfrm>
          <a:prstGeom prst="straightConnector1">
            <a:avLst/>
          </a:prstGeom>
          <a:noFill/>
          <a:ln w="28575" cap="flat" cmpd="sng" algn="ctr">
            <a:solidFill>
              <a:srgbClr val="0078D7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6901F9BD-4742-4D1C-93CE-8D7814C7704C}"/>
              </a:ext>
            </a:extLst>
          </p:cNvPr>
          <p:cNvCxnSpPr>
            <a:cxnSpLocks/>
            <a:stCxn id="56" idx="1"/>
            <a:endCxn id="131" idx="2"/>
          </p:cNvCxnSpPr>
          <p:nvPr/>
        </p:nvCxnSpPr>
        <p:spPr>
          <a:xfrm rot="10800000">
            <a:off x="6215924" y="2256179"/>
            <a:ext cx="1601010" cy="319985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27DB555-D30E-4A0A-93D3-7A6E89589804}"/>
              </a:ext>
            </a:extLst>
          </p:cNvPr>
          <p:cNvSpPr/>
          <p:nvPr/>
        </p:nvSpPr>
        <p:spPr>
          <a:xfrm>
            <a:off x="2681427" y="6158346"/>
            <a:ext cx="1495247" cy="390620"/>
          </a:xfrm>
          <a:prstGeom prst="roundRect">
            <a:avLst>
              <a:gd name="adj" fmla="val 0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DPS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251B8F3-678B-48B8-96DE-C9859888BF62}"/>
              </a:ext>
            </a:extLst>
          </p:cNvPr>
          <p:cNvCxnSpPr>
            <a:cxnSpLocks/>
            <a:endCxn id="56" idx="3"/>
          </p:cNvCxnSpPr>
          <p:nvPr/>
        </p:nvCxnSpPr>
        <p:spPr>
          <a:xfrm rot="10800000" flipV="1">
            <a:off x="9415817" y="4655521"/>
            <a:ext cx="1820432" cy="800514"/>
          </a:xfrm>
          <a:prstGeom prst="bentConnector3">
            <a:avLst>
              <a:gd name="adj1" fmla="val -69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23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1488F-6879-4128-A580-C7E22AE9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47938"/>
          </a:xfrm>
        </p:spPr>
        <p:txBody>
          <a:bodyPr>
            <a:normAutofit fontScale="90000"/>
          </a:bodyPr>
          <a:lstStyle/>
          <a:p>
            <a:r>
              <a:rPr lang="en-US" i="1" u="sng" dirty="0"/>
              <a:t>Some design ideas for Brain Storming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FFA3E-5C9D-4451-AC40-F5ACC6CC4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31846"/>
            <a:ext cx="10788941" cy="5603846"/>
          </a:xfrm>
        </p:spPr>
        <p:txBody>
          <a:bodyPr>
            <a:normAutofit/>
          </a:bodyPr>
          <a:lstStyle/>
          <a:p>
            <a:r>
              <a:rPr lang="en-US" dirty="0"/>
              <a:t>In this solution, IoTHub can be provisioned from any region and can register devices across the globe.</a:t>
            </a:r>
          </a:p>
          <a:p>
            <a:endParaRPr lang="en-US" dirty="0"/>
          </a:p>
          <a:p>
            <a:r>
              <a:rPr lang="en-US" dirty="0"/>
              <a:t>Using the message location property, the data is saved is in Europe or US region. Data at rest is taken care of.</a:t>
            </a:r>
          </a:p>
          <a:p>
            <a:endParaRPr lang="en-US" dirty="0"/>
          </a:p>
          <a:p>
            <a:r>
              <a:rPr lang="en-US" dirty="0"/>
              <a:t>If data at flight need to be handled separately, then devices from US region will be registered to IoTHub in US region, same for Europe and can have a one IoTHub to handle all other regions.</a:t>
            </a:r>
          </a:p>
          <a:p>
            <a:endParaRPr lang="en-US" dirty="0"/>
          </a:p>
          <a:p>
            <a:r>
              <a:rPr lang="en-US" dirty="0"/>
              <a:t>POC’s can de identified and worked upon based on discussions.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364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90F3144A-E3AF-4CB4-9C9E-5F011BD74E66}"/>
              </a:ext>
            </a:extLst>
          </p:cNvPr>
          <p:cNvSpPr/>
          <p:nvPr/>
        </p:nvSpPr>
        <p:spPr>
          <a:xfrm>
            <a:off x="8277253" y="1670526"/>
            <a:ext cx="1576051" cy="495995"/>
          </a:xfrm>
          <a:prstGeom prst="roundRect">
            <a:avLst>
              <a:gd name="adj" fmla="val 2050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Storage - US</a:t>
            </a:r>
            <a:endParaRPr lang="en-US" sz="2000" dirty="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B7D023A9-8B6A-46A4-8CDB-AF718387E1E9}"/>
              </a:ext>
            </a:extLst>
          </p:cNvPr>
          <p:cNvSpPr/>
          <p:nvPr/>
        </p:nvSpPr>
        <p:spPr>
          <a:xfrm>
            <a:off x="8263266" y="498730"/>
            <a:ext cx="1576054" cy="440948"/>
          </a:xfrm>
          <a:prstGeom prst="roundRect">
            <a:avLst>
              <a:gd name="adj" fmla="val 0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Storage - UK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593820FD-F3FE-4B62-89E6-A1DC27974C89}"/>
              </a:ext>
            </a:extLst>
          </p:cNvPr>
          <p:cNvSpPr/>
          <p:nvPr/>
        </p:nvSpPr>
        <p:spPr>
          <a:xfrm>
            <a:off x="5396029" y="1150836"/>
            <a:ext cx="1639790" cy="1105342"/>
          </a:xfrm>
          <a:prstGeom prst="roundRect">
            <a:avLst>
              <a:gd name="adj" fmla="val 0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Stream </a:t>
            </a:r>
          </a:p>
          <a:p>
            <a:pPr algn="ctr"/>
            <a:r>
              <a:rPr lang="en-US" sz="1600" dirty="0"/>
              <a:t>Analytics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88F07507-8E82-43A9-B595-1720B8748D8C}"/>
              </a:ext>
            </a:extLst>
          </p:cNvPr>
          <p:cNvSpPr/>
          <p:nvPr/>
        </p:nvSpPr>
        <p:spPr>
          <a:xfrm>
            <a:off x="2681427" y="500750"/>
            <a:ext cx="1441343" cy="2628800"/>
          </a:xfrm>
          <a:prstGeom prst="roundRect">
            <a:avLst>
              <a:gd name="adj" fmla="val 2720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IOT Hub - 1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4F0A67B4-910D-44DF-A365-2D5DEABFD208}"/>
              </a:ext>
            </a:extLst>
          </p:cNvPr>
          <p:cNvSpPr/>
          <p:nvPr/>
        </p:nvSpPr>
        <p:spPr>
          <a:xfrm>
            <a:off x="148519" y="2664108"/>
            <a:ext cx="1192240" cy="81208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/>
              <a:t>Devices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B752C6-9044-4217-B80E-5DBDABBE5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213" y="2177741"/>
            <a:ext cx="488061" cy="5043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08A8F1F-6FEC-4AC9-ABEA-AC6BFA30D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045" y="3070327"/>
            <a:ext cx="782408" cy="78240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52743566-315B-4300-878F-C369AA598513}"/>
              </a:ext>
            </a:extLst>
          </p:cNvPr>
          <p:cNvCxnSpPr>
            <a:cxnSpLocks/>
            <a:stCxn id="46" idx="2"/>
          </p:cNvCxnSpPr>
          <p:nvPr/>
        </p:nvCxnSpPr>
        <p:spPr>
          <a:xfrm rot="5400000">
            <a:off x="9957521" y="3152499"/>
            <a:ext cx="578492" cy="197896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31FC459-FD9F-4D04-81D2-50FA92D78FB9}"/>
              </a:ext>
            </a:extLst>
          </p:cNvPr>
          <p:cNvCxnSpPr/>
          <p:nvPr/>
        </p:nvCxnSpPr>
        <p:spPr>
          <a:xfrm>
            <a:off x="2034649" y="232965"/>
            <a:ext cx="0" cy="6468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0850B3F-4BC1-4479-AC3A-AE932769E9E7}"/>
              </a:ext>
            </a:extLst>
          </p:cNvPr>
          <p:cNvCxnSpPr/>
          <p:nvPr/>
        </p:nvCxnSpPr>
        <p:spPr>
          <a:xfrm>
            <a:off x="10101422" y="242109"/>
            <a:ext cx="0" cy="6468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2D0B8AB-2571-455B-839D-8A89813913A1}"/>
              </a:ext>
            </a:extLst>
          </p:cNvPr>
          <p:cNvSpPr/>
          <p:nvPr/>
        </p:nvSpPr>
        <p:spPr>
          <a:xfrm>
            <a:off x="10405293" y="503005"/>
            <a:ext cx="1647809" cy="850625"/>
          </a:xfrm>
          <a:prstGeom prst="rect">
            <a:avLst/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Custom Authentication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2FF5CAEF-6B54-455A-BB02-926A4BF1314F}"/>
              </a:ext>
            </a:extLst>
          </p:cNvPr>
          <p:cNvSpPr/>
          <p:nvPr/>
        </p:nvSpPr>
        <p:spPr>
          <a:xfrm>
            <a:off x="266957" y="2821976"/>
            <a:ext cx="1192240" cy="812089"/>
          </a:xfrm>
          <a:prstGeom prst="roundRect">
            <a:avLst>
              <a:gd name="adj" fmla="val 1172"/>
            </a:avLst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/>
              <a:t>Devices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1E6391E-E996-4B92-AAE3-F2636030C83A}"/>
              </a:ext>
            </a:extLst>
          </p:cNvPr>
          <p:cNvSpPr/>
          <p:nvPr/>
        </p:nvSpPr>
        <p:spPr>
          <a:xfrm>
            <a:off x="387622" y="2949360"/>
            <a:ext cx="1192240" cy="812089"/>
          </a:xfrm>
          <a:prstGeom prst="roundRect">
            <a:avLst>
              <a:gd name="adj" fmla="val 4725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Devices</a:t>
            </a:r>
            <a:endParaRPr lang="en-US" sz="2000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F4D74433-E65A-4960-BD5E-FAD5E7DBA1D2}"/>
              </a:ext>
            </a:extLst>
          </p:cNvPr>
          <p:cNvSpPr/>
          <p:nvPr/>
        </p:nvSpPr>
        <p:spPr>
          <a:xfrm>
            <a:off x="10405293" y="4250225"/>
            <a:ext cx="1617794" cy="390620"/>
          </a:xfrm>
          <a:prstGeom prst="roundRect">
            <a:avLst>
              <a:gd name="adj" fmla="val 0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Web Portal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A2E3E5E-83EA-45EE-8A8C-DE5AE892F1E2}"/>
              </a:ext>
            </a:extLst>
          </p:cNvPr>
          <p:cNvCxnSpPr>
            <a:cxnSpLocks/>
          </p:cNvCxnSpPr>
          <p:nvPr/>
        </p:nvCxnSpPr>
        <p:spPr>
          <a:xfrm>
            <a:off x="4136757" y="1767918"/>
            <a:ext cx="1259272" cy="0"/>
          </a:xfrm>
          <a:prstGeom prst="straightConnector1">
            <a:avLst/>
          </a:prstGeom>
          <a:noFill/>
          <a:ln w="28575" cap="flat" cmpd="sng" algn="ctr">
            <a:solidFill>
              <a:srgbClr val="0078D7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5713B75-6105-4FBC-BB2A-2F9F57306BC3}"/>
              </a:ext>
            </a:extLst>
          </p:cNvPr>
          <p:cNvCxnSpPr>
            <a:cxnSpLocks/>
          </p:cNvCxnSpPr>
          <p:nvPr/>
        </p:nvCxnSpPr>
        <p:spPr>
          <a:xfrm flipH="1">
            <a:off x="1567603" y="2385081"/>
            <a:ext cx="1101564" cy="926550"/>
          </a:xfrm>
          <a:prstGeom prst="straightConnector1">
            <a:avLst/>
          </a:prstGeom>
          <a:ln w="28575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333726-A98F-4F9E-9618-4CFCAEB5579B}"/>
              </a:ext>
            </a:extLst>
          </p:cNvPr>
          <p:cNvCxnSpPr>
            <a:cxnSpLocks/>
            <a:endCxn id="122" idx="3"/>
          </p:cNvCxnSpPr>
          <p:nvPr/>
        </p:nvCxnSpPr>
        <p:spPr>
          <a:xfrm flipH="1">
            <a:off x="1579862" y="2856967"/>
            <a:ext cx="1075654" cy="498438"/>
          </a:xfrm>
          <a:prstGeom prst="straightConnector1">
            <a:avLst/>
          </a:prstGeom>
          <a:ln w="28575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138742A-604C-4F12-9603-A97DE10878F3}"/>
              </a:ext>
            </a:extLst>
          </p:cNvPr>
          <p:cNvCxnSpPr>
            <a:cxnSpLocks/>
            <a:endCxn id="122" idx="3"/>
          </p:cNvCxnSpPr>
          <p:nvPr/>
        </p:nvCxnSpPr>
        <p:spPr>
          <a:xfrm flipH="1">
            <a:off x="1579862" y="3355404"/>
            <a:ext cx="1196320" cy="1"/>
          </a:xfrm>
          <a:prstGeom prst="straightConnector1">
            <a:avLst/>
          </a:prstGeom>
          <a:ln w="28575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ACC756A-0481-472E-B083-9D2266AD85D6}"/>
              </a:ext>
            </a:extLst>
          </p:cNvPr>
          <p:cNvCxnSpPr>
            <a:cxnSpLocks/>
            <a:endCxn id="122" idx="3"/>
          </p:cNvCxnSpPr>
          <p:nvPr/>
        </p:nvCxnSpPr>
        <p:spPr>
          <a:xfrm flipH="1" flipV="1">
            <a:off x="1579862" y="3355405"/>
            <a:ext cx="1089306" cy="375730"/>
          </a:xfrm>
          <a:prstGeom prst="straightConnector1">
            <a:avLst/>
          </a:prstGeom>
          <a:ln w="28575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744B622-3243-4119-AC23-84D850BED0D2}"/>
              </a:ext>
            </a:extLst>
          </p:cNvPr>
          <p:cNvCxnSpPr>
            <a:cxnSpLocks/>
            <a:endCxn id="122" idx="3"/>
          </p:cNvCxnSpPr>
          <p:nvPr/>
        </p:nvCxnSpPr>
        <p:spPr>
          <a:xfrm flipH="1" flipV="1">
            <a:off x="1579862" y="3355405"/>
            <a:ext cx="1075654" cy="749610"/>
          </a:xfrm>
          <a:prstGeom prst="straightConnector1">
            <a:avLst/>
          </a:prstGeom>
          <a:ln w="28575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AF14B10-60BA-40AF-9F8F-A41B11408526}"/>
              </a:ext>
            </a:extLst>
          </p:cNvPr>
          <p:cNvCxnSpPr>
            <a:cxnSpLocks/>
            <a:stCxn id="131" idx="3"/>
            <a:endCxn id="133" idx="1"/>
          </p:cNvCxnSpPr>
          <p:nvPr/>
        </p:nvCxnSpPr>
        <p:spPr>
          <a:xfrm flipV="1">
            <a:off x="7035819" y="719204"/>
            <a:ext cx="1227447" cy="984303"/>
          </a:xfrm>
          <a:prstGeom prst="straightConnector1">
            <a:avLst/>
          </a:prstGeom>
          <a:noFill/>
          <a:ln w="28575" cap="flat" cmpd="sng" algn="ctr">
            <a:solidFill>
              <a:srgbClr val="0078D7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D8F2811-2521-453A-BFEA-B96D000F674A}"/>
              </a:ext>
            </a:extLst>
          </p:cNvPr>
          <p:cNvCxnSpPr>
            <a:cxnSpLocks/>
          </p:cNvCxnSpPr>
          <p:nvPr/>
        </p:nvCxnSpPr>
        <p:spPr>
          <a:xfrm>
            <a:off x="7042172" y="1684748"/>
            <a:ext cx="1241434" cy="215017"/>
          </a:xfrm>
          <a:prstGeom prst="straightConnector1">
            <a:avLst/>
          </a:prstGeom>
          <a:noFill/>
          <a:ln w="28575" cap="flat" cmpd="sng" algn="ctr">
            <a:solidFill>
              <a:srgbClr val="0078D7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CB1BAAB-5D77-4F54-8999-9CC12E782157}"/>
              </a:ext>
            </a:extLst>
          </p:cNvPr>
          <p:cNvCxnSpPr>
            <a:cxnSpLocks/>
            <a:stCxn id="111" idx="2"/>
            <a:endCxn id="46" idx="0"/>
          </p:cNvCxnSpPr>
          <p:nvPr/>
        </p:nvCxnSpPr>
        <p:spPr>
          <a:xfrm>
            <a:off x="11229198" y="1353630"/>
            <a:ext cx="7051" cy="1716697"/>
          </a:xfrm>
          <a:prstGeom prst="straightConnector1">
            <a:avLst/>
          </a:prstGeom>
          <a:noFill/>
          <a:ln w="28575" cap="flat" cmpd="sng" algn="ctr">
            <a:solidFill>
              <a:srgbClr val="0078D7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C4EAE335-B4E0-4072-8912-09123BAE9CB8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6575438" y="1192755"/>
            <a:ext cx="416108" cy="321750"/>
          </a:xfrm>
          <a:prstGeom prst="rect">
            <a:avLst/>
          </a:prstGeom>
        </p:spPr>
      </p:pic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DC6A999F-33FB-48DF-AC5A-294096781582}"/>
              </a:ext>
            </a:extLst>
          </p:cNvPr>
          <p:cNvSpPr/>
          <p:nvPr/>
        </p:nvSpPr>
        <p:spPr>
          <a:xfrm>
            <a:off x="8024211" y="3039893"/>
            <a:ext cx="1506447" cy="566290"/>
          </a:xfrm>
          <a:prstGeom prst="roundRect">
            <a:avLst>
              <a:gd name="adj" fmla="val 2050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Azure</a:t>
            </a:r>
          </a:p>
          <a:p>
            <a:pPr algn="ctr"/>
            <a:r>
              <a:rPr lang="en-US" sz="1600" dirty="0"/>
              <a:t>Functions</a:t>
            </a:r>
            <a:endParaRPr lang="en-US" sz="2000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5C8A66E9-50BB-45A0-B6D1-D1966823B7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9942" y="3098525"/>
            <a:ext cx="274943" cy="283718"/>
          </a:xfrm>
          <a:prstGeom prst="rect">
            <a:avLst/>
          </a:prstGeom>
        </p:spPr>
      </p:pic>
      <p:cxnSp>
        <p:nvCxnSpPr>
          <p:cNvPr id="130" name="Straight Arrow Connector 129" title="eMail Alert">
            <a:extLst>
              <a:ext uri="{FF2B5EF4-FFF2-40B4-BE49-F238E27FC236}">
                <a16:creationId xmlns:a16="http://schemas.microsoft.com/office/drawing/2014/main" id="{B72849D4-5670-409C-B761-AB4C8A3635E9}"/>
              </a:ext>
            </a:extLst>
          </p:cNvPr>
          <p:cNvCxnSpPr>
            <a:cxnSpLocks/>
            <a:stCxn id="131" idx="2"/>
            <a:endCxn id="128" idx="0"/>
          </p:cNvCxnSpPr>
          <p:nvPr/>
        </p:nvCxnSpPr>
        <p:spPr>
          <a:xfrm>
            <a:off x="6215924" y="2256178"/>
            <a:ext cx="2561511" cy="783715"/>
          </a:xfrm>
          <a:prstGeom prst="straightConnector1">
            <a:avLst/>
          </a:prstGeom>
          <a:noFill/>
          <a:ln w="28575" cap="flat" cmpd="sng" algn="ctr">
            <a:solidFill>
              <a:srgbClr val="0078D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3FC4F8F6-E6D9-4FAE-8D0F-F5583AE35B69}"/>
              </a:ext>
            </a:extLst>
          </p:cNvPr>
          <p:cNvSpPr/>
          <p:nvPr/>
        </p:nvSpPr>
        <p:spPr>
          <a:xfrm>
            <a:off x="7750837" y="4143016"/>
            <a:ext cx="1506447" cy="523164"/>
          </a:xfrm>
          <a:prstGeom prst="roundRect">
            <a:avLst>
              <a:gd name="adj" fmla="val 2050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Azure</a:t>
            </a:r>
          </a:p>
          <a:p>
            <a:pPr algn="ctr"/>
            <a:r>
              <a:rPr lang="en-US" sz="1600" dirty="0"/>
              <a:t>Functions</a:t>
            </a:r>
            <a:endParaRPr lang="en-US" sz="2000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AE99FB8-24EA-498A-8086-99C2A80A4E91}"/>
              </a:ext>
            </a:extLst>
          </p:cNvPr>
          <p:cNvCxnSpPr>
            <a:cxnSpLocks/>
          </p:cNvCxnSpPr>
          <p:nvPr/>
        </p:nvCxnSpPr>
        <p:spPr>
          <a:xfrm flipH="1" flipV="1">
            <a:off x="4168288" y="4402056"/>
            <a:ext cx="3574160" cy="10931"/>
          </a:xfrm>
          <a:prstGeom prst="straightConnector1">
            <a:avLst/>
          </a:prstGeom>
          <a:noFill/>
          <a:ln w="28575" cap="flat" cmpd="sng" algn="ctr">
            <a:solidFill>
              <a:srgbClr val="0078D7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03FCF63-AE2D-44AC-B328-499224722003}"/>
              </a:ext>
            </a:extLst>
          </p:cNvPr>
          <p:cNvCxnSpPr>
            <a:cxnSpLocks/>
          </p:cNvCxnSpPr>
          <p:nvPr/>
        </p:nvCxnSpPr>
        <p:spPr>
          <a:xfrm>
            <a:off x="6246656" y="2298097"/>
            <a:ext cx="2266930" cy="1844919"/>
          </a:xfrm>
          <a:prstGeom prst="straightConnector1">
            <a:avLst/>
          </a:prstGeom>
          <a:noFill/>
          <a:ln w="28575" cap="flat" cmpd="sng" algn="ctr">
            <a:solidFill>
              <a:srgbClr val="0078D7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49" name="Picture 148">
            <a:extLst>
              <a:ext uri="{FF2B5EF4-FFF2-40B4-BE49-F238E27FC236}">
                <a16:creationId xmlns:a16="http://schemas.microsoft.com/office/drawing/2014/main" id="{7190AC16-5B57-4DBA-A2A2-9F5E64CFC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2026" y="4185607"/>
            <a:ext cx="274943" cy="283718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300135AA-E007-4FA3-A805-16B4EC37912F}"/>
              </a:ext>
            </a:extLst>
          </p:cNvPr>
          <p:cNvSpPr txBox="1"/>
          <p:nvPr/>
        </p:nvSpPr>
        <p:spPr>
          <a:xfrm rot="969151">
            <a:off x="6957330" y="2648612"/>
            <a:ext cx="1288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Alert for e-mail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8EB632C-DD55-4BC0-92DE-DB81A5FF4935}"/>
              </a:ext>
            </a:extLst>
          </p:cNvPr>
          <p:cNvSpPr txBox="1"/>
          <p:nvPr/>
        </p:nvSpPr>
        <p:spPr>
          <a:xfrm rot="2443809">
            <a:off x="6378334" y="3190266"/>
            <a:ext cx="1817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Device rule processing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C91DEB2-C0DE-41AC-B03C-F5B6E929B31C}"/>
              </a:ext>
            </a:extLst>
          </p:cNvPr>
          <p:cNvSpPr txBox="1"/>
          <p:nvPr/>
        </p:nvSpPr>
        <p:spPr>
          <a:xfrm>
            <a:off x="4796667" y="4096337"/>
            <a:ext cx="2020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 command to device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BF2667B-724F-49BE-BEE5-13E4E2D4E1C4}"/>
              </a:ext>
            </a:extLst>
          </p:cNvPr>
          <p:cNvCxnSpPr>
            <a:cxnSpLocks/>
          </p:cNvCxnSpPr>
          <p:nvPr/>
        </p:nvCxnSpPr>
        <p:spPr>
          <a:xfrm rot="10800000">
            <a:off x="1000521" y="3761449"/>
            <a:ext cx="1685425" cy="66977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01978A4-3DB9-4D0E-B3A3-A319816951B5}"/>
              </a:ext>
            </a:extLst>
          </p:cNvPr>
          <p:cNvSpPr/>
          <p:nvPr/>
        </p:nvSpPr>
        <p:spPr>
          <a:xfrm>
            <a:off x="7816934" y="5030722"/>
            <a:ext cx="1598883" cy="850626"/>
          </a:xfrm>
          <a:prstGeom prst="roundRect">
            <a:avLst>
              <a:gd name="adj" fmla="val 2050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Storage -</a:t>
            </a:r>
          </a:p>
          <a:p>
            <a:pPr algn="ctr"/>
            <a:r>
              <a:rPr lang="en-US" sz="1400" dirty="0"/>
              <a:t>User Data and Reference Data</a:t>
            </a:r>
            <a:endParaRPr lang="en-US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85C43DE-CA57-499B-BB72-897BDE210BB2}"/>
              </a:ext>
            </a:extLst>
          </p:cNvPr>
          <p:cNvSpPr/>
          <p:nvPr/>
        </p:nvSpPr>
        <p:spPr>
          <a:xfrm>
            <a:off x="8266836" y="1061841"/>
            <a:ext cx="1576051" cy="495995"/>
          </a:xfrm>
          <a:prstGeom prst="roundRect">
            <a:avLst>
              <a:gd name="adj" fmla="val 2050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Storage – Others</a:t>
            </a:r>
            <a:endParaRPr lang="en-US" sz="20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22B28C-B432-40B8-88D7-D324CDCFBD35}"/>
              </a:ext>
            </a:extLst>
          </p:cNvPr>
          <p:cNvCxnSpPr>
            <a:cxnSpLocks/>
          </p:cNvCxnSpPr>
          <p:nvPr/>
        </p:nvCxnSpPr>
        <p:spPr>
          <a:xfrm flipV="1">
            <a:off x="7071304" y="1303964"/>
            <a:ext cx="1186744" cy="391240"/>
          </a:xfrm>
          <a:prstGeom prst="straightConnector1">
            <a:avLst/>
          </a:prstGeom>
          <a:noFill/>
          <a:ln w="28575" cap="flat" cmpd="sng" algn="ctr">
            <a:solidFill>
              <a:srgbClr val="0078D7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6901F9BD-4742-4D1C-93CE-8D7814C7704C}"/>
              </a:ext>
            </a:extLst>
          </p:cNvPr>
          <p:cNvCxnSpPr>
            <a:cxnSpLocks/>
            <a:stCxn id="56" idx="1"/>
            <a:endCxn id="131" idx="2"/>
          </p:cNvCxnSpPr>
          <p:nvPr/>
        </p:nvCxnSpPr>
        <p:spPr>
          <a:xfrm rot="10800000">
            <a:off x="6215924" y="2256179"/>
            <a:ext cx="1601010" cy="319985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27DB555-D30E-4A0A-93D3-7A6E89589804}"/>
              </a:ext>
            </a:extLst>
          </p:cNvPr>
          <p:cNvSpPr/>
          <p:nvPr/>
        </p:nvSpPr>
        <p:spPr>
          <a:xfrm>
            <a:off x="2681427" y="6158346"/>
            <a:ext cx="1495247" cy="390620"/>
          </a:xfrm>
          <a:prstGeom prst="roundRect">
            <a:avLst>
              <a:gd name="adj" fmla="val 0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DPS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251B8F3-678B-48B8-96DE-C9859888BF62}"/>
              </a:ext>
            </a:extLst>
          </p:cNvPr>
          <p:cNvCxnSpPr>
            <a:cxnSpLocks/>
            <a:endCxn id="56" idx="3"/>
          </p:cNvCxnSpPr>
          <p:nvPr/>
        </p:nvCxnSpPr>
        <p:spPr>
          <a:xfrm rot="10800000" flipV="1">
            <a:off x="9415817" y="4655521"/>
            <a:ext cx="1820432" cy="800514"/>
          </a:xfrm>
          <a:prstGeom prst="bentConnector3">
            <a:avLst>
              <a:gd name="adj1" fmla="val -69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>
            <a:extLst>
              <a:ext uri="{FF2B5EF4-FFF2-40B4-BE49-F238E27FC236}">
                <a16:creationId xmlns:a16="http://schemas.microsoft.com/office/drawing/2014/main" id="{03CC617B-9659-420C-973D-7EFAA093267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40949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Scaling the system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21CF28E-819E-428A-B3F8-DC215D068D19}"/>
              </a:ext>
            </a:extLst>
          </p:cNvPr>
          <p:cNvSpPr/>
          <p:nvPr/>
        </p:nvSpPr>
        <p:spPr>
          <a:xfrm>
            <a:off x="2708378" y="3189351"/>
            <a:ext cx="1441343" cy="2628800"/>
          </a:xfrm>
          <a:prstGeom prst="roundRect">
            <a:avLst>
              <a:gd name="adj" fmla="val 2720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IOT Hub - 2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331FDBEE-BFF9-4583-84DC-B5C2BB731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018" y="4683927"/>
            <a:ext cx="488061" cy="5043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796B0BA-8571-4FE8-9D18-236E5E88296F}"/>
              </a:ext>
            </a:extLst>
          </p:cNvPr>
          <p:cNvCxnSpPr>
            <a:cxnSpLocks/>
          </p:cNvCxnSpPr>
          <p:nvPr/>
        </p:nvCxnSpPr>
        <p:spPr>
          <a:xfrm flipV="1">
            <a:off x="4134291" y="1955282"/>
            <a:ext cx="1246308" cy="280024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30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4A8C-4DC3-410A-933E-998C830C8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191" y="632298"/>
            <a:ext cx="11731558" cy="6157608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Azure IoT Hub: </a:t>
            </a:r>
          </a:p>
          <a:p>
            <a:pPr marL="457200" lvl="1" indent="0">
              <a:buNone/>
            </a:pPr>
            <a:r>
              <a:rPr lang="en-US" dirty="0"/>
              <a:t>	Ability to connect to billions of IoT devices, bi-directional communication, security, device provisioning service, remote device management.</a:t>
            </a:r>
          </a:p>
          <a:p>
            <a:r>
              <a:rPr lang="en-US" sz="2900" dirty="0">
                <a:solidFill>
                  <a:srgbClr val="0070C0"/>
                </a:solidFill>
              </a:rPr>
              <a:t>Stream Analytics: 	</a:t>
            </a:r>
          </a:p>
          <a:p>
            <a:pPr marL="457200" lvl="1" indent="0">
              <a:buNone/>
            </a:pPr>
            <a:r>
              <a:rPr lang="en-US" dirty="0"/>
              <a:t>	Develop complex event processing, scalability, pay per job, real-time dashboards, auditing, extend streaming logic, machine learning integration </a:t>
            </a:r>
          </a:p>
          <a:p>
            <a:r>
              <a:rPr lang="en-US" sz="2900" dirty="0">
                <a:solidFill>
                  <a:srgbClr val="0070C0"/>
                </a:solidFill>
              </a:rPr>
              <a:t>Power BI: </a:t>
            </a:r>
          </a:p>
          <a:p>
            <a:pPr marL="0" indent="0">
              <a:buNone/>
            </a:pPr>
            <a:r>
              <a:rPr lang="en-US" sz="2400" dirty="0"/>
              <a:t>	Turn data into analytics and reports, real-time insights, built-in connectivity with stream analytics, event hubs, machine learning, storage, etc.,</a:t>
            </a:r>
          </a:p>
          <a:p>
            <a:r>
              <a:rPr lang="en-US" sz="2900" dirty="0">
                <a:solidFill>
                  <a:srgbClr val="0070C0"/>
                </a:solidFill>
              </a:rPr>
              <a:t>App Services: </a:t>
            </a:r>
          </a:p>
          <a:p>
            <a:pPr marL="457200" lvl="1" indent="0">
              <a:buNone/>
            </a:pPr>
            <a:r>
              <a:rPr lang="en-US" dirty="0"/>
              <a:t>	Build and host web applications, auto-scaling, high availability, enable automated deployments.</a:t>
            </a:r>
          </a:p>
          <a:p>
            <a:r>
              <a:rPr lang="en-US" sz="2900" dirty="0">
                <a:solidFill>
                  <a:srgbClr val="0070C0"/>
                </a:solidFill>
              </a:rPr>
              <a:t>Azure Functions: </a:t>
            </a:r>
          </a:p>
          <a:p>
            <a:pPr marL="0" indent="0">
              <a:buNone/>
            </a:pPr>
            <a:r>
              <a:rPr lang="en-US" sz="2400" dirty="0"/>
              <a:t>	Easily build the apps you need using simple, serverless functions that scale to meet demand. Functions supports triggering an event based on an activity in an Azure service.</a:t>
            </a:r>
          </a:p>
          <a:p>
            <a:r>
              <a:rPr lang="en-US" sz="2900" dirty="0">
                <a:solidFill>
                  <a:srgbClr val="0070C0"/>
                </a:solidFill>
              </a:rPr>
              <a:t>Azure service SDK’s:</a:t>
            </a:r>
          </a:p>
          <a:p>
            <a:r>
              <a:rPr lang="en-US" sz="2900" dirty="0">
                <a:solidFill>
                  <a:srgbClr val="0070C0"/>
                </a:solidFill>
              </a:rPr>
              <a:t>Storage:</a:t>
            </a:r>
          </a:p>
          <a:p>
            <a:r>
              <a:rPr lang="en-US" sz="2900" dirty="0">
                <a:solidFill>
                  <a:srgbClr val="0070C0"/>
                </a:solidFill>
              </a:rPr>
              <a:t>Node.js: </a:t>
            </a:r>
          </a:p>
          <a:p>
            <a:r>
              <a:rPr lang="en-US" sz="2900" dirty="0">
                <a:solidFill>
                  <a:srgbClr val="0070C0"/>
                </a:solidFill>
              </a:rPr>
              <a:t>Azure Active Directory Services:</a:t>
            </a:r>
          </a:p>
          <a:p>
            <a:r>
              <a:rPr lang="en-US" sz="2900" dirty="0">
                <a:solidFill>
                  <a:srgbClr val="0070C0"/>
                </a:solidFill>
              </a:rPr>
              <a:t>Logic App:</a:t>
            </a:r>
          </a:p>
          <a:p>
            <a:r>
              <a:rPr lang="en-US" sz="2900" dirty="0">
                <a:solidFill>
                  <a:srgbClr val="0070C0"/>
                </a:solidFill>
              </a:rPr>
              <a:t>Node.js is the primary language of choice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4AF73D-45C5-4072-827E-6740CBFD4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7039"/>
          </a:xfr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Technologies under consideration:</a:t>
            </a:r>
          </a:p>
        </p:txBody>
      </p:sp>
    </p:spTree>
    <p:extLst>
      <p:ext uri="{BB962C8B-B14F-4D97-AF65-F5344CB8AC3E}">
        <p14:creationId xmlns:p14="http://schemas.microsoft.com/office/powerpoint/2010/main" val="744632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1288</TotalTime>
  <Words>240</Words>
  <Application>Microsoft Office PowerPoint</Application>
  <PresentationFormat>Widescreen</PresentationFormat>
  <Paragraphs>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IoT Watering System</vt:lpstr>
      <vt:lpstr>PowerPoint Presentation</vt:lpstr>
      <vt:lpstr>Some design ideas for Brain Storming </vt:lpstr>
      <vt:lpstr>PowerPoint Presentation</vt:lpstr>
      <vt:lpstr>Technologies under consideration: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Chandramohan Ganesan</dc:creator>
  <cp:lastModifiedBy>Chandramohan Ganesan</cp:lastModifiedBy>
  <cp:revision>127</cp:revision>
  <dcterms:created xsi:type="dcterms:W3CDTF">2018-03-17T03:40:53Z</dcterms:created>
  <dcterms:modified xsi:type="dcterms:W3CDTF">2018-03-22T05:46:17Z</dcterms:modified>
</cp:coreProperties>
</file>