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83" r:id="rId3"/>
    <p:sldId id="258" r:id="rId4"/>
    <p:sldId id="259" r:id="rId5"/>
    <p:sldId id="260" r:id="rId6"/>
    <p:sldId id="267" r:id="rId7"/>
    <p:sldId id="284" r:id="rId8"/>
    <p:sldId id="270" r:id="rId9"/>
    <p:sldId id="271" r:id="rId10"/>
    <p:sldId id="272" r:id="rId11"/>
    <p:sldId id="273" r:id="rId12"/>
    <p:sldId id="274" r:id="rId13"/>
    <p:sldId id="275" r:id="rId14"/>
    <p:sldId id="276" r:id="rId15"/>
    <p:sldId id="277" r:id="rId16"/>
    <p:sldId id="278" r:id="rId17"/>
    <p:sldId id="285" r:id="rId18"/>
    <p:sldId id="279" r:id="rId19"/>
    <p:sldId id="280" r:id="rId20"/>
    <p:sldId id="281" r:id="rId21"/>
    <p:sldId id="282" r:id="rId22"/>
    <p:sldId id="26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22-02-2021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22-02-2021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22-02-2021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22-02-2021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22-02-2021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5000" b="0" i="0" dirty="0">
                <a:effectLst/>
              </a:rPr>
              <a:t>Lending Club Case Study</a:t>
            </a:r>
            <a:br>
              <a:rPr lang="en-IN" sz="5000" b="0" i="0" dirty="0">
                <a:effectLst/>
              </a:rPr>
            </a:br>
            <a:r>
              <a:rPr lang="en-IN" sz="5000" b="0" i="0" dirty="0">
                <a:effectLst/>
              </a:rPr>
              <a:t>Assignment</a:t>
            </a:r>
            <a:endParaRPr lang="en-IN" sz="5000" dirty="0"/>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Chandramouli Das</a:t>
            </a:r>
          </a:p>
          <a:p>
            <a:pPr algn="l"/>
            <a:r>
              <a:rPr lang="en-IN" sz="1800" dirty="0" err="1"/>
              <a:t>Nabanita</a:t>
            </a:r>
            <a:r>
              <a:rPr lang="en-IN" sz="1800" dirty="0"/>
              <a:t> Paul</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F167B-EB63-4ADD-A898-28A4C68451B7}"/>
              </a:ext>
            </a:extLst>
          </p:cNvPr>
          <p:cNvSpPr>
            <a:spLocks noGrp="1"/>
          </p:cNvSpPr>
          <p:nvPr>
            <p:ph type="title"/>
          </p:nvPr>
        </p:nvSpPr>
        <p:spPr>
          <a:xfrm>
            <a:off x="3870664" y="541538"/>
            <a:ext cx="6579622" cy="954680"/>
          </a:xfrm>
        </p:spPr>
        <p:txBody>
          <a:bodyPr>
            <a:normAutofit/>
          </a:bodyPr>
          <a:lstStyle/>
          <a:p>
            <a:r>
              <a:rPr lang="en-IN" sz="2800" b="1" i="0" dirty="0">
                <a:solidFill>
                  <a:srgbClr val="333333"/>
                </a:solidFill>
                <a:effectLst/>
              </a:rPr>
              <a:t>Bivariate Analysis</a:t>
            </a:r>
            <a:endParaRPr lang="en-IN" sz="2800" b="1" dirty="0"/>
          </a:p>
        </p:txBody>
      </p:sp>
      <p:sp>
        <p:nvSpPr>
          <p:cNvPr id="3" name="Content Placeholder 2">
            <a:extLst>
              <a:ext uri="{FF2B5EF4-FFF2-40B4-BE49-F238E27FC236}">
                <a16:creationId xmlns:a16="http://schemas.microsoft.com/office/drawing/2014/main" id="{9AE391B3-BE35-41B6-91ED-134C1D3C8CFB}"/>
              </a:ext>
            </a:extLst>
          </p:cNvPr>
          <p:cNvSpPr>
            <a:spLocks noGrp="1"/>
          </p:cNvSpPr>
          <p:nvPr>
            <p:ph idx="1"/>
          </p:nvPr>
        </p:nvSpPr>
        <p:spPr>
          <a:xfrm>
            <a:off x="404949" y="1615736"/>
            <a:ext cx="11168742" cy="4583451"/>
          </a:xfrm>
        </p:spPr>
        <p:txBody>
          <a:bodyPr>
            <a:normAutofit/>
          </a:bodyPr>
          <a:lstStyle/>
          <a:p>
            <a:r>
              <a:rPr lang="en-US" sz="2000" dirty="0"/>
              <a:t>Plotted income with respect to category column.</a:t>
            </a:r>
          </a:p>
          <a:p>
            <a:r>
              <a:rPr lang="en-US" sz="2000" dirty="0"/>
              <a:t>Calculated the default ration in every income category</a:t>
            </a:r>
          </a:p>
          <a:p>
            <a:endParaRPr lang="en-IN" sz="2000" dirty="0"/>
          </a:p>
        </p:txBody>
      </p:sp>
      <p:pic>
        <p:nvPicPr>
          <p:cNvPr id="5" name="Picture 4">
            <a:extLst>
              <a:ext uri="{FF2B5EF4-FFF2-40B4-BE49-F238E27FC236}">
                <a16:creationId xmlns:a16="http://schemas.microsoft.com/office/drawing/2014/main" id="{14FAC38D-0908-454A-B966-831C95B6A523}"/>
              </a:ext>
            </a:extLst>
          </p:cNvPr>
          <p:cNvPicPr>
            <a:picLocks noChangeAspect="1"/>
          </p:cNvPicPr>
          <p:nvPr/>
        </p:nvPicPr>
        <p:blipFill>
          <a:blip r:embed="rId2"/>
          <a:stretch>
            <a:fillRect/>
          </a:stretch>
        </p:blipFill>
        <p:spPr>
          <a:xfrm>
            <a:off x="1039692" y="2511324"/>
            <a:ext cx="10112616" cy="4046571"/>
          </a:xfrm>
          <a:prstGeom prst="rect">
            <a:avLst/>
          </a:prstGeom>
        </p:spPr>
      </p:pic>
    </p:spTree>
    <p:extLst>
      <p:ext uri="{BB962C8B-B14F-4D97-AF65-F5344CB8AC3E}">
        <p14:creationId xmlns:p14="http://schemas.microsoft.com/office/powerpoint/2010/main" val="3743165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F167B-EB63-4ADD-A898-28A4C68451B7}"/>
              </a:ext>
            </a:extLst>
          </p:cNvPr>
          <p:cNvSpPr>
            <a:spLocks noGrp="1"/>
          </p:cNvSpPr>
          <p:nvPr>
            <p:ph type="title"/>
          </p:nvPr>
        </p:nvSpPr>
        <p:spPr>
          <a:xfrm>
            <a:off x="4172505" y="640080"/>
            <a:ext cx="6277781" cy="856138"/>
          </a:xfrm>
        </p:spPr>
        <p:txBody>
          <a:bodyPr>
            <a:normAutofit/>
          </a:bodyPr>
          <a:lstStyle/>
          <a:p>
            <a:r>
              <a:rPr lang="en-IN" sz="2800" b="1" i="0" dirty="0">
                <a:solidFill>
                  <a:srgbClr val="333333"/>
                </a:solidFill>
                <a:effectLst/>
              </a:rPr>
              <a:t>Bivariate Analysis</a:t>
            </a:r>
            <a:endParaRPr lang="en-IN" sz="2800" dirty="0"/>
          </a:p>
        </p:txBody>
      </p:sp>
      <p:sp>
        <p:nvSpPr>
          <p:cNvPr id="3" name="Content Placeholder 2">
            <a:extLst>
              <a:ext uri="{FF2B5EF4-FFF2-40B4-BE49-F238E27FC236}">
                <a16:creationId xmlns:a16="http://schemas.microsoft.com/office/drawing/2014/main" id="{9AE391B3-BE35-41B6-91ED-134C1D3C8CFB}"/>
              </a:ext>
            </a:extLst>
          </p:cNvPr>
          <p:cNvSpPr>
            <a:spLocks noGrp="1"/>
          </p:cNvSpPr>
          <p:nvPr>
            <p:ph idx="1"/>
          </p:nvPr>
        </p:nvSpPr>
        <p:spPr>
          <a:xfrm>
            <a:off x="404949" y="1496218"/>
            <a:ext cx="11168742" cy="4702969"/>
          </a:xfrm>
        </p:spPr>
        <p:txBody>
          <a:bodyPr>
            <a:normAutofit/>
          </a:bodyPr>
          <a:lstStyle/>
          <a:p>
            <a:r>
              <a:rPr lang="en-US" sz="2000" dirty="0"/>
              <a:t>From the before analysis we found out that most borrowers are from low income category; only the defaulters are high for all </a:t>
            </a:r>
            <a:r>
              <a:rPr lang="en-US" sz="2000" dirty="0" err="1"/>
              <a:t>borowers</a:t>
            </a:r>
            <a:r>
              <a:rPr lang="en-US" sz="2000" dirty="0"/>
              <a:t> in the </a:t>
            </a:r>
            <a:r>
              <a:rPr lang="en-US" sz="2000" dirty="0" err="1"/>
              <a:t>mid_income</a:t>
            </a:r>
            <a:r>
              <a:rPr lang="en-US" sz="2000" dirty="0"/>
              <a:t> category.</a:t>
            </a:r>
          </a:p>
          <a:p>
            <a:r>
              <a:rPr lang="en-US" sz="2000" dirty="0"/>
              <a:t>Then we assigned grade to a borrower depending on their credit history of repayment of loan. It worked in a way like Better Grade ---&gt; Less Interest Rates for loan.</a:t>
            </a:r>
          </a:p>
          <a:p>
            <a:r>
              <a:rPr lang="en-US" sz="2000" dirty="0"/>
              <a:t>We also divided into sub grade for better understanding.</a:t>
            </a:r>
            <a:endParaRPr lang="en-IN" sz="2000" dirty="0"/>
          </a:p>
        </p:txBody>
      </p:sp>
      <p:pic>
        <p:nvPicPr>
          <p:cNvPr id="5" name="Picture 4">
            <a:extLst>
              <a:ext uri="{FF2B5EF4-FFF2-40B4-BE49-F238E27FC236}">
                <a16:creationId xmlns:a16="http://schemas.microsoft.com/office/drawing/2014/main" id="{8A4E8A18-CE99-4B8F-A5E2-BFE483938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158" y="3352418"/>
            <a:ext cx="5482842" cy="2622254"/>
          </a:xfrm>
          <a:prstGeom prst="rect">
            <a:avLst/>
          </a:prstGeom>
        </p:spPr>
      </p:pic>
      <p:pic>
        <p:nvPicPr>
          <p:cNvPr id="9" name="Picture 8">
            <a:extLst>
              <a:ext uri="{FF2B5EF4-FFF2-40B4-BE49-F238E27FC236}">
                <a16:creationId xmlns:a16="http://schemas.microsoft.com/office/drawing/2014/main" id="{E60356ED-46AB-4D35-9B75-754732E6E4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3098307"/>
            <a:ext cx="6096000" cy="2947386"/>
          </a:xfrm>
          <a:prstGeom prst="rect">
            <a:avLst/>
          </a:prstGeom>
        </p:spPr>
      </p:pic>
    </p:spTree>
    <p:extLst>
      <p:ext uri="{BB962C8B-B14F-4D97-AF65-F5344CB8AC3E}">
        <p14:creationId xmlns:p14="http://schemas.microsoft.com/office/powerpoint/2010/main" val="3112602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F167B-EB63-4ADD-A898-28A4C68451B7}"/>
              </a:ext>
            </a:extLst>
          </p:cNvPr>
          <p:cNvSpPr>
            <a:spLocks noGrp="1"/>
          </p:cNvSpPr>
          <p:nvPr>
            <p:ph type="title"/>
          </p:nvPr>
        </p:nvSpPr>
        <p:spPr>
          <a:xfrm>
            <a:off x="4536489" y="640080"/>
            <a:ext cx="5913797" cy="856138"/>
          </a:xfrm>
        </p:spPr>
        <p:txBody>
          <a:bodyPr>
            <a:normAutofit/>
          </a:bodyPr>
          <a:lstStyle/>
          <a:p>
            <a:r>
              <a:rPr lang="en-IN" sz="2800" b="1" i="0" dirty="0">
                <a:solidFill>
                  <a:srgbClr val="333333"/>
                </a:solidFill>
                <a:effectLst/>
              </a:rPr>
              <a:t>Bivariate Analysis</a:t>
            </a:r>
            <a:endParaRPr lang="en-IN" sz="2800" dirty="0"/>
          </a:p>
        </p:txBody>
      </p:sp>
      <p:sp>
        <p:nvSpPr>
          <p:cNvPr id="3" name="Content Placeholder 2">
            <a:extLst>
              <a:ext uri="{FF2B5EF4-FFF2-40B4-BE49-F238E27FC236}">
                <a16:creationId xmlns:a16="http://schemas.microsoft.com/office/drawing/2014/main" id="{9AE391B3-BE35-41B6-91ED-134C1D3C8CFB}"/>
              </a:ext>
            </a:extLst>
          </p:cNvPr>
          <p:cNvSpPr>
            <a:spLocks noGrp="1"/>
          </p:cNvSpPr>
          <p:nvPr>
            <p:ph idx="1"/>
          </p:nvPr>
        </p:nvSpPr>
        <p:spPr>
          <a:xfrm>
            <a:off x="404949" y="1615736"/>
            <a:ext cx="11168742" cy="4583451"/>
          </a:xfrm>
        </p:spPr>
        <p:txBody>
          <a:bodyPr>
            <a:normAutofit/>
          </a:bodyPr>
          <a:lstStyle/>
          <a:p>
            <a:r>
              <a:rPr lang="en-IN" sz="2000" dirty="0"/>
              <a:t>After that we have checked the verification status of the borrowers</a:t>
            </a:r>
          </a:p>
          <a:p>
            <a:r>
              <a:rPr lang="en-IN" sz="2000" dirty="0"/>
              <a:t>We have also plotted a bar graph to check which borrower took 36_month term and who took 60_month term.</a:t>
            </a:r>
          </a:p>
        </p:txBody>
      </p:sp>
      <p:pic>
        <p:nvPicPr>
          <p:cNvPr id="5" name="Picture 4">
            <a:extLst>
              <a:ext uri="{FF2B5EF4-FFF2-40B4-BE49-F238E27FC236}">
                <a16:creationId xmlns:a16="http://schemas.microsoft.com/office/drawing/2014/main" id="{E798565F-B1EB-4439-9DF0-9A2DE8B47A76}"/>
              </a:ext>
            </a:extLst>
          </p:cNvPr>
          <p:cNvPicPr>
            <a:picLocks noChangeAspect="1"/>
          </p:cNvPicPr>
          <p:nvPr/>
        </p:nvPicPr>
        <p:blipFill>
          <a:blip r:embed="rId2"/>
          <a:stretch>
            <a:fillRect/>
          </a:stretch>
        </p:blipFill>
        <p:spPr>
          <a:xfrm>
            <a:off x="689330" y="2981972"/>
            <a:ext cx="5533917" cy="3001577"/>
          </a:xfrm>
          <a:prstGeom prst="rect">
            <a:avLst/>
          </a:prstGeom>
        </p:spPr>
      </p:pic>
      <p:pic>
        <p:nvPicPr>
          <p:cNvPr id="7" name="Picture 6">
            <a:extLst>
              <a:ext uri="{FF2B5EF4-FFF2-40B4-BE49-F238E27FC236}">
                <a16:creationId xmlns:a16="http://schemas.microsoft.com/office/drawing/2014/main" id="{F53DE2BD-12AE-41DF-87E1-C5954AE570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629" y="2981973"/>
            <a:ext cx="5166508" cy="3001576"/>
          </a:xfrm>
          <a:prstGeom prst="rect">
            <a:avLst/>
          </a:prstGeom>
        </p:spPr>
      </p:pic>
    </p:spTree>
    <p:extLst>
      <p:ext uri="{BB962C8B-B14F-4D97-AF65-F5344CB8AC3E}">
        <p14:creationId xmlns:p14="http://schemas.microsoft.com/office/powerpoint/2010/main" val="2494897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F167B-EB63-4ADD-A898-28A4C68451B7}"/>
              </a:ext>
            </a:extLst>
          </p:cNvPr>
          <p:cNvSpPr>
            <a:spLocks noGrp="1"/>
          </p:cNvSpPr>
          <p:nvPr>
            <p:ph type="title"/>
          </p:nvPr>
        </p:nvSpPr>
        <p:spPr>
          <a:xfrm>
            <a:off x="4030462" y="640080"/>
            <a:ext cx="6419824" cy="856138"/>
          </a:xfrm>
        </p:spPr>
        <p:txBody>
          <a:bodyPr>
            <a:normAutofit/>
          </a:bodyPr>
          <a:lstStyle/>
          <a:p>
            <a:r>
              <a:rPr lang="en-IN" sz="2800" b="1" i="0" dirty="0">
                <a:solidFill>
                  <a:srgbClr val="333333"/>
                </a:solidFill>
                <a:effectLst/>
              </a:rPr>
              <a:t>Bivariate Analysis</a:t>
            </a:r>
            <a:endParaRPr lang="en-IN" sz="2800" dirty="0"/>
          </a:p>
        </p:txBody>
      </p:sp>
      <p:sp>
        <p:nvSpPr>
          <p:cNvPr id="3" name="Content Placeholder 2">
            <a:extLst>
              <a:ext uri="{FF2B5EF4-FFF2-40B4-BE49-F238E27FC236}">
                <a16:creationId xmlns:a16="http://schemas.microsoft.com/office/drawing/2014/main" id="{9AE391B3-BE35-41B6-91ED-134C1D3C8CFB}"/>
              </a:ext>
            </a:extLst>
          </p:cNvPr>
          <p:cNvSpPr>
            <a:spLocks noGrp="1"/>
          </p:cNvSpPr>
          <p:nvPr>
            <p:ph idx="1"/>
          </p:nvPr>
        </p:nvSpPr>
        <p:spPr>
          <a:xfrm>
            <a:off x="404949" y="1496218"/>
            <a:ext cx="11168742" cy="4702969"/>
          </a:xfrm>
        </p:spPr>
        <p:txBody>
          <a:bodyPr>
            <a:normAutofit/>
          </a:bodyPr>
          <a:lstStyle/>
          <a:p>
            <a:r>
              <a:rPr lang="en-US" sz="2000" dirty="0"/>
              <a:t>We have plotted a bar chart with respect to “</a:t>
            </a:r>
            <a:r>
              <a:rPr lang="en-US" sz="2000" dirty="0" err="1"/>
              <a:t>emp_title</a:t>
            </a:r>
            <a:r>
              <a:rPr lang="en-US" sz="2000" dirty="0"/>
              <a:t>” column which indicates company of the borrower.</a:t>
            </a:r>
          </a:p>
          <a:p>
            <a:r>
              <a:rPr lang="en-US" sz="2000" dirty="0"/>
              <a:t>After the analysis we have found out that the most number of borrowers are employed in US_ARMY.</a:t>
            </a:r>
          </a:p>
          <a:p>
            <a:r>
              <a:rPr lang="en-US" sz="2000" dirty="0"/>
              <a:t>the most number of defaulters are: UPS = 27% WALMART  = 24.4% US_POSTAL = 22.22%</a:t>
            </a:r>
            <a:endParaRPr lang="en-IN" sz="2000" dirty="0"/>
          </a:p>
        </p:txBody>
      </p:sp>
      <p:pic>
        <p:nvPicPr>
          <p:cNvPr id="5" name="Picture 4">
            <a:extLst>
              <a:ext uri="{FF2B5EF4-FFF2-40B4-BE49-F238E27FC236}">
                <a16:creationId xmlns:a16="http://schemas.microsoft.com/office/drawing/2014/main" id="{479459AB-2411-4CC6-80E5-0B4C22C33B62}"/>
              </a:ext>
            </a:extLst>
          </p:cNvPr>
          <p:cNvPicPr>
            <a:picLocks noChangeAspect="1"/>
          </p:cNvPicPr>
          <p:nvPr/>
        </p:nvPicPr>
        <p:blipFill>
          <a:blip r:embed="rId2"/>
          <a:stretch>
            <a:fillRect/>
          </a:stretch>
        </p:blipFill>
        <p:spPr>
          <a:xfrm>
            <a:off x="618309" y="2730916"/>
            <a:ext cx="10955382" cy="3848139"/>
          </a:xfrm>
          <a:prstGeom prst="rect">
            <a:avLst/>
          </a:prstGeom>
        </p:spPr>
      </p:pic>
    </p:spTree>
    <p:extLst>
      <p:ext uri="{BB962C8B-B14F-4D97-AF65-F5344CB8AC3E}">
        <p14:creationId xmlns:p14="http://schemas.microsoft.com/office/powerpoint/2010/main" val="4169921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F167B-EB63-4ADD-A898-28A4C68451B7}"/>
              </a:ext>
            </a:extLst>
          </p:cNvPr>
          <p:cNvSpPr>
            <a:spLocks noGrp="1"/>
          </p:cNvSpPr>
          <p:nvPr>
            <p:ph type="title"/>
          </p:nvPr>
        </p:nvSpPr>
        <p:spPr>
          <a:xfrm>
            <a:off x="4057095" y="640080"/>
            <a:ext cx="6393191" cy="856138"/>
          </a:xfrm>
        </p:spPr>
        <p:txBody>
          <a:bodyPr>
            <a:normAutofit/>
          </a:bodyPr>
          <a:lstStyle/>
          <a:p>
            <a:r>
              <a:rPr lang="en-IN" sz="2800" b="1" i="0" dirty="0">
                <a:solidFill>
                  <a:srgbClr val="333333"/>
                </a:solidFill>
                <a:effectLst/>
              </a:rPr>
              <a:t>Bivariate Analysis</a:t>
            </a:r>
            <a:endParaRPr lang="en-IN" sz="2800" b="1" dirty="0"/>
          </a:p>
        </p:txBody>
      </p:sp>
      <p:sp>
        <p:nvSpPr>
          <p:cNvPr id="3" name="Content Placeholder 2">
            <a:extLst>
              <a:ext uri="{FF2B5EF4-FFF2-40B4-BE49-F238E27FC236}">
                <a16:creationId xmlns:a16="http://schemas.microsoft.com/office/drawing/2014/main" id="{9AE391B3-BE35-41B6-91ED-134C1D3C8CFB}"/>
              </a:ext>
            </a:extLst>
          </p:cNvPr>
          <p:cNvSpPr>
            <a:spLocks noGrp="1"/>
          </p:cNvSpPr>
          <p:nvPr>
            <p:ph idx="1"/>
          </p:nvPr>
        </p:nvSpPr>
        <p:spPr/>
        <p:txBody>
          <a:bodyPr>
            <a:normAutofit/>
          </a:bodyPr>
          <a:lstStyle/>
          <a:p>
            <a:pPr marL="0" indent="0">
              <a:buNone/>
            </a:pPr>
            <a:r>
              <a:rPr lang="en-IN" sz="2000" dirty="0"/>
              <a:t>Then we have plotted </a:t>
            </a:r>
            <a:r>
              <a:rPr lang="en-US" sz="2000" dirty="0"/>
              <a:t> Number of years the borrower has spent in services </a:t>
            </a:r>
          </a:p>
          <a:p>
            <a:endParaRPr lang="en-IN" sz="2000" dirty="0"/>
          </a:p>
        </p:txBody>
      </p:sp>
      <p:pic>
        <p:nvPicPr>
          <p:cNvPr id="5" name="Picture 4">
            <a:extLst>
              <a:ext uri="{FF2B5EF4-FFF2-40B4-BE49-F238E27FC236}">
                <a16:creationId xmlns:a16="http://schemas.microsoft.com/office/drawing/2014/main" id="{747CCC71-7F45-4ADE-98FC-E13E24554E51}"/>
              </a:ext>
            </a:extLst>
          </p:cNvPr>
          <p:cNvPicPr>
            <a:picLocks noChangeAspect="1"/>
          </p:cNvPicPr>
          <p:nvPr/>
        </p:nvPicPr>
        <p:blipFill>
          <a:blip r:embed="rId2"/>
          <a:stretch>
            <a:fillRect/>
          </a:stretch>
        </p:blipFill>
        <p:spPr>
          <a:xfrm>
            <a:off x="827885" y="2233733"/>
            <a:ext cx="10127858" cy="4237087"/>
          </a:xfrm>
          <a:prstGeom prst="rect">
            <a:avLst/>
          </a:prstGeom>
        </p:spPr>
      </p:pic>
    </p:spTree>
    <p:extLst>
      <p:ext uri="{BB962C8B-B14F-4D97-AF65-F5344CB8AC3E}">
        <p14:creationId xmlns:p14="http://schemas.microsoft.com/office/powerpoint/2010/main" val="1780075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F167B-EB63-4ADD-A898-28A4C68451B7}"/>
              </a:ext>
            </a:extLst>
          </p:cNvPr>
          <p:cNvSpPr>
            <a:spLocks noGrp="1"/>
          </p:cNvSpPr>
          <p:nvPr>
            <p:ph type="title"/>
          </p:nvPr>
        </p:nvSpPr>
        <p:spPr>
          <a:xfrm>
            <a:off x="4332303" y="640080"/>
            <a:ext cx="6117983" cy="856138"/>
          </a:xfrm>
        </p:spPr>
        <p:txBody>
          <a:bodyPr>
            <a:normAutofit/>
          </a:bodyPr>
          <a:lstStyle/>
          <a:p>
            <a:r>
              <a:rPr lang="en-IN" sz="2800" b="1" i="0" dirty="0">
                <a:solidFill>
                  <a:srgbClr val="333333"/>
                </a:solidFill>
                <a:effectLst/>
              </a:rPr>
              <a:t>Bivariate Analysis</a:t>
            </a:r>
            <a:endParaRPr lang="en-IN" sz="2800" dirty="0"/>
          </a:p>
        </p:txBody>
      </p:sp>
      <p:sp>
        <p:nvSpPr>
          <p:cNvPr id="3" name="Content Placeholder 2">
            <a:extLst>
              <a:ext uri="{FF2B5EF4-FFF2-40B4-BE49-F238E27FC236}">
                <a16:creationId xmlns:a16="http://schemas.microsoft.com/office/drawing/2014/main" id="{9AE391B3-BE35-41B6-91ED-134C1D3C8CFB}"/>
              </a:ext>
            </a:extLst>
          </p:cNvPr>
          <p:cNvSpPr>
            <a:spLocks noGrp="1"/>
          </p:cNvSpPr>
          <p:nvPr>
            <p:ph idx="1"/>
          </p:nvPr>
        </p:nvSpPr>
        <p:spPr>
          <a:xfrm>
            <a:off x="404949" y="1496218"/>
            <a:ext cx="11168742" cy="4702969"/>
          </a:xfrm>
        </p:spPr>
        <p:txBody>
          <a:bodyPr/>
          <a:lstStyle/>
          <a:p>
            <a:r>
              <a:rPr lang="en-IN" sz="2000" dirty="0"/>
              <a:t>Here we have found out one of the most important factor that is purpose of taking loan with default rate. We got result like </a:t>
            </a:r>
          </a:p>
          <a:p>
            <a:r>
              <a:rPr lang="en-US" sz="2000" dirty="0"/>
              <a:t>"Debt consolidation" is the most common reason to take loans for the borrowers</a:t>
            </a:r>
          </a:p>
          <a:p>
            <a:r>
              <a:rPr lang="en-US" sz="2000" dirty="0"/>
              <a:t>Highest default ratio exist for the </a:t>
            </a:r>
            <a:r>
              <a:rPr lang="en-US" sz="2000" dirty="0" err="1"/>
              <a:t>small_buisness</a:t>
            </a:r>
            <a:r>
              <a:rPr lang="en-US" sz="2000" dirty="0"/>
              <a:t> - 26% and after that </a:t>
            </a:r>
            <a:r>
              <a:rPr lang="en-US" sz="2000" dirty="0" err="1"/>
              <a:t>renewable_energy</a:t>
            </a:r>
            <a:r>
              <a:rPr lang="en-US" sz="2000" dirty="0"/>
              <a:t> - 18.5%</a:t>
            </a:r>
          </a:p>
          <a:p>
            <a:endParaRPr lang="en-US" dirty="0"/>
          </a:p>
        </p:txBody>
      </p:sp>
      <p:pic>
        <p:nvPicPr>
          <p:cNvPr id="5" name="Picture 4">
            <a:extLst>
              <a:ext uri="{FF2B5EF4-FFF2-40B4-BE49-F238E27FC236}">
                <a16:creationId xmlns:a16="http://schemas.microsoft.com/office/drawing/2014/main" id="{9F585CC8-BF6D-4A44-83EF-03FD4E6D384F}"/>
              </a:ext>
            </a:extLst>
          </p:cNvPr>
          <p:cNvPicPr>
            <a:picLocks noChangeAspect="1"/>
          </p:cNvPicPr>
          <p:nvPr/>
        </p:nvPicPr>
        <p:blipFill>
          <a:blip r:embed="rId2"/>
          <a:stretch>
            <a:fillRect/>
          </a:stretch>
        </p:blipFill>
        <p:spPr>
          <a:xfrm>
            <a:off x="1517791" y="3000730"/>
            <a:ext cx="7999072" cy="3687259"/>
          </a:xfrm>
          <a:prstGeom prst="rect">
            <a:avLst/>
          </a:prstGeom>
        </p:spPr>
      </p:pic>
    </p:spTree>
    <p:extLst>
      <p:ext uri="{BB962C8B-B14F-4D97-AF65-F5344CB8AC3E}">
        <p14:creationId xmlns:p14="http://schemas.microsoft.com/office/powerpoint/2010/main" val="394395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F167B-EB63-4ADD-A898-28A4C68451B7}"/>
              </a:ext>
            </a:extLst>
          </p:cNvPr>
          <p:cNvSpPr>
            <a:spLocks noGrp="1"/>
          </p:cNvSpPr>
          <p:nvPr>
            <p:ph type="title"/>
          </p:nvPr>
        </p:nvSpPr>
        <p:spPr>
          <a:xfrm>
            <a:off x="4234649" y="640080"/>
            <a:ext cx="6215637" cy="856138"/>
          </a:xfrm>
        </p:spPr>
        <p:txBody>
          <a:bodyPr>
            <a:normAutofit/>
          </a:bodyPr>
          <a:lstStyle/>
          <a:p>
            <a:r>
              <a:rPr lang="en-IN" sz="2800" b="1" dirty="0"/>
              <a:t>More Analysis</a:t>
            </a:r>
          </a:p>
        </p:txBody>
      </p:sp>
      <p:sp>
        <p:nvSpPr>
          <p:cNvPr id="3" name="Content Placeholder 2">
            <a:extLst>
              <a:ext uri="{FF2B5EF4-FFF2-40B4-BE49-F238E27FC236}">
                <a16:creationId xmlns:a16="http://schemas.microsoft.com/office/drawing/2014/main" id="{9AE391B3-BE35-41B6-91ED-134C1D3C8CFB}"/>
              </a:ext>
            </a:extLst>
          </p:cNvPr>
          <p:cNvSpPr>
            <a:spLocks noGrp="1"/>
          </p:cNvSpPr>
          <p:nvPr>
            <p:ph idx="1"/>
          </p:nvPr>
        </p:nvSpPr>
        <p:spPr/>
        <p:txBody>
          <a:bodyPr>
            <a:normAutofit/>
          </a:bodyPr>
          <a:lstStyle/>
          <a:p>
            <a:pPr marL="0" indent="0">
              <a:buNone/>
            </a:pPr>
            <a:r>
              <a:rPr lang="en-IN" sz="2000" dirty="0"/>
              <a:t>We have plotted bar graph as loan per state and found out that California(CA) </a:t>
            </a:r>
            <a:r>
              <a:rPr lang="en-US" sz="2000" dirty="0"/>
              <a:t>is the state with highest number of borrowers.</a:t>
            </a:r>
          </a:p>
          <a:p>
            <a:pPr marL="0" indent="0">
              <a:buNone/>
            </a:pPr>
            <a:endParaRPr lang="en-IN" sz="2000" dirty="0"/>
          </a:p>
        </p:txBody>
      </p:sp>
      <p:pic>
        <p:nvPicPr>
          <p:cNvPr id="5" name="Picture 4">
            <a:extLst>
              <a:ext uri="{FF2B5EF4-FFF2-40B4-BE49-F238E27FC236}">
                <a16:creationId xmlns:a16="http://schemas.microsoft.com/office/drawing/2014/main" id="{677A7D5E-0F77-43C4-8369-64351E389C5F}"/>
              </a:ext>
            </a:extLst>
          </p:cNvPr>
          <p:cNvPicPr>
            <a:picLocks noChangeAspect="1"/>
          </p:cNvPicPr>
          <p:nvPr/>
        </p:nvPicPr>
        <p:blipFill>
          <a:blip r:embed="rId2"/>
          <a:stretch>
            <a:fillRect/>
          </a:stretch>
        </p:blipFill>
        <p:spPr>
          <a:xfrm>
            <a:off x="1020931" y="2681056"/>
            <a:ext cx="9836459" cy="3642418"/>
          </a:xfrm>
          <a:prstGeom prst="rect">
            <a:avLst/>
          </a:prstGeom>
        </p:spPr>
      </p:pic>
    </p:spTree>
    <p:extLst>
      <p:ext uri="{BB962C8B-B14F-4D97-AF65-F5344CB8AC3E}">
        <p14:creationId xmlns:p14="http://schemas.microsoft.com/office/powerpoint/2010/main" val="1184952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03F0F-2229-42B5-BF13-9154432F4826}"/>
              </a:ext>
            </a:extLst>
          </p:cNvPr>
          <p:cNvSpPr>
            <a:spLocks noGrp="1"/>
          </p:cNvSpPr>
          <p:nvPr>
            <p:ph type="title"/>
          </p:nvPr>
        </p:nvSpPr>
        <p:spPr>
          <a:xfrm>
            <a:off x="2752078" y="640080"/>
            <a:ext cx="7698208" cy="856138"/>
          </a:xfrm>
        </p:spPr>
        <p:txBody>
          <a:bodyPr>
            <a:normAutofit/>
          </a:bodyPr>
          <a:lstStyle/>
          <a:p>
            <a:r>
              <a:rPr lang="en-US" sz="2800" b="1" dirty="0"/>
              <a:t>Analysis – Defaults by Debt to Income Ratio</a:t>
            </a:r>
            <a:endParaRPr lang="en-IN" sz="2800" dirty="0"/>
          </a:p>
        </p:txBody>
      </p:sp>
      <p:sp>
        <p:nvSpPr>
          <p:cNvPr id="7" name="Content Placeholder 2">
            <a:extLst>
              <a:ext uri="{FF2B5EF4-FFF2-40B4-BE49-F238E27FC236}">
                <a16:creationId xmlns:a16="http://schemas.microsoft.com/office/drawing/2014/main" id="{0DF0A01A-F9A6-46A2-8A4E-04E99DC4A778}"/>
              </a:ext>
            </a:extLst>
          </p:cNvPr>
          <p:cNvSpPr txBox="1">
            <a:spLocks/>
          </p:cNvSpPr>
          <p:nvPr/>
        </p:nvSpPr>
        <p:spPr>
          <a:xfrm>
            <a:off x="1331650" y="1793289"/>
            <a:ext cx="4577919" cy="47408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Percentage of default rises with DTI ratio. </a:t>
            </a:r>
          </a:p>
          <a:p>
            <a:r>
              <a:rPr lang="en-US" sz="1800" dirty="0"/>
              <a:t>As the DTI ratio rises above 20, the loans become risky.</a:t>
            </a:r>
            <a:br>
              <a:rPr lang="en-US" sz="1800" dirty="0"/>
            </a:br>
            <a:endParaRPr lang="en-US" sz="1800" dirty="0"/>
          </a:p>
        </p:txBody>
      </p:sp>
      <p:pic>
        <p:nvPicPr>
          <p:cNvPr id="8" name="image24.png">
            <a:extLst>
              <a:ext uri="{FF2B5EF4-FFF2-40B4-BE49-F238E27FC236}">
                <a16:creationId xmlns:a16="http://schemas.microsoft.com/office/drawing/2014/main" id="{5791409E-F9BA-4479-BFE1-54FF34AB5D17}"/>
              </a:ext>
            </a:extLst>
          </p:cNvPr>
          <p:cNvPicPr/>
          <p:nvPr/>
        </p:nvPicPr>
        <p:blipFill>
          <a:blip r:embed="rId2" cstate="print"/>
          <a:stretch>
            <a:fillRect/>
          </a:stretch>
        </p:blipFill>
        <p:spPr>
          <a:xfrm>
            <a:off x="1413769" y="3303587"/>
            <a:ext cx="4495800" cy="2819400"/>
          </a:xfrm>
          <a:prstGeom prst="rect">
            <a:avLst/>
          </a:prstGeom>
        </p:spPr>
      </p:pic>
      <p:pic>
        <p:nvPicPr>
          <p:cNvPr id="9" name="image25.png">
            <a:extLst>
              <a:ext uri="{FF2B5EF4-FFF2-40B4-BE49-F238E27FC236}">
                <a16:creationId xmlns:a16="http://schemas.microsoft.com/office/drawing/2014/main" id="{C57C49A9-5C90-4025-B3B8-023C35C85906}"/>
              </a:ext>
            </a:extLst>
          </p:cNvPr>
          <p:cNvPicPr/>
          <p:nvPr/>
        </p:nvPicPr>
        <p:blipFill>
          <a:blip r:embed="rId3" cstate="print"/>
          <a:stretch>
            <a:fillRect/>
          </a:stretch>
        </p:blipFill>
        <p:spPr>
          <a:xfrm>
            <a:off x="7389920" y="3303587"/>
            <a:ext cx="2965704" cy="2615184"/>
          </a:xfrm>
          <a:prstGeom prst="rect">
            <a:avLst/>
          </a:prstGeom>
        </p:spPr>
      </p:pic>
      <p:sp>
        <p:nvSpPr>
          <p:cNvPr id="12" name="TextBox 11">
            <a:extLst>
              <a:ext uri="{FF2B5EF4-FFF2-40B4-BE49-F238E27FC236}">
                <a16:creationId xmlns:a16="http://schemas.microsoft.com/office/drawing/2014/main" id="{B8745CD7-19A2-4D84-B4C9-4F6D825DBB0B}"/>
              </a:ext>
            </a:extLst>
          </p:cNvPr>
          <p:cNvSpPr txBox="1"/>
          <p:nvPr/>
        </p:nvSpPr>
        <p:spPr>
          <a:xfrm>
            <a:off x="7279126" y="1524000"/>
            <a:ext cx="3171160" cy="1754326"/>
          </a:xfrm>
          <a:prstGeom prst="rect">
            <a:avLst/>
          </a:prstGeom>
          <a:noFill/>
        </p:spPr>
        <p:txBody>
          <a:bodyPr wrap="square" rtlCol="0">
            <a:spAutoFit/>
          </a:bodyPr>
          <a:lstStyle/>
          <a:p>
            <a:r>
              <a:rPr lang="en-US" dirty="0"/>
              <a:t>Higher interest rates should be charged for higher </a:t>
            </a:r>
            <a:r>
              <a:rPr lang="en-US" dirty="0" err="1"/>
              <a:t>dti</a:t>
            </a:r>
            <a:r>
              <a:rPr lang="en-US" dirty="0"/>
              <a:t>, but we see spread across all values.</a:t>
            </a:r>
          </a:p>
          <a:p>
            <a:br>
              <a:rPr lang="en-US" dirty="0"/>
            </a:br>
            <a:r>
              <a:rPr lang="en-US" dirty="0"/>
              <a:t> </a:t>
            </a:r>
          </a:p>
          <a:p>
            <a:endParaRPr lang="en-US" dirty="0"/>
          </a:p>
        </p:txBody>
      </p:sp>
    </p:spTree>
    <p:extLst>
      <p:ext uri="{BB962C8B-B14F-4D97-AF65-F5344CB8AC3E}">
        <p14:creationId xmlns:p14="http://schemas.microsoft.com/office/powerpoint/2010/main" val="659601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E3051-5230-4318-AFB9-E622D1B37196}"/>
              </a:ext>
            </a:extLst>
          </p:cNvPr>
          <p:cNvSpPr>
            <a:spLocks noGrp="1"/>
          </p:cNvSpPr>
          <p:nvPr>
            <p:ph type="title"/>
          </p:nvPr>
        </p:nvSpPr>
        <p:spPr>
          <a:xfrm>
            <a:off x="4145872" y="640080"/>
            <a:ext cx="6304414" cy="856138"/>
          </a:xfrm>
        </p:spPr>
        <p:txBody>
          <a:bodyPr>
            <a:normAutofit/>
          </a:bodyPr>
          <a:lstStyle/>
          <a:p>
            <a:r>
              <a:rPr lang="en-IN" sz="2800" b="1" dirty="0"/>
              <a:t>More Analysis</a:t>
            </a:r>
          </a:p>
        </p:txBody>
      </p:sp>
      <p:sp>
        <p:nvSpPr>
          <p:cNvPr id="3" name="Content Placeholder 2">
            <a:extLst>
              <a:ext uri="{FF2B5EF4-FFF2-40B4-BE49-F238E27FC236}">
                <a16:creationId xmlns:a16="http://schemas.microsoft.com/office/drawing/2014/main" id="{8A7DF878-2229-4F06-827E-E7FEDD2E9F1A}"/>
              </a:ext>
            </a:extLst>
          </p:cNvPr>
          <p:cNvSpPr>
            <a:spLocks noGrp="1"/>
          </p:cNvSpPr>
          <p:nvPr>
            <p:ph idx="1"/>
          </p:nvPr>
        </p:nvSpPr>
        <p:spPr/>
        <p:txBody>
          <a:bodyPr>
            <a:normAutofit/>
          </a:bodyPr>
          <a:lstStyle/>
          <a:p>
            <a:pPr marL="0" indent="0">
              <a:buNone/>
            </a:pPr>
            <a:r>
              <a:rPr lang="en-IN" sz="2000" dirty="0"/>
              <a:t>We have done distribution plot for </a:t>
            </a:r>
            <a:r>
              <a:rPr lang="en-IN" sz="2000" dirty="0" err="1"/>
              <a:t>installment</a:t>
            </a:r>
            <a:r>
              <a:rPr lang="en-IN" sz="2000" dirty="0"/>
              <a:t> and </a:t>
            </a:r>
            <a:r>
              <a:rPr lang="en-IN" sz="2000" dirty="0" err="1"/>
              <a:t>plotint_rate</a:t>
            </a:r>
            <a:r>
              <a:rPr lang="en-IN" sz="2000" dirty="0"/>
              <a:t> column for better analysis.</a:t>
            </a:r>
          </a:p>
        </p:txBody>
      </p:sp>
      <p:pic>
        <p:nvPicPr>
          <p:cNvPr id="5" name="Picture 4">
            <a:extLst>
              <a:ext uri="{FF2B5EF4-FFF2-40B4-BE49-F238E27FC236}">
                <a16:creationId xmlns:a16="http://schemas.microsoft.com/office/drawing/2014/main" id="{DAE3662F-AC7E-4EF8-867F-DE8EAF6C5BEA}"/>
              </a:ext>
            </a:extLst>
          </p:cNvPr>
          <p:cNvPicPr>
            <a:picLocks noChangeAspect="1"/>
          </p:cNvPicPr>
          <p:nvPr/>
        </p:nvPicPr>
        <p:blipFill>
          <a:blip r:embed="rId2"/>
          <a:stretch>
            <a:fillRect/>
          </a:stretch>
        </p:blipFill>
        <p:spPr>
          <a:xfrm>
            <a:off x="696291" y="2913858"/>
            <a:ext cx="4914395" cy="3140714"/>
          </a:xfrm>
          <a:prstGeom prst="rect">
            <a:avLst/>
          </a:prstGeom>
        </p:spPr>
      </p:pic>
      <p:pic>
        <p:nvPicPr>
          <p:cNvPr id="7" name="Picture 6">
            <a:extLst>
              <a:ext uri="{FF2B5EF4-FFF2-40B4-BE49-F238E27FC236}">
                <a16:creationId xmlns:a16="http://schemas.microsoft.com/office/drawing/2014/main" id="{2F8CEAF5-235A-455D-B9F2-A2E957013B74}"/>
              </a:ext>
            </a:extLst>
          </p:cNvPr>
          <p:cNvPicPr>
            <a:picLocks noChangeAspect="1"/>
          </p:cNvPicPr>
          <p:nvPr/>
        </p:nvPicPr>
        <p:blipFill>
          <a:blip r:embed="rId3"/>
          <a:stretch>
            <a:fillRect/>
          </a:stretch>
        </p:blipFill>
        <p:spPr>
          <a:xfrm>
            <a:off x="5682595" y="2734322"/>
            <a:ext cx="5663067" cy="3320250"/>
          </a:xfrm>
          <a:prstGeom prst="rect">
            <a:avLst/>
          </a:prstGeom>
        </p:spPr>
      </p:pic>
    </p:spTree>
    <p:extLst>
      <p:ext uri="{BB962C8B-B14F-4D97-AF65-F5344CB8AC3E}">
        <p14:creationId xmlns:p14="http://schemas.microsoft.com/office/powerpoint/2010/main" val="1816491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E3051-5230-4318-AFB9-E622D1B37196}"/>
              </a:ext>
            </a:extLst>
          </p:cNvPr>
          <p:cNvSpPr>
            <a:spLocks noGrp="1"/>
          </p:cNvSpPr>
          <p:nvPr>
            <p:ph type="title"/>
          </p:nvPr>
        </p:nvSpPr>
        <p:spPr>
          <a:xfrm>
            <a:off x="3835153" y="640080"/>
            <a:ext cx="6615133" cy="718203"/>
          </a:xfrm>
        </p:spPr>
        <p:txBody>
          <a:bodyPr>
            <a:normAutofit/>
          </a:bodyPr>
          <a:lstStyle/>
          <a:p>
            <a:r>
              <a:rPr lang="en-IN" sz="2800" b="1" dirty="0"/>
              <a:t>More Visualization</a:t>
            </a:r>
          </a:p>
        </p:txBody>
      </p:sp>
      <p:sp>
        <p:nvSpPr>
          <p:cNvPr id="3" name="Content Placeholder 2">
            <a:extLst>
              <a:ext uri="{FF2B5EF4-FFF2-40B4-BE49-F238E27FC236}">
                <a16:creationId xmlns:a16="http://schemas.microsoft.com/office/drawing/2014/main" id="{8A7DF878-2229-4F06-827E-E7FEDD2E9F1A}"/>
              </a:ext>
            </a:extLst>
          </p:cNvPr>
          <p:cNvSpPr>
            <a:spLocks noGrp="1"/>
          </p:cNvSpPr>
          <p:nvPr>
            <p:ph idx="1"/>
          </p:nvPr>
        </p:nvSpPr>
        <p:spPr>
          <a:xfrm>
            <a:off x="404949" y="1509204"/>
            <a:ext cx="11168742" cy="4689983"/>
          </a:xfrm>
        </p:spPr>
        <p:txBody>
          <a:bodyPr>
            <a:normAutofit/>
          </a:bodyPr>
          <a:lstStyle/>
          <a:p>
            <a:r>
              <a:rPr lang="en-IN" sz="2000" dirty="0"/>
              <a:t>Then we have plotted several scatter plot with three columns, the plot was '</a:t>
            </a:r>
            <a:r>
              <a:rPr lang="en-IN" sz="2000" dirty="0" err="1"/>
              <a:t>total_rec_prncp</a:t>
            </a:r>
            <a:r>
              <a:rPr lang="en-IN" sz="2000" dirty="0"/>
              <a:t>’ , ‘</a:t>
            </a:r>
            <a:r>
              <a:rPr lang="en-IN" sz="2000" dirty="0" err="1"/>
              <a:t>installment</a:t>
            </a:r>
            <a:r>
              <a:rPr lang="en-IN" sz="2000" dirty="0"/>
              <a:t>’ and ‘</a:t>
            </a:r>
            <a:r>
              <a:rPr lang="en-IN" sz="2000" dirty="0" err="1"/>
              <a:t>loan_status</a:t>
            </a:r>
            <a:r>
              <a:rPr lang="en-IN" sz="2000" dirty="0"/>
              <a:t>.</a:t>
            </a:r>
          </a:p>
          <a:p>
            <a:r>
              <a:rPr lang="en-IN" sz="2000" dirty="0"/>
              <a:t>Second scatter plot was with '</a:t>
            </a:r>
            <a:r>
              <a:rPr lang="en-IN" sz="2000" dirty="0" err="1"/>
              <a:t>total_rec_prncp</a:t>
            </a:r>
            <a:r>
              <a:rPr lang="en-IN" sz="2000" dirty="0"/>
              <a:t>’, '</a:t>
            </a:r>
            <a:r>
              <a:rPr lang="en-IN" sz="2000" dirty="0" err="1"/>
              <a:t>total_pymnt</a:t>
            </a:r>
            <a:r>
              <a:rPr lang="en-IN" sz="2000" dirty="0"/>
              <a:t>’, '</a:t>
            </a:r>
            <a:r>
              <a:rPr lang="en-IN" sz="2000" dirty="0" err="1"/>
              <a:t>loan_status</a:t>
            </a:r>
            <a:r>
              <a:rPr lang="en-IN" sz="2000" dirty="0"/>
              <a:t>’ columns.</a:t>
            </a:r>
          </a:p>
          <a:p>
            <a:r>
              <a:rPr lang="en-IN" sz="2000" dirty="0"/>
              <a:t>The </a:t>
            </a:r>
            <a:r>
              <a:rPr lang="en-IN" sz="2000" dirty="0" err="1"/>
              <a:t>thired</a:t>
            </a:r>
            <a:r>
              <a:rPr lang="en-IN" sz="2000" dirty="0"/>
              <a:t> scatter plot was with '</a:t>
            </a:r>
            <a:r>
              <a:rPr lang="en-IN" sz="2000" dirty="0" err="1"/>
              <a:t>total_rec_int</a:t>
            </a:r>
            <a:r>
              <a:rPr lang="en-IN" sz="2000" dirty="0"/>
              <a:t>', '</a:t>
            </a:r>
            <a:r>
              <a:rPr lang="en-IN" sz="2000" dirty="0" err="1"/>
              <a:t>total_pymnt</a:t>
            </a:r>
            <a:r>
              <a:rPr lang="en-IN" sz="2000" dirty="0"/>
              <a:t>’, '</a:t>
            </a:r>
            <a:r>
              <a:rPr lang="en-IN" sz="2000" dirty="0" err="1"/>
              <a:t>loan_status</a:t>
            </a:r>
            <a:r>
              <a:rPr lang="en-IN" sz="2000" dirty="0"/>
              <a:t>’ columns.</a:t>
            </a:r>
          </a:p>
          <a:p>
            <a:r>
              <a:rPr lang="en-IN" sz="2000" dirty="0"/>
              <a:t>These are done for better visualization between the relation of these columns.</a:t>
            </a:r>
          </a:p>
        </p:txBody>
      </p:sp>
      <p:pic>
        <p:nvPicPr>
          <p:cNvPr id="5" name="Picture 4">
            <a:extLst>
              <a:ext uri="{FF2B5EF4-FFF2-40B4-BE49-F238E27FC236}">
                <a16:creationId xmlns:a16="http://schemas.microsoft.com/office/drawing/2014/main" id="{1D1AB532-A67B-4ADA-B293-503E0D47603D}"/>
              </a:ext>
            </a:extLst>
          </p:cNvPr>
          <p:cNvPicPr>
            <a:picLocks noChangeAspect="1"/>
          </p:cNvPicPr>
          <p:nvPr/>
        </p:nvPicPr>
        <p:blipFill>
          <a:blip r:embed="rId2"/>
          <a:stretch>
            <a:fillRect/>
          </a:stretch>
        </p:blipFill>
        <p:spPr>
          <a:xfrm>
            <a:off x="404949" y="3783279"/>
            <a:ext cx="3654294" cy="1771616"/>
          </a:xfrm>
          <a:prstGeom prst="rect">
            <a:avLst/>
          </a:prstGeom>
        </p:spPr>
      </p:pic>
      <p:pic>
        <p:nvPicPr>
          <p:cNvPr id="7" name="Picture 6">
            <a:extLst>
              <a:ext uri="{FF2B5EF4-FFF2-40B4-BE49-F238E27FC236}">
                <a16:creationId xmlns:a16="http://schemas.microsoft.com/office/drawing/2014/main" id="{157E5F61-7B80-4AA9-ACF9-79A6E3A02371}"/>
              </a:ext>
            </a:extLst>
          </p:cNvPr>
          <p:cNvPicPr>
            <a:picLocks noChangeAspect="1"/>
          </p:cNvPicPr>
          <p:nvPr/>
        </p:nvPicPr>
        <p:blipFill>
          <a:blip r:embed="rId3"/>
          <a:stretch>
            <a:fillRect/>
          </a:stretch>
        </p:blipFill>
        <p:spPr>
          <a:xfrm>
            <a:off x="4117641" y="3783279"/>
            <a:ext cx="3956717" cy="1854041"/>
          </a:xfrm>
          <a:prstGeom prst="rect">
            <a:avLst/>
          </a:prstGeom>
        </p:spPr>
      </p:pic>
      <p:pic>
        <p:nvPicPr>
          <p:cNvPr id="9" name="Picture 8">
            <a:extLst>
              <a:ext uri="{FF2B5EF4-FFF2-40B4-BE49-F238E27FC236}">
                <a16:creationId xmlns:a16="http://schemas.microsoft.com/office/drawing/2014/main" id="{93B1071B-1AAA-4EF8-B7DC-FF78AE8EE937}"/>
              </a:ext>
            </a:extLst>
          </p:cNvPr>
          <p:cNvPicPr>
            <a:picLocks noChangeAspect="1"/>
          </p:cNvPicPr>
          <p:nvPr/>
        </p:nvPicPr>
        <p:blipFill>
          <a:blip r:embed="rId4"/>
          <a:stretch>
            <a:fillRect/>
          </a:stretch>
        </p:blipFill>
        <p:spPr>
          <a:xfrm>
            <a:off x="8103557" y="3854195"/>
            <a:ext cx="3499333" cy="1854041"/>
          </a:xfrm>
          <a:prstGeom prst="rect">
            <a:avLst/>
          </a:prstGeom>
        </p:spPr>
      </p:pic>
    </p:spTree>
    <p:extLst>
      <p:ext uri="{BB962C8B-B14F-4D97-AF65-F5344CB8AC3E}">
        <p14:creationId xmlns:p14="http://schemas.microsoft.com/office/powerpoint/2010/main" val="3602513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D711-5B35-4B62-8544-93EF7198A4E7}"/>
              </a:ext>
            </a:extLst>
          </p:cNvPr>
          <p:cNvSpPr>
            <a:spLocks noGrp="1"/>
          </p:cNvSpPr>
          <p:nvPr>
            <p:ph type="title"/>
          </p:nvPr>
        </p:nvSpPr>
        <p:spPr>
          <a:xfrm>
            <a:off x="4332303" y="640080"/>
            <a:ext cx="6117983" cy="856138"/>
          </a:xfrm>
        </p:spPr>
        <p:txBody>
          <a:bodyPr/>
          <a:lstStyle/>
          <a:p>
            <a:r>
              <a:rPr lang="en-IN" b="1" dirty="0"/>
              <a:t>Objective </a:t>
            </a:r>
          </a:p>
        </p:txBody>
      </p:sp>
      <p:sp>
        <p:nvSpPr>
          <p:cNvPr id="3" name="Content Placeholder 2">
            <a:extLst>
              <a:ext uri="{FF2B5EF4-FFF2-40B4-BE49-F238E27FC236}">
                <a16:creationId xmlns:a16="http://schemas.microsoft.com/office/drawing/2014/main" id="{F22EF177-9D15-49A3-8E87-7E616936B899}"/>
              </a:ext>
            </a:extLst>
          </p:cNvPr>
          <p:cNvSpPr>
            <a:spLocks noGrp="1"/>
          </p:cNvSpPr>
          <p:nvPr>
            <p:ph idx="1"/>
          </p:nvPr>
        </p:nvSpPr>
        <p:spPr/>
        <p:txBody>
          <a:bodyPr/>
          <a:lstStyle/>
          <a:p>
            <a:r>
              <a:rPr lang="en-US" sz="2000" b="1" dirty="0"/>
              <a:t>Company</a:t>
            </a:r>
            <a:r>
              <a:rPr lang="en-US" sz="2000" dirty="0"/>
              <a:t>: Lending Club is the largest online loan marketplace, facilitating personal loans, business loans, and financing of medical procedures. Borrowers can easily access lower interest rate loans through a fast online interface.</a:t>
            </a:r>
          </a:p>
          <a:p>
            <a:endParaRPr lang="en-US" sz="2000" dirty="0"/>
          </a:p>
          <a:p>
            <a:r>
              <a:rPr lang="en-US" sz="2000" b="1" dirty="0"/>
              <a:t>Context: </a:t>
            </a:r>
            <a:r>
              <a:rPr lang="en-US" sz="2000" dirty="0"/>
              <a:t>Lending Club wants to understand the </a:t>
            </a:r>
            <a:r>
              <a:rPr lang="en-US" sz="2000" b="1" dirty="0"/>
              <a:t>driving factors </a:t>
            </a:r>
            <a:r>
              <a:rPr lang="en-US" sz="2000" dirty="0"/>
              <a:t>behind loan default or non-default which are strong parameter of default. The company can utilize this knowledge for its portfolio and risk assessment in terms of loan issue.</a:t>
            </a:r>
          </a:p>
          <a:p>
            <a:pPr marL="0" indent="0">
              <a:buNone/>
            </a:pPr>
            <a:endParaRPr lang="en-US" sz="2000" dirty="0"/>
          </a:p>
          <a:p>
            <a:r>
              <a:rPr lang="en-US" sz="2000" b="1" dirty="0"/>
              <a:t>Problem Statement:</a:t>
            </a:r>
            <a:r>
              <a:rPr lang="en-US" sz="2000" b="1" dirty="0">
                <a:solidFill>
                  <a:schemeClr val="tx2"/>
                </a:solidFill>
              </a:rPr>
              <a:t> </a:t>
            </a:r>
            <a:r>
              <a:rPr lang="en-US" sz="2000" dirty="0"/>
              <a:t>As a data scientist working for Lending Club analyze the dataset containing information about past loan applicants using EDA to understand how </a:t>
            </a:r>
            <a:r>
              <a:rPr lang="en-US" sz="2000" i="1" u="sng" dirty="0"/>
              <a:t>consumer</a:t>
            </a:r>
            <a:r>
              <a:rPr lang="en-US" sz="2000" i="1" dirty="0"/>
              <a:t> </a:t>
            </a:r>
            <a:r>
              <a:rPr lang="en-US" sz="2000" i="1" u="sng" dirty="0"/>
              <a:t>attributes</a:t>
            </a:r>
            <a:r>
              <a:rPr lang="en-US" sz="2000" i="1" dirty="0"/>
              <a:t> </a:t>
            </a:r>
            <a:r>
              <a:rPr lang="en-US" sz="2000" dirty="0"/>
              <a:t>and </a:t>
            </a:r>
            <a:r>
              <a:rPr lang="en-US" sz="2000" i="1" u="sng" dirty="0"/>
              <a:t>loan attributes</a:t>
            </a:r>
            <a:r>
              <a:rPr lang="en-US" sz="2000" i="1" dirty="0"/>
              <a:t> </a:t>
            </a:r>
            <a:r>
              <a:rPr lang="en-US" sz="2000" dirty="0"/>
              <a:t>influence the tendency of default</a:t>
            </a:r>
          </a:p>
          <a:p>
            <a:endParaRPr lang="en-US" sz="1400" dirty="0"/>
          </a:p>
          <a:p>
            <a:endParaRPr lang="en-US" sz="2000" b="1" dirty="0">
              <a:solidFill>
                <a:schemeClr val="tx2"/>
              </a:solidFill>
            </a:endParaRPr>
          </a:p>
          <a:p>
            <a:endParaRPr lang="en-US" sz="2000" dirty="0"/>
          </a:p>
          <a:p>
            <a:endParaRPr lang="en-US" sz="2800" b="1" dirty="0">
              <a:solidFill>
                <a:schemeClr val="tx2"/>
              </a:solidFill>
            </a:endParaRPr>
          </a:p>
          <a:p>
            <a:endParaRPr lang="en-US" dirty="0"/>
          </a:p>
          <a:p>
            <a:endParaRPr lang="en-IN" dirty="0"/>
          </a:p>
        </p:txBody>
      </p:sp>
    </p:spTree>
    <p:extLst>
      <p:ext uri="{BB962C8B-B14F-4D97-AF65-F5344CB8AC3E}">
        <p14:creationId xmlns:p14="http://schemas.microsoft.com/office/powerpoint/2010/main" val="3997266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E3051-5230-4318-AFB9-E622D1B37196}"/>
              </a:ext>
            </a:extLst>
          </p:cNvPr>
          <p:cNvSpPr>
            <a:spLocks noGrp="1"/>
          </p:cNvSpPr>
          <p:nvPr>
            <p:ph type="title"/>
          </p:nvPr>
        </p:nvSpPr>
        <p:spPr>
          <a:xfrm>
            <a:off x="4483223" y="0"/>
            <a:ext cx="5967063" cy="1496218"/>
          </a:xfrm>
        </p:spPr>
        <p:txBody>
          <a:bodyPr>
            <a:normAutofit/>
          </a:bodyPr>
          <a:lstStyle/>
          <a:p>
            <a:r>
              <a:rPr lang="en-IN" sz="2800" b="1" dirty="0"/>
              <a:t>Heatmap</a:t>
            </a:r>
          </a:p>
        </p:txBody>
      </p:sp>
      <p:sp>
        <p:nvSpPr>
          <p:cNvPr id="3" name="Content Placeholder 2">
            <a:extLst>
              <a:ext uri="{FF2B5EF4-FFF2-40B4-BE49-F238E27FC236}">
                <a16:creationId xmlns:a16="http://schemas.microsoft.com/office/drawing/2014/main" id="{8A7DF878-2229-4F06-827E-E7FEDD2E9F1A}"/>
              </a:ext>
            </a:extLst>
          </p:cNvPr>
          <p:cNvSpPr>
            <a:spLocks noGrp="1"/>
          </p:cNvSpPr>
          <p:nvPr>
            <p:ph idx="1"/>
          </p:nvPr>
        </p:nvSpPr>
        <p:spPr>
          <a:xfrm>
            <a:off x="404949" y="1171852"/>
            <a:ext cx="11168742" cy="5027336"/>
          </a:xfrm>
        </p:spPr>
        <p:txBody>
          <a:bodyPr>
            <a:normAutofit/>
          </a:bodyPr>
          <a:lstStyle/>
          <a:p>
            <a:pPr marL="0" indent="0">
              <a:buNone/>
            </a:pPr>
            <a:r>
              <a:rPr lang="en-IN" sz="2000" dirty="0"/>
              <a:t>The final correlation is shown in the heatmap with selected columns who are highly corelated</a:t>
            </a:r>
          </a:p>
        </p:txBody>
      </p:sp>
      <p:pic>
        <p:nvPicPr>
          <p:cNvPr id="5" name="Picture 4">
            <a:extLst>
              <a:ext uri="{FF2B5EF4-FFF2-40B4-BE49-F238E27FC236}">
                <a16:creationId xmlns:a16="http://schemas.microsoft.com/office/drawing/2014/main" id="{C7069F7F-9B7E-4893-AEF1-5034FA1D46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256" y="1731147"/>
            <a:ext cx="9567192" cy="5126853"/>
          </a:xfrm>
          <a:prstGeom prst="rect">
            <a:avLst/>
          </a:prstGeom>
        </p:spPr>
      </p:pic>
    </p:spTree>
    <p:extLst>
      <p:ext uri="{BB962C8B-B14F-4D97-AF65-F5344CB8AC3E}">
        <p14:creationId xmlns:p14="http://schemas.microsoft.com/office/powerpoint/2010/main" val="1820131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E3051-5230-4318-AFB9-E622D1B37196}"/>
              </a:ext>
            </a:extLst>
          </p:cNvPr>
          <p:cNvSpPr>
            <a:spLocks noGrp="1"/>
          </p:cNvSpPr>
          <p:nvPr>
            <p:ph type="title"/>
          </p:nvPr>
        </p:nvSpPr>
        <p:spPr>
          <a:xfrm>
            <a:off x="4429957" y="0"/>
            <a:ext cx="6499723" cy="1576117"/>
          </a:xfrm>
        </p:spPr>
        <p:txBody>
          <a:bodyPr>
            <a:normAutofit/>
          </a:bodyPr>
          <a:lstStyle/>
          <a:p>
            <a:r>
              <a:rPr lang="en-IN" sz="2800" b="1" dirty="0"/>
              <a:t>Final Outcome </a:t>
            </a:r>
          </a:p>
        </p:txBody>
      </p:sp>
      <p:sp>
        <p:nvSpPr>
          <p:cNvPr id="3" name="Content Placeholder 2">
            <a:extLst>
              <a:ext uri="{FF2B5EF4-FFF2-40B4-BE49-F238E27FC236}">
                <a16:creationId xmlns:a16="http://schemas.microsoft.com/office/drawing/2014/main" id="{8A7DF878-2229-4F06-827E-E7FEDD2E9F1A}"/>
              </a:ext>
            </a:extLst>
          </p:cNvPr>
          <p:cNvSpPr>
            <a:spLocks noGrp="1"/>
          </p:cNvSpPr>
          <p:nvPr>
            <p:ph idx="1"/>
          </p:nvPr>
        </p:nvSpPr>
        <p:spPr>
          <a:xfrm>
            <a:off x="404949" y="1296140"/>
            <a:ext cx="11168742" cy="4903048"/>
          </a:xfrm>
        </p:spPr>
        <p:txBody>
          <a:bodyPr>
            <a:noAutofit/>
          </a:bodyPr>
          <a:lstStyle/>
          <a:p>
            <a:r>
              <a:rPr lang="en-US" sz="2000" b="1" dirty="0"/>
              <a:t>Income :</a:t>
            </a:r>
            <a:r>
              <a:rPr lang="en-US" sz="2000" dirty="0"/>
              <a:t> The borrowers belongs to 'Low Income' category can make up to 85.68% of the client base of loans, which is an massive majority; 15% of these tend to default their loan. The probability of default of low income borrowers is 4% more than mid and high income. 28.5% of all low income, low grade borrowers i.e. E,F,G category tend to default.</a:t>
            </a:r>
          </a:p>
          <a:p>
            <a:r>
              <a:rPr lang="en-US" sz="2000" b="1" dirty="0"/>
              <a:t>Grade :</a:t>
            </a:r>
            <a:r>
              <a:rPr lang="en-US" sz="2000" dirty="0"/>
              <a:t> Grade and rate of default are highly correlated. The highest default ratios are present for the three worst grades namely G: 31.96% F: 30.41% E: 25.16%</a:t>
            </a:r>
          </a:p>
          <a:p>
            <a:r>
              <a:rPr lang="en-US" sz="2000" b="1" dirty="0"/>
              <a:t>Interest Rate :</a:t>
            </a:r>
            <a:r>
              <a:rPr lang="en-US" sz="2000" dirty="0"/>
              <a:t> There is 20% +</a:t>
            </a:r>
            <a:r>
              <a:rPr lang="en-US" sz="2000" dirty="0" err="1"/>
              <a:t>ve</a:t>
            </a:r>
            <a:r>
              <a:rPr lang="en-US" sz="2000" dirty="0"/>
              <a:t> correlation between interest rate and tendency to default. Interest rate is highly correlated with grade. They have strong linear relation like higher the grade, the interest rate become less. Therefore borrowers except good grade like A, B category will </a:t>
            </a:r>
            <a:r>
              <a:rPr lang="en-US" sz="2000" dirty="0" err="1"/>
              <a:t>recieve</a:t>
            </a:r>
            <a:r>
              <a:rPr lang="en-US" sz="2000" dirty="0"/>
              <a:t> higher interest rates which decrease their chance of paying of their loan.</a:t>
            </a:r>
          </a:p>
          <a:p>
            <a:r>
              <a:rPr lang="en-US" sz="2000" b="1" dirty="0"/>
              <a:t>Total Recurring Principal : </a:t>
            </a:r>
            <a:r>
              <a:rPr lang="en-US" sz="2000" dirty="0"/>
              <a:t>There is a high -</a:t>
            </a:r>
            <a:r>
              <a:rPr lang="en-US" sz="2000" dirty="0" err="1"/>
              <a:t>ve</a:t>
            </a:r>
            <a:r>
              <a:rPr lang="en-US" sz="2000" dirty="0"/>
              <a:t> correlation (34%) between Total </a:t>
            </a:r>
            <a:r>
              <a:rPr lang="en-US" sz="2000" dirty="0" err="1"/>
              <a:t>Reccuring</a:t>
            </a:r>
            <a:r>
              <a:rPr lang="en-US" sz="2000" dirty="0"/>
              <a:t> Principal and tendency to default. As per effect, it can be seen that defaulters usually have higher installment charges and higher total payments for as TRP increases.</a:t>
            </a:r>
          </a:p>
          <a:p>
            <a:r>
              <a:rPr lang="en-US" sz="2000" b="1" dirty="0"/>
              <a:t>Purpose of Loan : </a:t>
            </a:r>
            <a:r>
              <a:rPr lang="en-US" sz="2000" dirty="0"/>
              <a:t>The main purpose of loan is 'Debt Consolidation' which is around 47% and make it up the majority of borrowers. The purpose with the highest default ratio is 'Small </a:t>
            </a:r>
            <a:r>
              <a:rPr lang="en-US" sz="2000" dirty="0" err="1"/>
              <a:t>Buisness</a:t>
            </a:r>
            <a:r>
              <a:rPr lang="en-US" sz="2000" dirty="0"/>
              <a:t>' with a value of 26% and by 'Renewable Energy' with 18%.</a:t>
            </a:r>
            <a:endParaRPr lang="en-IN" sz="2000" dirty="0"/>
          </a:p>
        </p:txBody>
      </p:sp>
    </p:spTree>
    <p:extLst>
      <p:ext uri="{BB962C8B-B14F-4D97-AF65-F5344CB8AC3E}">
        <p14:creationId xmlns:p14="http://schemas.microsoft.com/office/powerpoint/2010/main" val="544830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dirty="0"/>
              <a:t>We have given a loan dataset. The dataset was raw and huge. We have understood the columns of the dataset and perform data cleaning and manipulation. Then we have added data new column in the dataset for better analysis and performed univariate and bivariate analysis. We have done many analysis and the summery we have written in the outcome section. We have successfully completed EDA in our dataset and get a lot of information’s. In future we will use more advance EDA and data visualization tools to extract more  information.</a:t>
            </a:r>
            <a:endParaRPr lang="en-IN" sz="2000" dirty="0"/>
          </a:p>
        </p:txBody>
      </p:sp>
      <p:sp>
        <p:nvSpPr>
          <p:cNvPr id="5" name="Title 1"/>
          <p:cNvSpPr>
            <a:spLocks noGrp="1"/>
          </p:cNvSpPr>
          <p:nvPr>
            <p:ph type="title"/>
          </p:nvPr>
        </p:nvSpPr>
        <p:spPr>
          <a:xfrm>
            <a:off x="4394447" y="640080"/>
            <a:ext cx="6055839" cy="856138"/>
          </a:xfrm>
        </p:spPr>
        <p:txBody>
          <a:bodyPr/>
          <a:lstStyle/>
          <a:p>
            <a:r>
              <a:rPr lang="en-IN" b="1" dirty="0"/>
              <a:t> </a:t>
            </a:r>
            <a:r>
              <a:rPr lang="en-IN" sz="2800" b="1" dirty="0"/>
              <a:t>Conclusions</a:t>
            </a:r>
            <a:endParaRPr lang="en-IN" sz="2800" dirty="0"/>
          </a:p>
        </p:txBody>
      </p:sp>
    </p:spTree>
    <p:extLst>
      <p:ext uri="{BB962C8B-B14F-4D97-AF65-F5344CB8AC3E}">
        <p14:creationId xmlns:p14="http://schemas.microsoft.com/office/powerpoint/2010/main" val="1399706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lstStyle/>
          <a:p>
            <a:r>
              <a:rPr lang="en-IN" b="1" dirty="0"/>
              <a:t> </a:t>
            </a:r>
            <a:endParaRPr lang="en-IN" sz="2800" dirty="0"/>
          </a:p>
        </p:txBody>
      </p:sp>
      <p:sp>
        <p:nvSpPr>
          <p:cNvPr id="36" name="Rectangle 26">
            <a:extLst>
              <a:ext uri="{FF2B5EF4-FFF2-40B4-BE49-F238E27FC236}">
                <a16:creationId xmlns:a16="http://schemas.microsoft.com/office/drawing/2014/main" id="{97D9B7E9-3F3E-4194-8F89-13A7737FFB04}"/>
              </a:ext>
            </a:extLst>
          </p:cNvPr>
          <p:cNvSpPr>
            <a:spLocks noChangeArrowheads="1"/>
          </p:cNvSpPr>
          <p:nvPr/>
        </p:nvSpPr>
        <p:spPr bwMode="auto">
          <a:xfrm>
            <a:off x="436603" y="1176010"/>
            <a:ext cx="3729393" cy="2503193"/>
          </a:xfrm>
          <a:prstGeom prst="rect">
            <a:avLst/>
          </a:prstGeom>
          <a:noFill/>
          <a:ln w="9525">
            <a:noFill/>
            <a:miter lim="800000"/>
            <a:headEnd/>
            <a:tailEnd/>
          </a:ln>
          <a:effectLst/>
        </p:spPr>
        <p:txBody>
          <a:bodyPr vert="horz" wrap="square" lIns="101568" tIns="0" rIns="114264" bIns="1777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409575" algn="l"/>
              </a:tabLst>
            </a:pPr>
            <a:br>
              <a:rPr kumimoji="0" lang="en-US" sz="600" b="0" i="0" u="none" strike="noStrike" cap="none" normalizeH="0" baseline="0" dirty="0">
                <a:ln>
                  <a:noFill/>
                </a:ln>
                <a:solidFill>
                  <a:schemeClr val="tx1"/>
                </a:solidFill>
                <a:effectLst/>
                <a:latin typeface="RobotoRegular"/>
                <a:ea typeface="Arial" pitchFamily="34" charset="0"/>
                <a:cs typeface="Arial" pitchFamily="34" charset="0"/>
              </a:rPr>
            </a:br>
            <a:endParaRPr kumimoji="0" lang="en-US" sz="15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09575" algn="l"/>
              </a:tabLst>
            </a:pPr>
            <a:r>
              <a:rPr kumimoji="0" lang="en-US" sz="1500" b="0" i="0" u="none" strike="noStrike" cap="none" normalizeH="0" baseline="0" dirty="0">
                <a:ln>
                  <a:noFill/>
                </a:ln>
                <a:solidFill>
                  <a:srgbClr val="434343"/>
                </a:solidFill>
                <a:effectLst/>
                <a:ea typeface="RobotoRegular"/>
                <a:cs typeface="RobotoRegular"/>
              </a:rPr>
              <a:t>Drop columns with null values, all random values or single category value</a:t>
            </a:r>
            <a:endParaRPr kumimoji="0" lang="en-US" sz="15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09575" algn="l"/>
              </a:tabLst>
            </a:pPr>
            <a:r>
              <a:rPr kumimoji="0" lang="en-US" sz="1500" b="0" i="0" u="none" strike="noStrike" cap="none" normalizeH="0" baseline="0" dirty="0">
                <a:ln>
                  <a:noFill/>
                </a:ln>
                <a:solidFill>
                  <a:srgbClr val="434343"/>
                </a:solidFill>
                <a:effectLst/>
                <a:ea typeface="RobotoRegular"/>
                <a:cs typeface="RobotoRegular"/>
              </a:rPr>
              <a:t>Convert values to proper </a:t>
            </a:r>
            <a:r>
              <a:rPr kumimoji="0" lang="en-US" sz="1500" b="0" i="0" u="none" strike="noStrike" cap="none" normalizeH="0" baseline="0" dirty="0" err="1">
                <a:ln>
                  <a:noFill/>
                </a:ln>
                <a:solidFill>
                  <a:srgbClr val="434343"/>
                </a:solidFill>
                <a:effectLst/>
                <a:ea typeface="RobotoRegular"/>
                <a:cs typeface="RobotoRegular"/>
              </a:rPr>
              <a:t>int</a:t>
            </a:r>
            <a:r>
              <a:rPr kumimoji="0" lang="en-US" sz="1500" b="0" i="0" u="none" strike="noStrike" cap="none" normalizeH="0" baseline="0" dirty="0">
                <a:ln>
                  <a:noFill/>
                </a:ln>
                <a:solidFill>
                  <a:srgbClr val="434343"/>
                </a:solidFill>
                <a:effectLst/>
                <a:ea typeface="RobotoRegular"/>
                <a:cs typeface="RobotoRegular"/>
              </a:rPr>
              <a:t>, float, date representations</a:t>
            </a:r>
            <a:endParaRPr kumimoji="0" lang="en-US" sz="1500" b="0" i="0" u="none" strike="noStrike" cap="none" normalizeH="0" baseline="0" dirty="0">
              <a:ln>
                <a:noFill/>
              </a:ln>
              <a:solidFill>
                <a:schemeClr val="tx1"/>
              </a:solidFill>
              <a:effectLst/>
              <a:ea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09575" algn="l"/>
              </a:tabLst>
            </a:pPr>
            <a:br>
              <a:rPr kumimoji="0" lang="en-US" sz="1500" b="0" i="0" u="none" strike="noStrike" cap="none" normalizeH="0" baseline="0" dirty="0">
                <a:ln>
                  <a:noFill/>
                </a:ln>
                <a:solidFill>
                  <a:schemeClr val="tx1"/>
                </a:solidFill>
                <a:effectLst/>
                <a:latin typeface="Arial" pitchFamily="34" charset="0"/>
                <a:ea typeface="Arial" pitchFamily="34" charset="0"/>
                <a:cs typeface="Arial" pitchFamily="34" charset="0"/>
              </a:rPr>
            </a:br>
            <a:endParaRPr kumimoji="0" lang="en-US" sz="15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09575" algn="l"/>
              </a:tabLst>
            </a:pPr>
            <a:br>
              <a:rPr kumimoji="0" lang="en-US" sz="1400" b="0" i="0" u="none" strike="noStrike" cap="none" normalizeH="0" baseline="0" dirty="0">
                <a:ln>
                  <a:noFill/>
                </a:ln>
                <a:solidFill>
                  <a:schemeClr val="tx1"/>
                </a:solidFill>
                <a:effectLst/>
                <a:latin typeface="Arial" pitchFamily="34" charset="0"/>
                <a:ea typeface="Arial" pitchFamily="34" charset="0"/>
                <a:cs typeface="Arial" pitchFamily="34" charset="0"/>
              </a:rPr>
            </a:b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09575" algn="l"/>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nvGrpSpPr>
          <p:cNvPr id="37" name="Group 1">
            <a:extLst>
              <a:ext uri="{FF2B5EF4-FFF2-40B4-BE49-F238E27FC236}">
                <a16:creationId xmlns:a16="http://schemas.microsoft.com/office/drawing/2014/main" id="{5ED2CDAC-453E-41A5-BF63-EFD838FB6BE2}"/>
              </a:ext>
            </a:extLst>
          </p:cNvPr>
          <p:cNvGrpSpPr>
            <a:grpSpLocks/>
          </p:cNvGrpSpPr>
          <p:nvPr/>
        </p:nvGrpSpPr>
        <p:grpSpPr bwMode="auto">
          <a:xfrm>
            <a:off x="834162" y="2895600"/>
            <a:ext cx="10363659" cy="1922463"/>
            <a:chOff x="0" y="0"/>
            <a:chExt cx="13384" cy="3028"/>
          </a:xfrm>
        </p:grpSpPr>
        <p:sp>
          <p:nvSpPr>
            <p:cNvPr id="38" name="Freeform 25">
              <a:extLst>
                <a:ext uri="{FF2B5EF4-FFF2-40B4-BE49-F238E27FC236}">
                  <a16:creationId xmlns:a16="http://schemas.microsoft.com/office/drawing/2014/main" id="{F83DA7BF-1926-47D4-A777-063759B43CDD}"/>
                </a:ext>
              </a:extLst>
            </p:cNvPr>
            <p:cNvSpPr>
              <a:spLocks/>
            </p:cNvSpPr>
            <p:nvPr/>
          </p:nvSpPr>
          <p:spPr bwMode="auto">
            <a:xfrm>
              <a:off x="0" y="927"/>
              <a:ext cx="2949" cy="1174"/>
            </a:xfrm>
            <a:custGeom>
              <a:avLst/>
              <a:gdLst/>
              <a:ahLst/>
              <a:cxnLst>
                <a:cxn ang="0">
                  <a:pos x="2361" y="0"/>
                </a:cxn>
                <a:cxn ang="0">
                  <a:pos x="0" y="0"/>
                </a:cxn>
                <a:cxn ang="0">
                  <a:pos x="0" y="1174"/>
                </a:cxn>
                <a:cxn ang="0">
                  <a:pos x="2361" y="1174"/>
                </a:cxn>
                <a:cxn ang="0">
                  <a:pos x="2948" y="587"/>
                </a:cxn>
                <a:cxn ang="0">
                  <a:pos x="2361" y="0"/>
                </a:cxn>
              </a:cxnLst>
              <a:rect l="0" t="0" r="r" b="b"/>
              <a:pathLst>
                <a:path w="2949" h="1174">
                  <a:moveTo>
                    <a:pt x="2361" y="0"/>
                  </a:moveTo>
                  <a:lnTo>
                    <a:pt x="0" y="0"/>
                  </a:lnTo>
                  <a:lnTo>
                    <a:pt x="0" y="1174"/>
                  </a:lnTo>
                  <a:lnTo>
                    <a:pt x="2361" y="1174"/>
                  </a:lnTo>
                  <a:lnTo>
                    <a:pt x="2948" y="587"/>
                  </a:lnTo>
                  <a:lnTo>
                    <a:pt x="2361" y="0"/>
                  </a:lnTo>
                  <a:close/>
                </a:path>
              </a:pathLst>
            </a:custGeom>
            <a:solidFill>
              <a:srgbClr val="2A399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Line 24">
              <a:extLst>
                <a:ext uri="{FF2B5EF4-FFF2-40B4-BE49-F238E27FC236}">
                  <a16:creationId xmlns:a16="http://schemas.microsoft.com/office/drawing/2014/main" id="{36C380B1-5796-42FF-9689-C7BE8A6862DB}"/>
                </a:ext>
              </a:extLst>
            </p:cNvPr>
            <p:cNvSpPr>
              <a:spLocks noChangeShapeType="1"/>
            </p:cNvSpPr>
            <p:nvPr/>
          </p:nvSpPr>
          <p:spPr bwMode="auto">
            <a:xfrm>
              <a:off x="1146" y="61"/>
              <a:ext cx="0" cy="874"/>
            </a:xfrm>
            <a:prstGeom prst="line">
              <a:avLst/>
            </a:prstGeom>
            <a:noFill/>
            <a:ln w="12700">
              <a:solidFill>
                <a:srgbClr val="434343"/>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40" name="Picture 23">
              <a:extLst>
                <a:ext uri="{FF2B5EF4-FFF2-40B4-BE49-F238E27FC236}">
                  <a16:creationId xmlns:a16="http://schemas.microsoft.com/office/drawing/2014/main" id="{17D9F911-9B8C-4F30-A956-26ADA3DBA303}"/>
                </a:ext>
              </a:extLst>
            </p:cNvPr>
            <p:cNvPicPr>
              <a:picLocks noChangeAspect="1" noChangeArrowheads="1"/>
            </p:cNvPicPr>
            <p:nvPr/>
          </p:nvPicPr>
          <p:blipFill>
            <a:blip r:embed="rId2"/>
            <a:srcRect/>
            <a:stretch>
              <a:fillRect/>
            </a:stretch>
          </p:blipFill>
          <p:spPr bwMode="auto">
            <a:xfrm>
              <a:off x="989" y="0"/>
              <a:ext cx="314" cy="314"/>
            </a:xfrm>
            <a:prstGeom prst="rect">
              <a:avLst/>
            </a:prstGeom>
            <a:noFill/>
          </p:spPr>
        </p:pic>
        <p:sp>
          <p:nvSpPr>
            <p:cNvPr id="41" name="Freeform 22">
              <a:extLst>
                <a:ext uri="{FF2B5EF4-FFF2-40B4-BE49-F238E27FC236}">
                  <a16:creationId xmlns:a16="http://schemas.microsoft.com/office/drawing/2014/main" id="{20315131-52CD-4ABF-A3C6-39DEC8B2F8C4}"/>
                </a:ext>
              </a:extLst>
            </p:cNvPr>
            <p:cNvSpPr>
              <a:spLocks/>
            </p:cNvSpPr>
            <p:nvPr/>
          </p:nvSpPr>
          <p:spPr bwMode="auto">
            <a:xfrm>
              <a:off x="2324" y="927"/>
              <a:ext cx="3231" cy="1174"/>
            </a:xfrm>
            <a:custGeom>
              <a:avLst/>
              <a:gdLst/>
              <a:ahLst/>
              <a:cxnLst>
                <a:cxn ang="0">
                  <a:pos x="2643" y="0"/>
                </a:cxn>
                <a:cxn ang="0">
                  <a:pos x="0" y="0"/>
                </a:cxn>
                <a:cxn ang="0">
                  <a:pos x="587" y="587"/>
                </a:cxn>
                <a:cxn ang="0">
                  <a:pos x="0" y="1174"/>
                </a:cxn>
                <a:cxn ang="0">
                  <a:pos x="2643" y="1174"/>
                </a:cxn>
                <a:cxn ang="0">
                  <a:pos x="3230" y="587"/>
                </a:cxn>
                <a:cxn ang="0">
                  <a:pos x="2643" y="0"/>
                </a:cxn>
              </a:cxnLst>
              <a:rect l="0" t="0" r="r" b="b"/>
              <a:pathLst>
                <a:path w="3231" h="1174">
                  <a:moveTo>
                    <a:pt x="2643" y="0"/>
                  </a:moveTo>
                  <a:lnTo>
                    <a:pt x="0" y="0"/>
                  </a:lnTo>
                  <a:lnTo>
                    <a:pt x="587" y="587"/>
                  </a:lnTo>
                  <a:lnTo>
                    <a:pt x="0" y="1174"/>
                  </a:lnTo>
                  <a:lnTo>
                    <a:pt x="2643" y="1174"/>
                  </a:lnTo>
                  <a:lnTo>
                    <a:pt x="3230" y="587"/>
                  </a:lnTo>
                  <a:lnTo>
                    <a:pt x="2643" y="0"/>
                  </a:lnTo>
                  <a:close/>
                </a:path>
              </a:pathLst>
            </a:custGeom>
            <a:solidFill>
              <a:srgbClr val="2A399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1">
              <a:extLst>
                <a:ext uri="{FF2B5EF4-FFF2-40B4-BE49-F238E27FC236}">
                  <a16:creationId xmlns:a16="http://schemas.microsoft.com/office/drawing/2014/main" id="{D4B127C4-5C18-44CD-83BC-E48F25739F06}"/>
                </a:ext>
              </a:extLst>
            </p:cNvPr>
            <p:cNvSpPr>
              <a:spLocks/>
            </p:cNvSpPr>
            <p:nvPr/>
          </p:nvSpPr>
          <p:spPr bwMode="auto">
            <a:xfrm>
              <a:off x="2324" y="927"/>
              <a:ext cx="3231" cy="1175"/>
            </a:xfrm>
            <a:custGeom>
              <a:avLst/>
              <a:gdLst/>
              <a:ahLst/>
              <a:cxnLst>
                <a:cxn ang="0">
                  <a:pos x="0" y="0"/>
                </a:cxn>
                <a:cxn ang="0">
                  <a:pos x="2643" y="0"/>
                </a:cxn>
                <a:cxn ang="0">
                  <a:pos x="3230" y="587"/>
                </a:cxn>
                <a:cxn ang="0">
                  <a:pos x="2643" y="1174"/>
                </a:cxn>
                <a:cxn ang="0">
                  <a:pos x="0" y="1174"/>
                </a:cxn>
                <a:cxn ang="0">
                  <a:pos x="587" y="587"/>
                </a:cxn>
                <a:cxn ang="0">
                  <a:pos x="0" y="0"/>
                </a:cxn>
              </a:cxnLst>
              <a:rect l="0" t="0" r="r" b="b"/>
              <a:pathLst>
                <a:path w="3231" h="1175">
                  <a:moveTo>
                    <a:pt x="0" y="0"/>
                  </a:moveTo>
                  <a:lnTo>
                    <a:pt x="2643" y="0"/>
                  </a:lnTo>
                  <a:lnTo>
                    <a:pt x="3230" y="587"/>
                  </a:lnTo>
                  <a:lnTo>
                    <a:pt x="2643" y="1174"/>
                  </a:lnTo>
                  <a:lnTo>
                    <a:pt x="0" y="1174"/>
                  </a:lnTo>
                  <a:lnTo>
                    <a:pt x="587" y="587"/>
                  </a:lnTo>
                  <a:lnTo>
                    <a:pt x="0" y="0"/>
                  </a:lnTo>
                  <a:close/>
                </a:path>
              </a:pathLst>
            </a:custGeom>
            <a:noFill/>
            <a:ln w="12700">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Line 20">
              <a:extLst>
                <a:ext uri="{FF2B5EF4-FFF2-40B4-BE49-F238E27FC236}">
                  <a16:creationId xmlns:a16="http://schemas.microsoft.com/office/drawing/2014/main" id="{DD14E57A-30B1-41E9-9D6A-7AB0BFAF8B24}"/>
                </a:ext>
              </a:extLst>
            </p:cNvPr>
            <p:cNvSpPr>
              <a:spLocks noChangeShapeType="1"/>
            </p:cNvSpPr>
            <p:nvPr/>
          </p:nvSpPr>
          <p:spPr bwMode="auto">
            <a:xfrm>
              <a:off x="3847" y="2966"/>
              <a:ext cx="0" cy="0"/>
            </a:xfrm>
            <a:prstGeom prst="line">
              <a:avLst/>
            </a:prstGeom>
            <a:noFill/>
            <a:ln w="12700">
              <a:solidFill>
                <a:srgbClr val="434343"/>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44" name="Picture 19">
              <a:extLst>
                <a:ext uri="{FF2B5EF4-FFF2-40B4-BE49-F238E27FC236}">
                  <a16:creationId xmlns:a16="http://schemas.microsoft.com/office/drawing/2014/main" id="{D5F56542-5A1A-4EA9-8F6E-D60E37C3CF04}"/>
                </a:ext>
              </a:extLst>
            </p:cNvPr>
            <p:cNvPicPr>
              <a:picLocks noChangeAspect="1" noChangeArrowheads="1"/>
            </p:cNvPicPr>
            <p:nvPr/>
          </p:nvPicPr>
          <p:blipFill>
            <a:blip r:embed="rId3"/>
            <a:srcRect/>
            <a:stretch>
              <a:fillRect/>
            </a:stretch>
          </p:blipFill>
          <p:spPr bwMode="auto">
            <a:xfrm>
              <a:off x="3690" y="2714"/>
              <a:ext cx="314" cy="314"/>
            </a:xfrm>
            <a:prstGeom prst="rect">
              <a:avLst/>
            </a:prstGeom>
            <a:noFill/>
          </p:spPr>
        </p:pic>
        <p:sp>
          <p:nvSpPr>
            <p:cNvPr id="45" name="Freeform 18">
              <a:extLst>
                <a:ext uri="{FF2B5EF4-FFF2-40B4-BE49-F238E27FC236}">
                  <a16:creationId xmlns:a16="http://schemas.microsoft.com/office/drawing/2014/main" id="{54CD0F29-16D1-480A-BFE5-A422748E7E24}"/>
                </a:ext>
              </a:extLst>
            </p:cNvPr>
            <p:cNvSpPr>
              <a:spLocks/>
            </p:cNvSpPr>
            <p:nvPr/>
          </p:nvSpPr>
          <p:spPr bwMode="auto">
            <a:xfrm>
              <a:off x="4930" y="927"/>
              <a:ext cx="3231" cy="1174"/>
            </a:xfrm>
            <a:custGeom>
              <a:avLst/>
              <a:gdLst/>
              <a:ahLst/>
              <a:cxnLst>
                <a:cxn ang="0">
                  <a:pos x="2643" y="0"/>
                </a:cxn>
                <a:cxn ang="0">
                  <a:pos x="0" y="0"/>
                </a:cxn>
                <a:cxn ang="0">
                  <a:pos x="587" y="587"/>
                </a:cxn>
                <a:cxn ang="0">
                  <a:pos x="0" y="1174"/>
                </a:cxn>
                <a:cxn ang="0">
                  <a:pos x="2643" y="1174"/>
                </a:cxn>
                <a:cxn ang="0">
                  <a:pos x="3230" y="587"/>
                </a:cxn>
                <a:cxn ang="0">
                  <a:pos x="2643" y="0"/>
                </a:cxn>
              </a:cxnLst>
              <a:rect l="0" t="0" r="r" b="b"/>
              <a:pathLst>
                <a:path w="3231" h="1174">
                  <a:moveTo>
                    <a:pt x="2643" y="0"/>
                  </a:moveTo>
                  <a:lnTo>
                    <a:pt x="0" y="0"/>
                  </a:lnTo>
                  <a:lnTo>
                    <a:pt x="587" y="587"/>
                  </a:lnTo>
                  <a:lnTo>
                    <a:pt x="0" y="1174"/>
                  </a:lnTo>
                  <a:lnTo>
                    <a:pt x="2643" y="1174"/>
                  </a:lnTo>
                  <a:lnTo>
                    <a:pt x="3230" y="587"/>
                  </a:lnTo>
                  <a:lnTo>
                    <a:pt x="2643" y="0"/>
                  </a:lnTo>
                  <a:close/>
                </a:path>
              </a:pathLst>
            </a:custGeom>
            <a:solidFill>
              <a:srgbClr val="2A399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7">
              <a:extLst>
                <a:ext uri="{FF2B5EF4-FFF2-40B4-BE49-F238E27FC236}">
                  <a16:creationId xmlns:a16="http://schemas.microsoft.com/office/drawing/2014/main" id="{AC68FD9F-A49E-407E-A5AC-9352F2D133A1}"/>
                </a:ext>
              </a:extLst>
            </p:cNvPr>
            <p:cNvSpPr>
              <a:spLocks/>
            </p:cNvSpPr>
            <p:nvPr/>
          </p:nvSpPr>
          <p:spPr bwMode="auto">
            <a:xfrm>
              <a:off x="4930" y="927"/>
              <a:ext cx="3231" cy="1175"/>
            </a:xfrm>
            <a:custGeom>
              <a:avLst/>
              <a:gdLst/>
              <a:ahLst/>
              <a:cxnLst>
                <a:cxn ang="0">
                  <a:pos x="0" y="0"/>
                </a:cxn>
                <a:cxn ang="0">
                  <a:pos x="2643" y="0"/>
                </a:cxn>
                <a:cxn ang="0">
                  <a:pos x="3230" y="587"/>
                </a:cxn>
                <a:cxn ang="0">
                  <a:pos x="2643" y="1174"/>
                </a:cxn>
                <a:cxn ang="0">
                  <a:pos x="0" y="1174"/>
                </a:cxn>
                <a:cxn ang="0">
                  <a:pos x="587" y="587"/>
                </a:cxn>
                <a:cxn ang="0">
                  <a:pos x="0" y="0"/>
                </a:cxn>
              </a:cxnLst>
              <a:rect l="0" t="0" r="r" b="b"/>
              <a:pathLst>
                <a:path w="3231" h="1175">
                  <a:moveTo>
                    <a:pt x="0" y="0"/>
                  </a:moveTo>
                  <a:lnTo>
                    <a:pt x="2643" y="0"/>
                  </a:lnTo>
                  <a:lnTo>
                    <a:pt x="3230" y="587"/>
                  </a:lnTo>
                  <a:lnTo>
                    <a:pt x="2643" y="1174"/>
                  </a:lnTo>
                  <a:lnTo>
                    <a:pt x="0" y="1174"/>
                  </a:lnTo>
                  <a:lnTo>
                    <a:pt x="587" y="587"/>
                  </a:lnTo>
                  <a:lnTo>
                    <a:pt x="0" y="0"/>
                  </a:lnTo>
                  <a:close/>
                </a:path>
              </a:pathLst>
            </a:custGeom>
            <a:noFill/>
            <a:ln w="12700">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Line 16">
              <a:extLst>
                <a:ext uri="{FF2B5EF4-FFF2-40B4-BE49-F238E27FC236}">
                  <a16:creationId xmlns:a16="http://schemas.microsoft.com/office/drawing/2014/main" id="{ACF403C2-4329-4FA5-8A82-3B10A26FD379}"/>
                </a:ext>
              </a:extLst>
            </p:cNvPr>
            <p:cNvSpPr>
              <a:spLocks noChangeShapeType="1"/>
            </p:cNvSpPr>
            <p:nvPr/>
          </p:nvSpPr>
          <p:spPr bwMode="auto">
            <a:xfrm>
              <a:off x="6422" y="61"/>
              <a:ext cx="0" cy="874"/>
            </a:xfrm>
            <a:prstGeom prst="line">
              <a:avLst/>
            </a:prstGeom>
            <a:noFill/>
            <a:ln w="12700">
              <a:solidFill>
                <a:srgbClr val="434343"/>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48" name="Picture 15">
              <a:extLst>
                <a:ext uri="{FF2B5EF4-FFF2-40B4-BE49-F238E27FC236}">
                  <a16:creationId xmlns:a16="http://schemas.microsoft.com/office/drawing/2014/main" id="{9C811594-DA69-4EDF-BEE1-1E0B219B2BC3}"/>
                </a:ext>
              </a:extLst>
            </p:cNvPr>
            <p:cNvPicPr>
              <a:picLocks noChangeAspect="1" noChangeArrowheads="1"/>
            </p:cNvPicPr>
            <p:nvPr/>
          </p:nvPicPr>
          <p:blipFill>
            <a:blip r:embed="rId4"/>
            <a:srcRect/>
            <a:stretch>
              <a:fillRect/>
            </a:stretch>
          </p:blipFill>
          <p:spPr bwMode="auto">
            <a:xfrm>
              <a:off x="6265" y="0"/>
              <a:ext cx="314" cy="314"/>
            </a:xfrm>
            <a:prstGeom prst="rect">
              <a:avLst/>
            </a:prstGeom>
            <a:noFill/>
          </p:spPr>
        </p:pic>
        <p:sp>
          <p:nvSpPr>
            <p:cNvPr id="49" name="Freeform 14">
              <a:extLst>
                <a:ext uri="{FF2B5EF4-FFF2-40B4-BE49-F238E27FC236}">
                  <a16:creationId xmlns:a16="http://schemas.microsoft.com/office/drawing/2014/main" id="{84B16CF8-C0C5-401C-B0A0-B8B9AC2C7111}"/>
                </a:ext>
              </a:extLst>
            </p:cNvPr>
            <p:cNvSpPr>
              <a:spLocks/>
            </p:cNvSpPr>
            <p:nvPr/>
          </p:nvSpPr>
          <p:spPr bwMode="auto">
            <a:xfrm>
              <a:off x="7536" y="927"/>
              <a:ext cx="3231" cy="1174"/>
            </a:xfrm>
            <a:custGeom>
              <a:avLst/>
              <a:gdLst/>
              <a:ahLst/>
              <a:cxnLst>
                <a:cxn ang="0">
                  <a:pos x="2643" y="0"/>
                </a:cxn>
                <a:cxn ang="0">
                  <a:pos x="0" y="0"/>
                </a:cxn>
                <a:cxn ang="0">
                  <a:pos x="587" y="587"/>
                </a:cxn>
                <a:cxn ang="0">
                  <a:pos x="0" y="1174"/>
                </a:cxn>
                <a:cxn ang="0">
                  <a:pos x="2643" y="1174"/>
                </a:cxn>
                <a:cxn ang="0">
                  <a:pos x="3230" y="587"/>
                </a:cxn>
                <a:cxn ang="0">
                  <a:pos x="2643" y="0"/>
                </a:cxn>
              </a:cxnLst>
              <a:rect l="0" t="0" r="r" b="b"/>
              <a:pathLst>
                <a:path w="3231" h="1174">
                  <a:moveTo>
                    <a:pt x="2643" y="0"/>
                  </a:moveTo>
                  <a:lnTo>
                    <a:pt x="0" y="0"/>
                  </a:lnTo>
                  <a:lnTo>
                    <a:pt x="587" y="587"/>
                  </a:lnTo>
                  <a:lnTo>
                    <a:pt x="0" y="1174"/>
                  </a:lnTo>
                  <a:lnTo>
                    <a:pt x="2643" y="1174"/>
                  </a:lnTo>
                  <a:lnTo>
                    <a:pt x="3230" y="587"/>
                  </a:lnTo>
                  <a:lnTo>
                    <a:pt x="2643" y="0"/>
                  </a:lnTo>
                  <a:close/>
                </a:path>
              </a:pathLst>
            </a:custGeom>
            <a:solidFill>
              <a:srgbClr val="2A399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3">
              <a:extLst>
                <a:ext uri="{FF2B5EF4-FFF2-40B4-BE49-F238E27FC236}">
                  <a16:creationId xmlns:a16="http://schemas.microsoft.com/office/drawing/2014/main" id="{E6F35DFC-DE2E-47D7-9EFC-CDA193BF5D65}"/>
                </a:ext>
              </a:extLst>
            </p:cNvPr>
            <p:cNvSpPr>
              <a:spLocks/>
            </p:cNvSpPr>
            <p:nvPr/>
          </p:nvSpPr>
          <p:spPr bwMode="auto">
            <a:xfrm>
              <a:off x="7536" y="927"/>
              <a:ext cx="3231" cy="1175"/>
            </a:xfrm>
            <a:custGeom>
              <a:avLst/>
              <a:gdLst/>
              <a:ahLst/>
              <a:cxnLst>
                <a:cxn ang="0">
                  <a:pos x="0" y="0"/>
                </a:cxn>
                <a:cxn ang="0">
                  <a:pos x="2643" y="0"/>
                </a:cxn>
                <a:cxn ang="0">
                  <a:pos x="3230" y="587"/>
                </a:cxn>
                <a:cxn ang="0">
                  <a:pos x="2643" y="1174"/>
                </a:cxn>
                <a:cxn ang="0">
                  <a:pos x="0" y="1174"/>
                </a:cxn>
                <a:cxn ang="0">
                  <a:pos x="587" y="587"/>
                </a:cxn>
                <a:cxn ang="0">
                  <a:pos x="0" y="0"/>
                </a:cxn>
              </a:cxnLst>
              <a:rect l="0" t="0" r="r" b="b"/>
              <a:pathLst>
                <a:path w="3231" h="1175">
                  <a:moveTo>
                    <a:pt x="0" y="0"/>
                  </a:moveTo>
                  <a:lnTo>
                    <a:pt x="2643" y="0"/>
                  </a:lnTo>
                  <a:lnTo>
                    <a:pt x="3230" y="587"/>
                  </a:lnTo>
                  <a:lnTo>
                    <a:pt x="2643" y="1174"/>
                  </a:lnTo>
                  <a:lnTo>
                    <a:pt x="0" y="1174"/>
                  </a:lnTo>
                  <a:lnTo>
                    <a:pt x="587" y="587"/>
                  </a:lnTo>
                  <a:lnTo>
                    <a:pt x="0" y="0"/>
                  </a:lnTo>
                  <a:close/>
                </a:path>
              </a:pathLst>
            </a:custGeom>
            <a:noFill/>
            <a:ln w="12700">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Line 12">
              <a:extLst>
                <a:ext uri="{FF2B5EF4-FFF2-40B4-BE49-F238E27FC236}">
                  <a16:creationId xmlns:a16="http://schemas.microsoft.com/office/drawing/2014/main" id="{EFA73EE3-1AEE-4E59-B4DF-7F838295C236}"/>
                </a:ext>
              </a:extLst>
            </p:cNvPr>
            <p:cNvSpPr>
              <a:spLocks noChangeShapeType="1"/>
            </p:cNvSpPr>
            <p:nvPr/>
          </p:nvSpPr>
          <p:spPr bwMode="auto">
            <a:xfrm>
              <a:off x="9026" y="2966"/>
              <a:ext cx="0" cy="0"/>
            </a:xfrm>
            <a:prstGeom prst="line">
              <a:avLst/>
            </a:prstGeom>
            <a:noFill/>
            <a:ln w="12700">
              <a:solidFill>
                <a:srgbClr val="434343"/>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52" name="Picture 11">
              <a:extLst>
                <a:ext uri="{FF2B5EF4-FFF2-40B4-BE49-F238E27FC236}">
                  <a16:creationId xmlns:a16="http://schemas.microsoft.com/office/drawing/2014/main" id="{87D8036A-91C1-49D8-B517-2178DAB63457}"/>
                </a:ext>
              </a:extLst>
            </p:cNvPr>
            <p:cNvPicPr>
              <a:picLocks noChangeAspect="1" noChangeArrowheads="1"/>
            </p:cNvPicPr>
            <p:nvPr/>
          </p:nvPicPr>
          <p:blipFill>
            <a:blip r:embed="rId5"/>
            <a:srcRect/>
            <a:stretch>
              <a:fillRect/>
            </a:stretch>
          </p:blipFill>
          <p:spPr bwMode="auto">
            <a:xfrm>
              <a:off x="8869" y="2714"/>
              <a:ext cx="314" cy="314"/>
            </a:xfrm>
            <a:prstGeom prst="rect">
              <a:avLst/>
            </a:prstGeom>
            <a:noFill/>
          </p:spPr>
        </p:pic>
        <p:sp>
          <p:nvSpPr>
            <p:cNvPr id="53" name="Freeform 10">
              <a:extLst>
                <a:ext uri="{FF2B5EF4-FFF2-40B4-BE49-F238E27FC236}">
                  <a16:creationId xmlns:a16="http://schemas.microsoft.com/office/drawing/2014/main" id="{6C6882F3-2282-454B-A5DA-679C5C2ABF0E}"/>
                </a:ext>
              </a:extLst>
            </p:cNvPr>
            <p:cNvSpPr>
              <a:spLocks/>
            </p:cNvSpPr>
            <p:nvPr/>
          </p:nvSpPr>
          <p:spPr bwMode="auto">
            <a:xfrm>
              <a:off x="10143" y="927"/>
              <a:ext cx="3231" cy="1174"/>
            </a:xfrm>
            <a:custGeom>
              <a:avLst/>
              <a:gdLst/>
              <a:ahLst/>
              <a:cxnLst>
                <a:cxn ang="0">
                  <a:pos x="2643" y="0"/>
                </a:cxn>
                <a:cxn ang="0">
                  <a:pos x="0" y="0"/>
                </a:cxn>
                <a:cxn ang="0">
                  <a:pos x="587" y="587"/>
                </a:cxn>
                <a:cxn ang="0">
                  <a:pos x="0" y="1174"/>
                </a:cxn>
                <a:cxn ang="0">
                  <a:pos x="2643" y="1174"/>
                </a:cxn>
                <a:cxn ang="0">
                  <a:pos x="3230" y="587"/>
                </a:cxn>
                <a:cxn ang="0">
                  <a:pos x="2643" y="0"/>
                </a:cxn>
              </a:cxnLst>
              <a:rect l="0" t="0" r="r" b="b"/>
              <a:pathLst>
                <a:path w="3231" h="1174">
                  <a:moveTo>
                    <a:pt x="2643" y="0"/>
                  </a:moveTo>
                  <a:lnTo>
                    <a:pt x="0" y="0"/>
                  </a:lnTo>
                  <a:lnTo>
                    <a:pt x="587" y="587"/>
                  </a:lnTo>
                  <a:lnTo>
                    <a:pt x="0" y="1174"/>
                  </a:lnTo>
                  <a:lnTo>
                    <a:pt x="2643" y="1174"/>
                  </a:lnTo>
                  <a:lnTo>
                    <a:pt x="3230" y="587"/>
                  </a:lnTo>
                  <a:lnTo>
                    <a:pt x="2643" y="0"/>
                  </a:lnTo>
                  <a:close/>
                </a:path>
              </a:pathLst>
            </a:custGeom>
            <a:solidFill>
              <a:srgbClr val="2A399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9">
              <a:extLst>
                <a:ext uri="{FF2B5EF4-FFF2-40B4-BE49-F238E27FC236}">
                  <a16:creationId xmlns:a16="http://schemas.microsoft.com/office/drawing/2014/main" id="{92A939C8-05FD-452B-9737-D4E3DFC84F1E}"/>
                </a:ext>
              </a:extLst>
            </p:cNvPr>
            <p:cNvSpPr>
              <a:spLocks/>
            </p:cNvSpPr>
            <p:nvPr/>
          </p:nvSpPr>
          <p:spPr bwMode="auto">
            <a:xfrm>
              <a:off x="10143" y="927"/>
              <a:ext cx="3231" cy="1175"/>
            </a:xfrm>
            <a:custGeom>
              <a:avLst/>
              <a:gdLst/>
              <a:ahLst/>
              <a:cxnLst>
                <a:cxn ang="0">
                  <a:pos x="0" y="0"/>
                </a:cxn>
                <a:cxn ang="0">
                  <a:pos x="2643" y="0"/>
                </a:cxn>
                <a:cxn ang="0">
                  <a:pos x="3230" y="587"/>
                </a:cxn>
                <a:cxn ang="0">
                  <a:pos x="2643" y="1174"/>
                </a:cxn>
                <a:cxn ang="0">
                  <a:pos x="0" y="1174"/>
                </a:cxn>
                <a:cxn ang="0">
                  <a:pos x="587" y="587"/>
                </a:cxn>
                <a:cxn ang="0">
                  <a:pos x="0" y="0"/>
                </a:cxn>
              </a:cxnLst>
              <a:rect l="0" t="0" r="r" b="b"/>
              <a:pathLst>
                <a:path w="3231" h="1175">
                  <a:moveTo>
                    <a:pt x="0" y="0"/>
                  </a:moveTo>
                  <a:lnTo>
                    <a:pt x="2643" y="0"/>
                  </a:lnTo>
                  <a:lnTo>
                    <a:pt x="3230" y="587"/>
                  </a:lnTo>
                  <a:lnTo>
                    <a:pt x="2643" y="1174"/>
                  </a:lnTo>
                  <a:lnTo>
                    <a:pt x="0" y="1174"/>
                  </a:lnTo>
                  <a:lnTo>
                    <a:pt x="587" y="587"/>
                  </a:lnTo>
                  <a:lnTo>
                    <a:pt x="0" y="0"/>
                  </a:lnTo>
                  <a:close/>
                </a:path>
              </a:pathLst>
            </a:custGeom>
            <a:noFill/>
            <a:ln w="12700">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Line 8">
              <a:extLst>
                <a:ext uri="{FF2B5EF4-FFF2-40B4-BE49-F238E27FC236}">
                  <a16:creationId xmlns:a16="http://schemas.microsoft.com/office/drawing/2014/main" id="{C7247562-74D1-4E1A-AFAC-CEB8652AFCF0}"/>
                </a:ext>
              </a:extLst>
            </p:cNvPr>
            <p:cNvSpPr>
              <a:spLocks noChangeShapeType="1"/>
            </p:cNvSpPr>
            <p:nvPr/>
          </p:nvSpPr>
          <p:spPr bwMode="auto">
            <a:xfrm>
              <a:off x="11698" y="61"/>
              <a:ext cx="0" cy="874"/>
            </a:xfrm>
            <a:prstGeom prst="line">
              <a:avLst/>
            </a:prstGeom>
            <a:noFill/>
            <a:ln w="12700">
              <a:solidFill>
                <a:srgbClr val="434343"/>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56" name="Picture 7">
              <a:extLst>
                <a:ext uri="{FF2B5EF4-FFF2-40B4-BE49-F238E27FC236}">
                  <a16:creationId xmlns:a16="http://schemas.microsoft.com/office/drawing/2014/main" id="{00746B0D-6793-4BE9-BA4A-9AF50F76132B}"/>
                </a:ext>
              </a:extLst>
            </p:cNvPr>
            <p:cNvPicPr>
              <a:picLocks noChangeAspect="1" noChangeArrowheads="1"/>
            </p:cNvPicPr>
            <p:nvPr/>
          </p:nvPicPr>
          <p:blipFill>
            <a:blip r:embed="rId4"/>
            <a:srcRect/>
            <a:stretch>
              <a:fillRect/>
            </a:stretch>
          </p:blipFill>
          <p:spPr bwMode="auto">
            <a:xfrm>
              <a:off x="11541" y="0"/>
              <a:ext cx="314" cy="314"/>
            </a:xfrm>
            <a:prstGeom prst="rect">
              <a:avLst/>
            </a:prstGeom>
            <a:noFill/>
          </p:spPr>
        </p:pic>
        <p:sp>
          <p:nvSpPr>
            <p:cNvPr id="57" name="Text Box 6">
              <a:extLst>
                <a:ext uri="{FF2B5EF4-FFF2-40B4-BE49-F238E27FC236}">
                  <a16:creationId xmlns:a16="http://schemas.microsoft.com/office/drawing/2014/main" id="{4801C816-FC09-4139-8077-FCC339D18904}"/>
                </a:ext>
              </a:extLst>
            </p:cNvPr>
            <p:cNvSpPr txBox="1">
              <a:spLocks noChangeArrowheads="1"/>
            </p:cNvSpPr>
            <p:nvPr/>
          </p:nvSpPr>
          <p:spPr bwMode="auto">
            <a:xfrm>
              <a:off x="369" y="1324"/>
              <a:ext cx="1573" cy="3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FFFFFF"/>
                  </a:solidFill>
                  <a:effectLst/>
                  <a:latin typeface="RobotoRegular"/>
                  <a:ea typeface="Arial" pitchFamily="34" charset="0"/>
                  <a:cs typeface="Arial" pitchFamily="34" charset="0"/>
                </a:rPr>
                <a:t>Clean Data</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8" name="Text Box 5">
              <a:extLst>
                <a:ext uri="{FF2B5EF4-FFF2-40B4-BE49-F238E27FC236}">
                  <a16:creationId xmlns:a16="http://schemas.microsoft.com/office/drawing/2014/main" id="{68288627-8187-42F4-AB75-F7D55828D0F6}"/>
                </a:ext>
              </a:extLst>
            </p:cNvPr>
            <p:cNvSpPr txBox="1">
              <a:spLocks noChangeArrowheads="1"/>
            </p:cNvSpPr>
            <p:nvPr/>
          </p:nvSpPr>
          <p:spPr bwMode="auto">
            <a:xfrm>
              <a:off x="3133" y="1132"/>
              <a:ext cx="1447" cy="7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FFFFFF"/>
                  </a:solidFill>
                  <a:effectLst/>
                  <a:latin typeface="RobotoRegular"/>
                  <a:ea typeface="Arial" pitchFamily="34" charset="0"/>
                  <a:cs typeface="Arial" pitchFamily="34" charset="0"/>
                </a:rPr>
                <a:t>Univariate Analysis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9" name="Text Box 4">
              <a:extLst>
                <a:ext uri="{FF2B5EF4-FFF2-40B4-BE49-F238E27FC236}">
                  <a16:creationId xmlns:a16="http://schemas.microsoft.com/office/drawing/2014/main" id="{16AF9D90-6038-40E4-A9FC-766A59C9B86C}"/>
                </a:ext>
              </a:extLst>
            </p:cNvPr>
            <p:cNvSpPr txBox="1">
              <a:spLocks noChangeArrowheads="1"/>
            </p:cNvSpPr>
            <p:nvPr/>
          </p:nvSpPr>
          <p:spPr bwMode="auto">
            <a:xfrm>
              <a:off x="5724" y="1010"/>
              <a:ext cx="1436" cy="10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FFFFFF"/>
                  </a:solidFill>
                  <a:effectLst/>
                  <a:latin typeface="RobotoRegular"/>
                  <a:ea typeface="Arial" pitchFamily="34" charset="0"/>
                  <a:cs typeface="Arial" pitchFamily="34" charset="0"/>
                </a:rPr>
                <a:t>Segmented Univariate Analysis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0" name="Text Box 3">
              <a:extLst>
                <a:ext uri="{FF2B5EF4-FFF2-40B4-BE49-F238E27FC236}">
                  <a16:creationId xmlns:a16="http://schemas.microsoft.com/office/drawing/2014/main" id="{204D3770-B77B-4328-9C11-01F21A6011F7}"/>
                </a:ext>
              </a:extLst>
            </p:cNvPr>
            <p:cNvSpPr txBox="1">
              <a:spLocks noChangeArrowheads="1"/>
            </p:cNvSpPr>
            <p:nvPr/>
          </p:nvSpPr>
          <p:spPr bwMode="auto">
            <a:xfrm>
              <a:off x="8407" y="1132"/>
              <a:ext cx="1262" cy="7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FFFFFF"/>
                  </a:solidFill>
                  <a:effectLst/>
                  <a:latin typeface="RobotoRegular"/>
                  <a:ea typeface="Arial" pitchFamily="34" charset="0"/>
                  <a:cs typeface="Arial" pitchFamily="34" charset="0"/>
                </a:rPr>
                <a:t>Bivariate Analysis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 name="Text Box 2">
              <a:extLst>
                <a:ext uri="{FF2B5EF4-FFF2-40B4-BE49-F238E27FC236}">
                  <a16:creationId xmlns:a16="http://schemas.microsoft.com/office/drawing/2014/main" id="{79F037F5-A78B-4D62-9313-7D363701D678}"/>
                </a:ext>
              </a:extLst>
            </p:cNvPr>
            <p:cNvSpPr txBox="1">
              <a:spLocks noChangeArrowheads="1"/>
            </p:cNvSpPr>
            <p:nvPr/>
          </p:nvSpPr>
          <p:spPr bwMode="auto">
            <a:xfrm>
              <a:off x="10890" y="1132"/>
              <a:ext cx="1635" cy="7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FFFFFF"/>
                  </a:solidFill>
                  <a:effectLst/>
                  <a:latin typeface="RobotoRegular"/>
                  <a:ea typeface="Arial" pitchFamily="34" charset="0"/>
                  <a:cs typeface="Arial" pitchFamily="34" charset="0"/>
                </a:rPr>
                <a:t>Summarize Results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sp>
        <p:nvSpPr>
          <p:cNvPr id="62" name="Rectangle 32">
            <a:extLst>
              <a:ext uri="{FF2B5EF4-FFF2-40B4-BE49-F238E27FC236}">
                <a16:creationId xmlns:a16="http://schemas.microsoft.com/office/drawing/2014/main" id="{D73D875B-C7D7-4995-9C85-E992CEB9816C}"/>
              </a:ext>
            </a:extLst>
          </p:cNvPr>
          <p:cNvSpPr>
            <a:spLocks noChangeArrowheads="1"/>
          </p:cNvSpPr>
          <p:nvPr/>
        </p:nvSpPr>
        <p:spPr bwMode="auto">
          <a:xfrm>
            <a:off x="2246050" y="4980563"/>
            <a:ext cx="3329127" cy="12311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27150" algn="l"/>
              </a:tabLst>
            </a:pPr>
            <a:br>
              <a:rPr kumimoji="0" lang="en-US" sz="600" b="0" i="0" u="none" strike="noStrike" cap="none" normalizeH="0" baseline="0" dirty="0">
                <a:ln>
                  <a:noFill/>
                </a:ln>
                <a:solidFill>
                  <a:schemeClr val="tx1"/>
                </a:solidFill>
                <a:effectLst/>
                <a:latin typeface="RobotoRegular"/>
                <a:ea typeface="Arial" pitchFamily="34" charset="0"/>
                <a:cs typeface="Arial" pitchFamily="34" charset="0"/>
              </a:rPr>
            </a:b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
                <a:srgbClr val="434343"/>
              </a:buClr>
              <a:buSzPct val="100000"/>
              <a:buFont typeface="Arial" pitchFamily="34" charset="0"/>
              <a:buChar char="•"/>
              <a:tabLst>
                <a:tab pos="1327150" algn="l"/>
              </a:tabLst>
            </a:pPr>
            <a:r>
              <a:rPr kumimoji="0" lang="en-US" sz="1500" b="0" i="0" u="none" strike="noStrike" cap="none" normalizeH="0" baseline="0" dirty="0">
                <a:ln>
                  <a:noFill/>
                </a:ln>
                <a:solidFill>
                  <a:srgbClr val="434343"/>
                </a:solidFill>
                <a:effectLst/>
                <a:ea typeface="RobotoRegular"/>
                <a:cs typeface="RobotoRegular"/>
              </a:rPr>
              <a:t>Check distributions and frequencies of various numerical and categorical variables</a:t>
            </a:r>
            <a:endParaRPr kumimoji="0" lang="en-US" sz="1500" b="0" i="0" u="none" strike="noStrike" cap="none" normalizeH="0" baseline="0" dirty="0">
              <a:ln>
                <a:noFill/>
              </a:ln>
              <a:solidFill>
                <a:schemeClr val="tx1"/>
              </a:solidFill>
              <a:effectLst/>
              <a:cs typeface="Arial" pitchFamily="34" charset="0"/>
            </a:endParaRPr>
          </a:p>
          <a:p>
            <a:pPr marL="457200" marR="0" lvl="1" indent="0" algn="l" defTabSz="914400" rtl="0" eaLnBrk="0" fontAlgn="base" latinLnBrk="0" hangingPunct="0">
              <a:lnSpc>
                <a:spcPct val="100000"/>
              </a:lnSpc>
              <a:spcBef>
                <a:spcPct val="0"/>
              </a:spcBef>
              <a:spcAft>
                <a:spcPct val="0"/>
              </a:spcAft>
              <a:buClr>
                <a:srgbClr val="434343"/>
              </a:buClr>
              <a:buSzPct val="100000"/>
              <a:buFont typeface="Arial" pitchFamily="34" charset="0"/>
              <a:buChar char="•"/>
              <a:tabLst>
                <a:tab pos="1327150" algn="l"/>
              </a:tabLst>
            </a:pPr>
            <a:r>
              <a:rPr kumimoji="0" lang="en-US" sz="1500" b="0" i="0" u="none" strike="noStrike" cap="none" normalizeH="0" baseline="0" dirty="0">
                <a:ln>
                  <a:noFill/>
                </a:ln>
                <a:solidFill>
                  <a:srgbClr val="434343"/>
                </a:solidFill>
                <a:effectLst/>
                <a:ea typeface="RobotoRegular"/>
                <a:cs typeface="RobotoRegular"/>
              </a:rPr>
              <a:t>Create derived variables</a:t>
            </a:r>
          </a:p>
        </p:txBody>
      </p:sp>
      <p:sp>
        <p:nvSpPr>
          <p:cNvPr id="63" name="TextBox 62">
            <a:extLst>
              <a:ext uri="{FF2B5EF4-FFF2-40B4-BE49-F238E27FC236}">
                <a16:creationId xmlns:a16="http://schemas.microsoft.com/office/drawing/2014/main" id="{65D38E49-7F48-41F2-9E31-7230CF3C4798}"/>
              </a:ext>
            </a:extLst>
          </p:cNvPr>
          <p:cNvSpPr txBox="1"/>
          <p:nvPr/>
        </p:nvSpPr>
        <p:spPr>
          <a:xfrm>
            <a:off x="9099612" y="1981200"/>
            <a:ext cx="2228292" cy="1277273"/>
          </a:xfrm>
          <a:prstGeom prst="rect">
            <a:avLst/>
          </a:prstGeom>
          <a:noFill/>
        </p:spPr>
        <p:txBody>
          <a:bodyPr wrap="square" rtlCol="0">
            <a:spAutoFit/>
          </a:bodyPr>
          <a:lstStyle/>
          <a:p>
            <a:pPr lvl="0" eaLnBrk="0" fontAlgn="base" hangingPunct="0">
              <a:spcBef>
                <a:spcPct val="0"/>
              </a:spcBef>
              <a:spcAft>
                <a:spcPct val="0"/>
              </a:spcAft>
              <a:tabLst>
                <a:tab pos="409575" algn="l"/>
              </a:tabLst>
            </a:pPr>
            <a:r>
              <a:rPr lang="en-US" sz="1500" dirty="0">
                <a:solidFill>
                  <a:srgbClr val="434343"/>
                </a:solidFill>
                <a:ea typeface="Arial" pitchFamily="34" charset="0"/>
                <a:cs typeface="Arial" pitchFamily="34" charset="0"/>
              </a:rPr>
              <a:t>Publish insights and observations</a:t>
            </a:r>
            <a:endParaRPr lang="en-US" sz="1500" dirty="0">
              <a:ea typeface="Arial" pitchFamily="34" charset="0"/>
              <a:cs typeface="Arial" pitchFamily="34" charset="0"/>
            </a:endParaRPr>
          </a:p>
          <a:p>
            <a:pPr lvl="0" eaLnBrk="0" fontAlgn="base" hangingPunct="0">
              <a:spcBef>
                <a:spcPct val="0"/>
              </a:spcBef>
              <a:spcAft>
                <a:spcPct val="0"/>
              </a:spcAft>
              <a:tabLst>
                <a:tab pos="409575" algn="l"/>
              </a:tabLst>
            </a:pPr>
            <a:br>
              <a:rPr lang="en-US" dirty="0">
                <a:latin typeface="RobotoRegular"/>
                <a:ea typeface="Arial" pitchFamily="34" charset="0"/>
                <a:cs typeface="Arial" pitchFamily="34" charset="0"/>
              </a:rPr>
            </a:br>
            <a:endParaRPr lang="en-US" sz="1100" dirty="0">
              <a:latin typeface="Arial" pitchFamily="34" charset="0"/>
              <a:cs typeface="Arial" pitchFamily="34" charset="0"/>
            </a:endParaRPr>
          </a:p>
          <a:p>
            <a:endParaRPr lang="en-US" dirty="0"/>
          </a:p>
        </p:txBody>
      </p:sp>
      <p:sp>
        <p:nvSpPr>
          <p:cNvPr id="64" name="TextBox 63">
            <a:extLst>
              <a:ext uri="{FF2B5EF4-FFF2-40B4-BE49-F238E27FC236}">
                <a16:creationId xmlns:a16="http://schemas.microsoft.com/office/drawing/2014/main" id="{89B4C70A-C1E8-487E-83C0-A8F584BF8208}"/>
              </a:ext>
            </a:extLst>
          </p:cNvPr>
          <p:cNvSpPr txBox="1"/>
          <p:nvPr/>
        </p:nvSpPr>
        <p:spPr>
          <a:xfrm>
            <a:off x="4651618" y="1676400"/>
            <a:ext cx="3427061" cy="1061829"/>
          </a:xfrm>
          <a:prstGeom prst="rect">
            <a:avLst/>
          </a:prstGeom>
          <a:noFill/>
        </p:spPr>
        <p:txBody>
          <a:bodyPr wrap="square" rtlCol="0">
            <a:spAutoFit/>
          </a:bodyPr>
          <a:lstStyle/>
          <a:p>
            <a:pPr lvl="0" eaLnBrk="0" fontAlgn="base" hangingPunct="0">
              <a:spcBef>
                <a:spcPct val="0"/>
              </a:spcBef>
              <a:spcAft>
                <a:spcPct val="0"/>
              </a:spcAft>
              <a:buFontTx/>
              <a:buChar char="•"/>
              <a:tabLst>
                <a:tab pos="409575" algn="l"/>
              </a:tabLst>
            </a:pPr>
            <a:r>
              <a:rPr lang="en-US" sz="1500" dirty="0">
                <a:solidFill>
                  <a:srgbClr val="434343"/>
                </a:solidFill>
                <a:ea typeface="RobotoRegular"/>
                <a:cs typeface="RobotoRegular"/>
              </a:rPr>
              <a:t>Analyze variables against segments of other variables</a:t>
            </a:r>
            <a:endParaRPr lang="en-US" sz="1500" dirty="0">
              <a:cs typeface="Arial" pitchFamily="34" charset="0"/>
            </a:endParaRPr>
          </a:p>
          <a:p>
            <a:pPr lvl="0" eaLnBrk="0" fontAlgn="base" hangingPunct="0">
              <a:spcBef>
                <a:spcPct val="0"/>
              </a:spcBef>
              <a:spcAft>
                <a:spcPct val="0"/>
              </a:spcAft>
              <a:buFontTx/>
              <a:buChar char="•"/>
              <a:tabLst>
                <a:tab pos="409575" algn="l"/>
              </a:tabLst>
            </a:pPr>
            <a:r>
              <a:rPr lang="en-US" sz="1500" dirty="0">
                <a:solidFill>
                  <a:srgbClr val="434343"/>
                </a:solidFill>
                <a:ea typeface="RobotoRegular"/>
                <a:cs typeface="RobotoRegular"/>
              </a:rPr>
              <a:t>Create derived variables</a:t>
            </a:r>
            <a:endParaRPr lang="en-US" sz="1500" dirty="0">
              <a:ea typeface="Arial" pitchFamily="34" charset="0"/>
              <a:cs typeface="Arial" pitchFamily="34" charset="0"/>
            </a:endParaRPr>
          </a:p>
          <a:p>
            <a:endParaRPr lang="en-US" dirty="0"/>
          </a:p>
        </p:txBody>
      </p:sp>
      <p:sp>
        <p:nvSpPr>
          <p:cNvPr id="65" name="TextBox 64">
            <a:extLst>
              <a:ext uri="{FF2B5EF4-FFF2-40B4-BE49-F238E27FC236}">
                <a16:creationId xmlns:a16="http://schemas.microsoft.com/office/drawing/2014/main" id="{2056486E-529A-42E2-885D-6791855C4EC9}"/>
              </a:ext>
            </a:extLst>
          </p:cNvPr>
          <p:cNvSpPr txBox="1"/>
          <p:nvPr/>
        </p:nvSpPr>
        <p:spPr>
          <a:xfrm>
            <a:off x="898292" y="238346"/>
            <a:ext cx="8176334" cy="1046440"/>
          </a:xfrm>
          <a:prstGeom prst="rect">
            <a:avLst/>
          </a:prstGeom>
          <a:noFill/>
        </p:spPr>
        <p:txBody>
          <a:bodyPr wrap="square" rtlCol="0">
            <a:spAutoFit/>
          </a:bodyPr>
          <a:lstStyle/>
          <a:p>
            <a:pPr lvl="0"/>
            <a:r>
              <a:rPr lang="en-US" sz="4400" b="1" dirty="0">
                <a:solidFill>
                  <a:schemeClr val="tx2"/>
                </a:solidFill>
                <a:latin typeface="+mj-lt"/>
                <a:ea typeface="Arial" pitchFamily="34" charset="0"/>
                <a:cs typeface="Arial" pitchFamily="34" charset="0"/>
              </a:rPr>
              <a:t>				</a:t>
            </a:r>
            <a:r>
              <a:rPr lang="en-US" sz="4400" b="1" dirty="0">
                <a:latin typeface="+mj-lt"/>
                <a:ea typeface="Arial" pitchFamily="34" charset="0"/>
                <a:cs typeface="Arial" pitchFamily="34" charset="0"/>
              </a:rPr>
              <a:t>	      </a:t>
            </a:r>
            <a:r>
              <a:rPr lang="en-US" sz="3000" b="1" dirty="0">
                <a:latin typeface="Times New Roman" panose="02020603050405020304" pitchFamily="18" charset="0"/>
                <a:ea typeface="Arial" pitchFamily="34" charset="0"/>
                <a:cs typeface="Times New Roman" panose="02020603050405020304" pitchFamily="18" charset="0"/>
              </a:rPr>
              <a:t>Analysis Approach</a:t>
            </a:r>
            <a:endParaRPr lang="en-US" sz="3000" b="1" dirty="0">
              <a:latin typeface="Times New Roman" panose="02020603050405020304" pitchFamily="18" charset="0"/>
              <a:cs typeface="Times New Roman" panose="02020603050405020304" pitchFamily="18" charset="0"/>
            </a:endParaRPr>
          </a:p>
          <a:p>
            <a:endParaRPr lang="en-US" dirty="0"/>
          </a:p>
        </p:txBody>
      </p:sp>
      <p:sp>
        <p:nvSpPr>
          <p:cNvPr id="66" name="TextBox 65">
            <a:extLst>
              <a:ext uri="{FF2B5EF4-FFF2-40B4-BE49-F238E27FC236}">
                <a16:creationId xmlns:a16="http://schemas.microsoft.com/office/drawing/2014/main" id="{CAEF7CE0-B368-43A1-B41B-A515D86D9110}"/>
              </a:ext>
            </a:extLst>
          </p:cNvPr>
          <p:cNvSpPr txBox="1"/>
          <p:nvPr/>
        </p:nvSpPr>
        <p:spPr>
          <a:xfrm>
            <a:off x="5928492" y="4826675"/>
            <a:ext cx="4831244" cy="1061829"/>
          </a:xfrm>
          <a:prstGeom prst="rect">
            <a:avLst/>
          </a:prstGeom>
          <a:noFill/>
        </p:spPr>
        <p:txBody>
          <a:bodyPr wrap="square" rtlCol="0">
            <a:spAutoFit/>
          </a:bodyPr>
          <a:lstStyle/>
          <a:p>
            <a:pPr lvl="1" eaLnBrk="0" fontAlgn="base" hangingPunct="0">
              <a:spcBef>
                <a:spcPct val="0"/>
              </a:spcBef>
              <a:spcAft>
                <a:spcPct val="0"/>
              </a:spcAft>
              <a:buClr>
                <a:srgbClr val="434343"/>
              </a:buClr>
              <a:buSzPct val="100000"/>
              <a:buFont typeface="Arial" pitchFamily="34" charset="0"/>
              <a:buChar char="•"/>
              <a:tabLst>
                <a:tab pos="1327150" algn="l"/>
              </a:tabLst>
            </a:pPr>
            <a:r>
              <a:rPr lang="en-US" sz="1500" dirty="0">
                <a:solidFill>
                  <a:srgbClr val="434343"/>
                </a:solidFill>
                <a:ea typeface="RobotoRegular"/>
                <a:cs typeface="RobotoRegular"/>
              </a:rPr>
              <a:t>Do correlation  analysis Check how two variables affect each other or a third variable</a:t>
            </a:r>
            <a:endParaRPr lang="en-US" sz="1500" dirty="0">
              <a:cs typeface="Arial" pitchFamily="34" charset="0"/>
            </a:endParaRPr>
          </a:p>
          <a:p>
            <a:pPr lvl="1" eaLnBrk="0" fontAlgn="base" hangingPunct="0">
              <a:spcBef>
                <a:spcPct val="0"/>
              </a:spcBef>
              <a:spcAft>
                <a:spcPct val="0"/>
              </a:spcAft>
              <a:buClr>
                <a:srgbClr val="434343"/>
              </a:buClr>
              <a:buSzPct val="100000"/>
              <a:buFont typeface="Arial" pitchFamily="34" charset="0"/>
              <a:buChar char="•"/>
              <a:tabLst>
                <a:tab pos="1327150" algn="l"/>
              </a:tabLst>
            </a:pPr>
            <a:r>
              <a:rPr lang="en-US" sz="1500" dirty="0">
                <a:solidFill>
                  <a:srgbClr val="434343"/>
                </a:solidFill>
                <a:ea typeface="RobotoRegular"/>
                <a:cs typeface="RobotoRegular"/>
              </a:rPr>
              <a:t> Analyze joint distributions</a:t>
            </a:r>
            <a:endParaRPr lang="en-US" sz="1500" dirty="0">
              <a:cs typeface="Arial" pitchFamily="34" charset="0"/>
            </a:endParaRPr>
          </a:p>
          <a:p>
            <a:endParaRPr lang="en-US" dirty="0"/>
          </a:p>
        </p:txBody>
      </p: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5973" y="640080"/>
            <a:ext cx="6384313" cy="856138"/>
          </a:xfrm>
        </p:spPr>
        <p:txBody>
          <a:bodyPr/>
          <a:lstStyle/>
          <a:p>
            <a:r>
              <a:rPr lang="en-IN" b="1" dirty="0"/>
              <a:t> </a:t>
            </a:r>
            <a:r>
              <a:rPr lang="en-IN" sz="2800" b="1" dirty="0"/>
              <a:t>Data Understanding </a:t>
            </a:r>
          </a:p>
        </p:txBody>
      </p:sp>
      <p:sp>
        <p:nvSpPr>
          <p:cNvPr id="3" name="Content Placeholder 2"/>
          <p:cNvSpPr>
            <a:spLocks noGrp="1"/>
          </p:cNvSpPr>
          <p:nvPr>
            <p:ph idx="1"/>
          </p:nvPr>
        </p:nvSpPr>
        <p:spPr>
          <a:xfrm>
            <a:off x="577049" y="1854926"/>
            <a:ext cx="10996642" cy="4344261"/>
          </a:xfrm>
        </p:spPr>
        <p:txBody>
          <a:bodyPr>
            <a:normAutofit/>
          </a:bodyPr>
          <a:lstStyle/>
          <a:p>
            <a:r>
              <a:rPr lang="en-IN" sz="2000" dirty="0"/>
              <a:t>The dataset has 39179 rows and 111 columns. </a:t>
            </a:r>
          </a:p>
          <a:p>
            <a:r>
              <a:rPr lang="en-IN" sz="2000" dirty="0"/>
              <a:t>There are many columns which consists of null value and NAN values.</a:t>
            </a:r>
          </a:p>
          <a:p>
            <a:r>
              <a:rPr lang="en-IN" sz="2000" dirty="0"/>
              <a:t>The dataset has mixture of categorical and continuous data.</a:t>
            </a:r>
          </a:p>
          <a:p>
            <a:r>
              <a:rPr lang="en-IN" sz="2000" dirty="0"/>
              <a:t>Some of the columns only consists of NAN values.</a:t>
            </a:r>
          </a:p>
          <a:p>
            <a:r>
              <a:rPr lang="en-IN" sz="2000" dirty="0"/>
              <a:t>There are some columns which has string values also.</a:t>
            </a:r>
          </a:p>
          <a:p>
            <a:r>
              <a:rPr lang="en-IN" sz="2000" dirty="0"/>
              <a:t>The columns in the dataset has duplicate values.</a:t>
            </a:r>
          </a:p>
          <a:p>
            <a:r>
              <a:rPr lang="en-IN" sz="2000" dirty="0"/>
              <a:t>Our dataset needs a good amount of pre-processing.</a:t>
            </a:r>
          </a:p>
          <a:p>
            <a:endParaRPr lang="en-IN" sz="2000" dirty="0"/>
          </a:p>
        </p:txBody>
      </p:sp>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1472" y="640080"/>
            <a:ext cx="7218814" cy="856138"/>
          </a:xfrm>
        </p:spPr>
        <p:txBody>
          <a:bodyPr/>
          <a:lstStyle/>
          <a:p>
            <a:r>
              <a:rPr lang="en-IN" b="1" dirty="0"/>
              <a:t> </a:t>
            </a:r>
            <a:r>
              <a:rPr lang="en-IN" sz="2800" b="1" i="0" dirty="0">
                <a:solidFill>
                  <a:srgbClr val="333333"/>
                </a:solidFill>
                <a:effectLst/>
              </a:rPr>
              <a:t>Data Cleaning and Manipulation </a:t>
            </a:r>
            <a:endParaRPr lang="en-IN" sz="2800" b="1" dirty="0"/>
          </a:p>
        </p:txBody>
      </p:sp>
      <p:sp>
        <p:nvSpPr>
          <p:cNvPr id="3" name="Content Placeholder 2"/>
          <p:cNvSpPr>
            <a:spLocks noGrp="1"/>
          </p:cNvSpPr>
          <p:nvPr>
            <p:ph idx="1"/>
          </p:nvPr>
        </p:nvSpPr>
        <p:spPr/>
        <p:txBody>
          <a:bodyPr>
            <a:normAutofit/>
          </a:bodyPr>
          <a:lstStyle/>
          <a:p>
            <a:r>
              <a:rPr lang="en-IN" sz="2000" dirty="0"/>
              <a:t>In the first step we have dropped all the duplicate values in the dataset.</a:t>
            </a:r>
          </a:p>
          <a:p>
            <a:r>
              <a:rPr lang="en-IN" sz="2000" dirty="0"/>
              <a:t>We have removed the columns that have the columns with single occurrence values.</a:t>
            </a:r>
          </a:p>
          <a:p>
            <a:r>
              <a:rPr lang="en-IN" sz="2000" dirty="0"/>
              <a:t>Then we drop the columns </a:t>
            </a:r>
            <a:r>
              <a:rPr lang="en-US" sz="2000" dirty="0"/>
              <a:t>where all values are NULL.</a:t>
            </a:r>
          </a:p>
          <a:p>
            <a:r>
              <a:rPr lang="en-US" sz="2000" dirty="0"/>
              <a:t>Then we have dropped the unnecessary columns like “id” and “</a:t>
            </a:r>
            <a:r>
              <a:rPr lang="en-US" sz="2000" dirty="0" err="1"/>
              <a:t>url</a:t>
            </a:r>
            <a:r>
              <a:rPr lang="en-US" sz="2000" dirty="0"/>
              <a:t>” etc.</a:t>
            </a:r>
          </a:p>
          <a:p>
            <a:r>
              <a:rPr lang="en-US" sz="2000" dirty="0"/>
              <a:t>Some of the columns consists of percentage(%) symbol. We have replaced it with (“ “) spaces.</a:t>
            </a:r>
          </a:p>
          <a:p>
            <a:r>
              <a:rPr lang="en-US" sz="2000" dirty="0"/>
              <a:t>Then we have replaced all the space values with underscore(“_”) to make one single string.</a:t>
            </a:r>
          </a:p>
          <a:p>
            <a:r>
              <a:rPr lang="en-US" sz="2000" dirty="0"/>
              <a:t>At the last we have changed different date related columns into proper date format like ‘2021-02-21’.</a:t>
            </a:r>
          </a:p>
          <a:p>
            <a:r>
              <a:rPr lang="en-US" sz="2000" dirty="0"/>
              <a:t>Now our dataset is ready for data analysis.</a:t>
            </a:r>
            <a:endParaRPr lang="en-IN" sz="2000" dirty="0"/>
          </a:p>
        </p:txBody>
      </p:sp>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095" y="640080"/>
            <a:ext cx="6393191" cy="856138"/>
          </a:xfrm>
        </p:spPr>
        <p:txBody>
          <a:bodyPr/>
          <a:lstStyle/>
          <a:p>
            <a:r>
              <a:rPr lang="en-IN" b="1" dirty="0"/>
              <a:t> </a:t>
            </a:r>
            <a:r>
              <a:rPr lang="en-IN" sz="2800" b="1" dirty="0"/>
              <a:t>Data Analysis</a:t>
            </a:r>
          </a:p>
        </p:txBody>
      </p:sp>
      <p:sp>
        <p:nvSpPr>
          <p:cNvPr id="3" name="Content Placeholder 2"/>
          <p:cNvSpPr>
            <a:spLocks noGrp="1"/>
          </p:cNvSpPr>
          <p:nvPr>
            <p:ph idx="1"/>
          </p:nvPr>
        </p:nvSpPr>
        <p:spPr>
          <a:xfrm>
            <a:off x="404949" y="1496218"/>
            <a:ext cx="11168742" cy="4702969"/>
          </a:xfrm>
        </p:spPr>
        <p:txBody>
          <a:bodyPr>
            <a:normAutofit/>
          </a:bodyPr>
          <a:lstStyle/>
          <a:p>
            <a:r>
              <a:rPr lang="en-IN" sz="2000" dirty="0"/>
              <a:t>At first we have created default column where we putted the value with respect to “</a:t>
            </a:r>
            <a:r>
              <a:rPr lang="en-IN" sz="2000" dirty="0" err="1"/>
              <a:t>loan_status</a:t>
            </a:r>
            <a:r>
              <a:rPr lang="en-IN" sz="2000" dirty="0"/>
              <a:t>” column.</a:t>
            </a:r>
          </a:p>
          <a:p>
            <a:r>
              <a:rPr lang="en-IN" sz="2000" dirty="0"/>
              <a:t>Then we have created “</a:t>
            </a:r>
            <a:r>
              <a:rPr lang="en-IN" sz="2000" dirty="0" err="1"/>
              <a:t>issue_year</a:t>
            </a:r>
            <a:r>
              <a:rPr lang="en-IN" sz="2000" dirty="0"/>
              <a:t>” and “</a:t>
            </a:r>
            <a:r>
              <a:rPr lang="en-IN" sz="2000" dirty="0" err="1"/>
              <a:t>issue_month</a:t>
            </a:r>
            <a:r>
              <a:rPr lang="en-IN" sz="2000" dirty="0"/>
              <a:t>” column.</a:t>
            </a:r>
          </a:p>
          <a:p>
            <a:r>
              <a:rPr lang="en-IN" sz="2000" dirty="0"/>
              <a:t>We plotted a Histogram and Boxplot of the column “</a:t>
            </a:r>
            <a:r>
              <a:rPr lang="en-IN" sz="2000" dirty="0" err="1"/>
              <a:t>annual_inc</a:t>
            </a:r>
            <a:r>
              <a:rPr lang="en-IN" sz="2000" dirty="0"/>
              <a:t>”.</a:t>
            </a:r>
          </a:p>
          <a:p>
            <a:r>
              <a:rPr lang="en-IN" sz="2000" dirty="0"/>
              <a:t>Based on “</a:t>
            </a:r>
            <a:r>
              <a:rPr lang="en-IN" sz="2000" dirty="0" err="1"/>
              <a:t>annual_inc</a:t>
            </a:r>
            <a:r>
              <a:rPr lang="en-IN" sz="2000" dirty="0"/>
              <a:t>” we have divided the values in “low_</a:t>
            </a:r>
            <a:r>
              <a:rPr lang="en-IN" sz="2000" dirty="0" err="1"/>
              <a:t>inc</a:t>
            </a:r>
            <a:r>
              <a:rPr lang="en-IN" sz="2000" dirty="0"/>
              <a:t>”,“</a:t>
            </a:r>
            <a:r>
              <a:rPr lang="en-IN" sz="2000" dirty="0" err="1"/>
              <a:t>mid_inc</a:t>
            </a:r>
            <a:r>
              <a:rPr lang="en-IN" sz="2000" dirty="0"/>
              <a:t>” and “</a:t>
            </a:r>
            <a:r>
              <a:rPr lang="en-IN" sz="2000" dirty="0" err="1"/>
              <a:t>high_inc”category</a:t>
            </a:r>
            <a:r>
              <a:rPr lang="en-IN" sz="2000" dirty="0"/>
              <a:t>.</a:t>
            </a:r>
          </a:p>
        </p:txBody>
      </p:sp>
      <p:pic>
        <p:nvPicPr>
          <p:cNvPr id="5" name="Picture 4">
            <a:extLst>
              <a:ext uri="{FF2B5EF4-FFF2-40B4-BE49-F238E27FC236}">
                <a16:creationId xmlns:a16="http://schemas.microsoft.com/office/drawing/2014/main" id="{E99CF529-1EF6-496A-B551-34EB3F8BE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8427" y="3293616"/>
            <a:ext cx="9141786" cy="3124940"/>
          </a:xfrm>
          <a:prstGeom prst="rect">
            <a:avLst/>
          </a:prstGeom>
        </p:spPr>
      </p:pic>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A038-62AC-4683-973A-544894C9711F}"/>
              </a:ext>
            </a:extLst>
          </p:cNvPr>
          <p:cNvSpPr>
            <a:spLocks noGrp="1"/>
          </p:cNvSpPr>
          <p:nvPr>
            <p:ph type="title"/>
          </p:nvPr>
        </p:nvSpPr>
        <p:spPr>
          <a:xfrm>
            <a:off x="3666478" y="640080"/>
            <a:ext cx="6783808" cy="856138"/>
          </a:xfrm>
        </p:spPr>
        <p:txBody>
          <a:bodyPr>
            <a:normAutofit/>
          </a:bodyPr>
          <a:lstStyle/>
          <a:p>
            <a:r>
              <a:rPr lang="en-US" sz="2800" b="1" dirty="0"/>
              <a:t>Analysis - Overall Loan Status</a:t>
            </a:r>
            <a:endParaRPr lang="en-IN" sz="2800" dirty="0"/>
          </a:p>
        </p:txBody>
      </p:sp>
      <p:pic>
        <p:nvPicPr>
          <p:cNvPr id="4" name="Content Placeholder 5" descr="loan amount.PNG">
            <a:extLst>
              <a:ext uri="{FF2B5EF4-FFF2-40B4-BE49-F238E27FC236}">
                <a16:creationId xmlns:a16="http://schemas.microsoft.com/office/drawing/2014/main" id="{5B367ECF-7282-41E7-9405-363B62D14D75}"/>
              </a:ext>
            </a:extLst>
          </p:cNvPr>
          <p:cNvPicPr>
            <a:picLocks noChangeAspect="1"/>
          </p:cNvPicPr>
          <p:nvPr/>
        </p:nvPicPr>
        <p:blipFill>
          <a:blip r:embed="rId2"/>
          <a:stretch>
            <a:fillRect/>
          </a:stretch>
        </p:blipFill>
        <p:spPr>
          <a:xfrm>
            <a:off x="1580965" y="2934810"/>
            <a:ext cx="3848637" cy="2238688"/>
          </a:xfrm>
          <a:prstGeom prst="rect">
            <a:avLst/>
          </a:prstGeom>
        </p:spPr>
      </p:pic>
      <p:pic>
        <p:nvPicPr>
          <p:cNvPr id="5" name="Content Placeholder 6" descr="Loan status.PNG">
            <a:extLst>
              <a:ext uri="{FF2B5EF4-FFF2-40B4-BE49-F238E27FC236}">
                <a16:creationId xmlns:a16="http://schemas.microsoft.com/office/drawing/2014/main" id="{F16151F9-D50E-455B-A78D-406198EB41F8}"/>
              </a:ext>
            </a:extLst>
          </p:cNvPr>
          <p:cNvPicPr>
            <a:picLocks noChangeAspect="1"/>
          </p:cNvPicPr>
          <p:nvPr/>
        </p:nvPicPr>
        <p:blipFill>
          <a:blip r:embed="rId3"/>
          <a:stretch>
            <a:fillRect/>
          </a:stretch>
        </p:blipFill>
        <p:spPr>
          <a:xfrm>
            <a:off x="6309803" y="2934810"/>
            <a:ext cx="3801006" cy="2209801"/>
          </a:xfrm>
          <a:prstGeom prst="rect">
            <a:avLst/>
          </a:prstGeom>
        </p:spPr>
      </p:pic>
      <p:sp>
        <p:nvSpPr>
          <p:cNvPr id="6" name="TextBox 5">
            <a:extLst>
              <a:ext uri="{FF2B5EF4-FFF2-40B4-BE49-F238E27FC236}">
                <a16:creationId xmlns:a16="http://schemas.microsoft.com/office/drawing/2014/main" id="{D05875C6-B184-430C-AC51-E7462C6F229A}"/>
              </a:ext>
            </a:extLst>
          </p:cNvPr>
          <p:cNvSpPr txBox="1"/>
          <p:nvPr/>
        </p:nvSpPr>
        <p:spPr>
          <a:xfrm>
            <a:off x="2334827" y="2172810"/>
            <a:ext cx="2145716" cy="400110"/>
          </a:xfrm>
          <a:prstGeom prst="rect">
            <a:avLst/>
          </a:prstGeom>
          <a:noFill/>
        </p:spPr>
        <p:txBody>
          <a:bodyPr wrap="none" rtlCol="0">
            <a:spAutoFit/>
          </a:bodyPr>
          <a:lstStyle/>
          <a:p>
            <a:r>
              <a:rPr lang="en-US" sz="2000" dirty="0"/>
              <a:t>Total Loan Amount</a:t>
            </a:r>
          </a:p>
        </p:txBody>
      </p:sp>
      <p:sp>
        <p:nvSpPr>
          <p:cNvPr id="7" name="TextBox 6">
            <a:extLst>
              <a:ext uri="{FF2B5EF4-FFF2-40B4-BE49-F238E27FC236}">
                <a16:creationId xmlns:a16="http://schemas.microsoft.com/office/drawing/2014/main" id="{2B9C7E5A-B1E3-4F2E-9430-A9A7D282BCF3}"/>
              </a:ext>
            </a:extLst>
          </p:cNvPr>
          <p:cNvSpPr txBox="1"/>
          <p:nvPr/>
        </p:nvSpPr>
        <p:spPr>
          <a:xfrm>
            <a:off x="6602027" y="2172810"/>
            <a:ext cx="2265685" cy="400110"/>
          </a:xfrm>
          <a:prstGeom prst="rect">
            <a:avLst/>
          </a:prstGeom>
          <a:noFill/>
        </p:spPr>
        <p:txBody>
          <a:bodyPr wrap="none" rtlCol="0">
            <a:spAutoFit/>
          </a:bodyPr>
          <a:lstStyle/>
          <a:p>
            <a:r>
              <a:rPr lang="en-US" sz="2000" dirty="0"/>
              <a:t>Total Money Earned</a:t>
            </a:r>
          </a:p>
        </p:txBody>
      </p:sp>
      <p:sp>
        <p:nvSpPr>
          <p:cNvPr id="8" name="TextBox 7">
            <a:extLst>
              <a:ext uri="{FF2B5EF4-FFF2-40B4-BE49-F238E27FC236}">
                <a16:creationId xmlns:a16="http://schemas.microsoft.com/office/drawing/2014/main" id="{4A6C0917-43D4-4BD4-8A43-21F03CFCD7BA}"/>
              </a:ext>
            </a:extLst>
          </p:cNvPr>
          <p:cNvSpPr txBox="1"/>
          <p:nvPr/>
        </p:nvSpPr>
        <p:spPr>
          <a:xfrm>
            <a:off x="1580966" y="5535388"/>
            <a:ext cx="9230208" cy="400110"/>
          </a:xfrm>
          <a:prstGeom prst="rect">
            <a:avLst/>
          </a:prstGeom>
          <a:noFill/>
        </p:spPr>
        <p:txBody>
          <a:bodyPr wrap="square" rtlCol="0">
            <a:spAutoFit/>
          </a:bodyPr>
          <a:lstStyle/>
          <a:p>
            <a:r>
              <a:rPr lang="en-US" sz="2000" dirty="0"/>
              <a:t>Total loan amount is 35k whereas 32950 is fully paid and merely 5627 is charged off</a:t>
            </a:r>
          </a:p>
        </p:txBody>
      </p:sp>
    </p:spTree>
    <p:extLst>
      <p:ext uri="{BB962C8B-B14F-4D97-AF65-F5344CB8AC3E}">
        <p14:creationId xmlns:p14="http://schemas.microsoft.com/office/powerpoint/2010/main" val="1404690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37ACF-19FB-4352-90CA-3E24C6919883}"/>
              </a:ext>
            </a:extLst>
          </p:cNvPr>
          <p:cNvSpPr>
            <a:spLocks noGrp="1"/>
          </p:cNvSpPr>
          <p:nvPr>
            <p:ph type="title"/>
          </p:nvPr>
        </p:nvSpPr>
        <p:spPr>
          <a:xfrm>
            <a:off x="4092606" y="640080"/>
            <a:ext cx="6357680" cy="856138"/>
          </a:xfrm>
        </p:spPr>
        <p:txBody>
          <a:bodyPr>
            <a:normAutofit/>
          </a:bodyPr>
          <a:lstStyle/>
          <a:p>
            <a:r>
              <a:rPr lang="en-IN" sz="2800" b="1" dirty="0"/>
              <a:t>Univariate Analysis</a:t>
            </a:r>
          </a:p>
        </p:txBody>
      </p:sp>
      <p:sp>
        <p:nvSpPr>
          <p:cNvPr id="3" name="Content Placeholder 2">
            <a:extLst>
              <a:ext uri="{FF2B5EF4-FFF2-40B4-BE49-F238E27FC236}">
                <a16:creationId xmlns:a16="http://schemas.microsoft.com/office/drawing/2014/main" id="{3EAAF373-33C0-4785-81A4-D2FE6F36FB81}"/>
              </a:ext>
            </a:extLst>
          </p:cNvPr>
          <p:cNvSpPr>
            <a:spLocks noGrp="1"/>
          </p:cNvSpPr>
          <p:nvPr>
            <p:ph idx="1"/>
          </p:nvPr>
        </p:nvSpPr>
        <p:spPr/>
        <p:txBody>
          <a:bodyPr>
            <a:normAutofit/>
          </a:bodyPr>
          <a:lstStyle/>
          <a:p>
            <a:pPr marL="0" indent="0">
              <a:buNone/>
            </a:pPr>
            <a:r>
              <a:rPr lang="en-US" sz="2000" dirty="0"/>
              <a:t>We have plotted the loan amount requested by the borrower with respect to </a:t>
            </a:r>
            <a:r>
              <a:rPr lang="en-US" sz="2000" dirty="0" err="1"/>
              <a:t>loan_amnt</a:t>
            </a:r>
            <a:r>
              <a:rPr lang="en-US" sz="2000" dirty="0"/>
              <a:t> column.</a:t>
            </a:r>
          </a:p>
          <a:p>
            <a:endParaRPr lang="en-IN" sz="2000" dirty="0"/>
          </a:p>
        </p:txBody>
      </p:sp>
      <p:pic>
        <p:nvPicPr>
          <p:cNvPr id="5" name="Picture 4">
            <a:extLst>
              <a:ext uri="{FF2B5EF4-FFF2-40B4-BE49-F238E27FC236}">
                <a16:creationId xmlns:a16="http://schemas.microsoft.com/office/drawing/2014/main" id="{7435DA7D-5C39-42C5-A56E-730F206686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310" y="2705800"/>
            <a:ext cx="5466641" cy="3259994"/>
          </a:xfrm>
          <a:prstGeom prst="rect">
            <a:avLst/>
          </a:prstGeom>
        </p:spPr>
      </p:pic>
      <p:pic>
        <p:nvPicPr>
          <p:cNvPr id="7" name="Picture 6">
            <a:extLst>
              <a:ext uri="{FF2B5EF4-FFF2-40B4-BE49-F238E27FC236}">
                <a16:creationId xmlns:a16="http://schemas.microsoft.com/office/drawing/2014/main" id="{F7FECC51-A84C-401E-8B1A-2F18DDD4A7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247" y="2705800"/>
            <a:ext cx="5212148" cy="3265653"/>
          </a:xfrm>
          <a:prstGeom prst="rect">
            <a:avLst/>
          </a:prstGeom>
        </p:spPr>
      </p:pic>
    </p:spTree>
    <p:extLst>
      <p:ext uri="{BB962C8B-B14F-4D97-AF65-F5344CB8AC3E}">
        <p14:creationId xmlns:p14="http://schemas.microsoft.com/office/powerpoint/2010/main" val="3697813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1409E-4337-4D17-A644-E6839AF39053}"/>
              </a:ext>
            </a:extLst>
          </p:cNvPr>
          <p:cNvSpPr>
            <a:spLocks noGrp="1"/>
          </p:cNvSpPr>
          <p:nvPr>
            <p:ph type="title"/>
          </p:nvPr>
        </p:nvSpPr>
        <p:spPr>
          <a:xfrm>
            <a:off x="3817398" y="640080"/>
            <a:ext cx="6632888" cy="856138"/>
          </a:xfrm>
        </p:spPr>
        <p:txBody>
          <a:bodyPr/>
          <a:lstStyle/>
          <a:p>
            <a:r>
              <a:rPr lang="en-IN" dirty="0"/>
              <a:t>   </a:t>
            </a:r>
            <a:r>
              <a:rPr lang="en-IN" sz="2800" b="1" dirty="0"/>
              <a:t>Univariate Analysis</a:t>
            </a:r>
          </a:p>
        </p:txBody>
      </p:sp>
      <p:sp>
        <p:nvSpPr>
          <p:cNvPr id="3" name="Content Placeholder 2">
            <a:extLst>
              <a:ext uri="{FF2B5EF4-FFF2-40B4-BE49-F238E27FC236}">
                <a16:creationId xmlns:a16="http://schemas.microsoft.com/office/drawing/2014/main" id="{F9338222-E70B-4860-9AA5-D6D1A8026ACD}"/>
              </a:ext>
            </a:extLst>
          </p:cNvPr>
          <p:cNvSpPr>
            <a:spLocks noGrp="1"/>
          </p:cNvSpPr>
          <p:nvPr>
            <p:ph idx="1"/>
          </p:nvPr>
        </p:nvSpPr>
        <p:spPr>
          <a:xfrm>
            <a:off x="404949" y="1633492"/>
            <a:ext cx="11168742" cy="4565696"/>
          </a:xfrm>
        </p:spPr>
        <p:txBody>
          <a:bodyPr>
            <a:normAutofit/>
          </a:bodyPr>
          <a:lstStyle/>
          <a:p>
            <a:pPr marL="0" indent="0">
              <a:buNone/>
            </a:pPr>
            <a:r>
              <a:rPr lang="en-IN" sz="2000" dirty="0"/>
              <a:t>We have plotted “</a:t>
            </a:r>
            <a:r>
              <a:rPr lang="en-IN" sz="2000" dirty="0" err="1"/>
              <a:t>funded_amnt</a:t>
            </a:r>
            <a:r>
              <a:rPr lang="en-IN" sz="2000" dirty="0"/>
              <a:t>” column to analyse.</a:t>
            </a:r>
          </a:p>
        </p:txBody>
      </p:sp>
      <p:pic>
        <p:nvPicPr>
          <p:cNvPr id="5" name="Picture 4">
            <a:extLst>
              <a:ext uri="{FF2B5EF4-FFF2-40B4-BE49-F238E27FC236}">
                <a16:creationId xmlns:a16="http://schemas.microsoft.com/office/drawing/2014/main" id="{AB7747ED-2703-4FA2-96C6-4A09DB735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411" y="2400335"/>
            <a:ext cx="8525932" cy="3798852"/>
          </a:xfrm>
          <a:prstGeom prst="rect">
            <a:avLst/>
          </a:prstGeom>
        </p:spPr>
      </p:pic>
    </p:spTree>
    <p:extLst>
      <p:ext uri="{BB962C8B-B14F-4D97-AF65-F5344CB8AC3E}">
        <p14:creationId xmlns:p14="http://schemas.microsoft.com/office/powerpoint/2010/main" val="7716732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375</TotalTime>
  <Words>1419</Words>
  <Application>Microsoft Office PowerPoint</Application>
  <PresentationFormat>Widescreen</PresentationFormat>
  <Paragraphs>108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RobotoRegular</vt:lpstr>
      <vt:lpstr>Times New Roman</vt:lpstr>
      <vt:lpstr>Office Theme</vt:lpstr>
      <vt:lpstr>Lending Club Case Study Assignment</vt:lpstr>
      <vt:lpstr>Objective </vt:lpstr>
      <vt:lpstr> </vt:lpstr>
      <vt:lpstr> Data Understanding </vt:lpstr>
      <vt:lpstr> Data Cleaning and Manipulation </vt:lpstr>
      <vt:lpstr> Data Analysis</vt:lpstr>
      <vt:lpstr>Analysis - Overall Loan Status</vt:lpstr>
      <vt:lpstr>Univariate Analysis</vt:lpstr>
      <vt:lpstr>   Univariate Analysis</vt:lpstr>
      <vt:lpstr>Bivariate Analysis</vt:lpstr>
      <vt:lpstr>Bivariate Analysis</vt:lpstr>
      <vt:lpstr>Bivariate Analysis</vt:lpstr>
      <vt:lpstr>Bivariate Analysis</vt:lpstr>
      <vt:lpstr>Bivariate Analysis</vt:lpstr>
      <vt:lpstr>Bivariate Analysis</vt:lpstr>
      <vt:lpstr>More Analysis</vt:lpstr>
      <vt:lpstr>Analysis – Defaults by Debt to Income Ratio</vt:lpstr>
      <vt:lpstr>More Analysis</vt:lpstr>
      <vt:lpstr>More Visualization</vt:lpstr>
      <vt:lpstr>Heatmap</vt:lpstr>
      <vt:lpstr>Final Outcome </vt:lpstr>
      <vt:lpstr>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Chandramouli Das</cp:lastModifiedBy>
  <cp:revision>46</cp:revision>
  <dcterms:created xsi:type="dcterms:W3CDTF">2016-06-09T08:16:28Z</dcterms:created>
  <dcterms:modified xsi:type="dcterms:W3CDTF">2021-02-22T16:13:41Z</dcterms:modified>
</cp:coreProperties>
</file>