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257" r:id="rId3"/>
    <p:sldId id="258" r:id="rId4"/>
    <p:sldId id="259" r:id="rId5"/>
    <p:sldId id="260" r:id="rId6"/>
    <p:sldId id="262" r:id="rId7"/>
    <p:sldId id="261" r:id="rId8"/>
  </p:sldIdLst>
  <p:sldSz cx="9144000" cy="6858000" type="screen4x3"/>
  <p:notesSz cx="7023100" cy="12052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65" autoAdjust="0"/>
    <p:restoredTop sz="94660"/>
  </p:normalViewPr>
  <p:slideViewPr>
    <p:cSldViewPr>
      <p:cViewPr varScale="1">
        <p:scale>
          <a:sx n="84" d="100"/>
          <a:sy n="84" d="100"/>
        </p:scale>
        <p:origin x="858" y="4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603250"/>
          </a:xfrm>
          <a:prstGeom prst="rect">
            <a:avLst/>
          </a:prstGeom>
        </p:spPr>
        <p:txBody>
          <a:bodyPr vert="horz" lIns="91440" tIns="45720" rIns="91440" bIns="45720" rtlCol="0"/>
          <a:lstStyle>
            <a:lvl1pPr algn="l">
              <a:defRPr sz="1200"/>
            </a:lvl1pPr>
          </a:lstStyle>
          <a:p>
            <a:r>
              <a:rPr lang="en-IN" smtClean="0"/>
              <a:t>PAGE</a:t>
            </a:r>
            <a:endParaRPr lang="en-IN"/>
          </a:p>
        </p:txBody>
      </p:sp>
      <p:sp>
        <p:nvSpPr>
          <p:cNvPr id="3" name="Date Placeholder 2"/>
          <p:cNvSpPr>
            <a:spLocks noGrp="1"/>
          </p:cNvSpPr>
          <p:nvPr>
            <p:ph type="dt" sz="quarter" idx="1"/>
          </p:nvPr>
        </p:nvSpPr>
        <p:spPr>
          <a:xfrm>
            <a:off x="3978275" y="0"/>
            <a:ext cx="3043238" cy="603250"/>
          </a:xfrm>
          <a:prstGeom prst="rect">
            <a:avLst/>
          </a:prstGeom>
        </p:spPr>
        <p:txBody>
          <a:bodyPr vert="horz" lIns="91440" tIns="45720" rIns="91440" bIns="45720" rtlCol="0"/>
          <a:lstStyle>
            <a:lvl1pPr algn="r">
              <a:defRPr sz="1200"/>
            </a:lvl1pPr>
          </a:lstStyle>
          <a:p>
            <a:fld id="{B19AC1BD-CCFF-47B1-A36F-AE468A9C3ABB}" type="datetimeFigureOut">
              <a:rPr lang="en-US" smtClean="0"/>
              <a:pPr/>
              <a:t>12/17/2013</a:t>
            </a:fld>
            <a:endParaRPr lang="en-IN"/>
          </a:p>
        </p:txBody>
      </p:sp>
      <p:sp>
        <p:nvSpPr>
          <p:cNvPr id="4" name="Footer Placeholder 3"/>
          <p:cNvSpPr>
            <a:spLocks noGrp="1"/>
          </p:cNvSpPr>
          <p:nvPr>
            <p:ph type="ftr" sz="quarter" idx="2"/>
          </p:nvPr>
        </p:nvSpPr>
        <p:spPr>
          <a:xfrm>
            <a:off x="0" y="11447463"/>
            <a:ext cx="3043238" cy="60325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978275" y="11447463"/>
            <a:ext cx="3043238" cy="603250"/>
          </a:xfrm>
          <a:prstGeom prst="rect">
            <a:avLst/>
          </a:prstGeom>
        </p:spPr>
        <p:txBody>
          <a:bodyPr vert="horz" lIns="91440" tIns="45720" rIns="91440" bIns="45720" rtlCol="0" anchor="b"/>
          <a:lstStyle>
            <a:lvl1pPr algn="r">
              <a:defRPr sz="1200"/>
            </a:lvl1pPr>
          </a:lstStyle>
          <a:p>
            <a:fld id="{937308EF-9B91-4D6D-94B6-828DA0CE45BA}" type="slidenum">
              <a:rPr lang="en-IN" smtClean="0"/>
              <a:pPr/>
              <a:t>‹#›</a:t>
            </a:fld>
            <a:endParaRPr lang="en-IN"/>
          </a:p>
        </p:txBody>
      </p:sp>
    </p:spTree>
    <p:extLst>
      <p:ext uri="{BB962C8B-B14F-4D97-AF65-F5344CB8AC3E}">
        <p14:creationId xmlns:p14="http://schemas.microsoft.com/office/powerpoint/2010/main" val="6864364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603250"/>
          </a:xfrm>
          <a:prstGeom prst="rect">
            <a:avLst/>
          </a:prstGeom>
        </p:spPr>
        <p:txBody>
          <a:bodyPr vert="horz" lIns="91440" tIns="45720" rIns="91440" bIns="45720" rtlCol="0"/>
          <a:lstStyle>
            <a:lvl1pPr algn="l">
              <a:defRPr sz="1200"/>
            </a:lvl1pPr>
          </a:lstStyle>
          <a:p>
            <a:r>
              <a:rPr lang="en-IN" smtClean="0"/>
              <a:t>PAGE</a:t>
            </a:r>
            <a:endParaRPr lang="en-IN"/>
          </a:p>
        </p:txBody>
      </p:sp>
      <p:sp>
        <p:nvSpPr>
          <p:cNvPr id="3" name="Date Placeholder 2"/>
          <p:cNvSpPr>
            <a:spLocks noGrp="1"/>
          </p:cNvSpPr>
          <p:nvPr>
            <p:ph type="dt" idx="1"/>
          </p:nvPr>
        </p:nvSpPr>
        <p:spPr>
          <a:xfrm>
            <a:off x="3978275" y="0"/>
            <a:ext cx="3043238" cy="603250"/>
          </a:xfrm>
          <a:prstGeom prst="rect">
            <a:avLst/>
          </a:prstGeom>
        </p:spPr>
        <p:txBody>
          <a:bodyPr vert="horz" lIns="91440" tIns="45720" rIns="91440" bIns="45720" rtlCol="0"/>
          <a:lstStyle>
            <a:lvl1pPr algn="r">
              <a:defRPr sz="1200"/>
            </a:lvl1pPr>
          </a:lstStyle>
          <a:p>
            <a:fld id="{DF332912-9632-4497-BFF5-54CB43C108EB}" type="datetimeFigureOut">
              <a:rPr lang="en-US" smtClean="0"/>
              <a:t>12/17/2013</a:t>
            </a:fld>
            <a:endParaRPr lang="en-IN"/>
          </a:p>
        </p:txBody>
      </p:sp>
      <p:sp>
        <p:nvSpPr>
          <p:cNvPr id="4" name="Slide Image Placeholder 3"/>
          <p:cNvSpPr>
            <a:spLocks noGrp="1" noRot="1" noChangeAspect="1"/>
          </p:cNvSpPr>
          <p:nvPr>
            <p:ph type="sldImg" idx="2"/>
          </p:nvPr>
        </p:nvSpPr>
        <p:spPr>
          <a:xfrm>
            <a:off x="498475" y="903288"/>
            <a:ext cx="6026150" cy="45196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1675" y="5724525"/>
            <a:ext cx="5619750" cy="54244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1447463"/>
            <a:ext cx="3043238" cy="603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78275" y="11447463"/>
            <a:ext cx="3043238" cy="603250"/>
          </a:xfrm>
          <a:prstGeom prst="rect">
            <a:avLst/>
          </a:prstGeom>
        </p:spPr>
        <p:txBody>
          <a:bodyPr vert="horz" lIns="91440" tIns="45720" rIns="91440" bIns="45720" rtlCol="0" anchor="b"/>
          <a:lstStyle>
            <a:lvl1pPr algn="r">
              <a:defRPr sz="1200"/>
            </a:lvl1pPr>
          </a:lstStyle>
          <a:p>
            <a:fld id="{6FA9080E-EBFB-49B5-8503-F7C2A5BF7748}" type="slidenum">
              <a:rPr lang="en-IN" smtClean="0"/>
              <a:t>‹#›</a:t>
            </a:fld>
            <a:endParaRPr lang="en-IN"/>
          </a:p>
        </p:txBody>
      </p:sp>
    </p:spTree>
    <p:extLst>
      <p:ext uri="{BB962C8B-B14F-4D97-AF65-F5344CB8AC3E}">
        <p14:creationId xmlns:p14="http://schemas.microsoft.com/office/powerpoint/2010/main" val="3939840003"/>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4/23/2013</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4/23/2013</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4/23/2013</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4/23/2013</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225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1125">
                <a:solidFill>
                  <a:schemeClr val="tx1">
                    <a:tint val="75000"/>
                  </a:schemeClr>
                </a:solidFill>
              </a:defRPr>
            </a:lvl1pPr>
            <a:lvl2pPr marL="257175" indent="0">
              <a:buNone/>
              <a:defRPr sz="1013">
                <a:solidFill>
                  <a:schemeClr val="tx1">
                    <a:tint val="75000"/>
                  </a:schemeClr>
                </a:solidFill>
              </a:defRPr>
            </a:lvl2pPr>
            <a:lvl3pPr marL="514350" indent="0">
              <a:buNone/>
              <a:defRPr sz="900">
                <a:solidFill>
                  <a:schemeClr val="tx1">
                    <a:tint val="75000"/>
                  </a:schemeClr>
                </a:solidFill>
              </a:defRPr>
            </a:lvl3pPr>
            <a:lvl4pPr marL="771525" indent="0">
              <a:buNone/>
              <a:defRPr sz="788">
                <a:solidFill>
                  <a:schemeClr val="tx1">
                    <a:tint val="75000"/>
                  </a:schemeClr>
                </a:solidFill>
              </a:defRPr>
            </a:lvl4pPr>
            <a:lvl5pPr marL="1028700" indent="0">
              <a:buNone/>
              <a:defRPr sz="788">
                <a:solidFill>
                  <a:schemeClr val="tx1">
                    <a:tint val="75000"/>
                  </a:schemeClr>
                </a:solidFill>
              </a:defRPr>
            </a:lvl5pPr>
            <a:lvl6pPr marL="1285875" indent="0">
              <a:buNone/>
              <a:defRPr sz="788">
                <a:solidFill>
                  <a:schemeClr val="tx1">
                    <a:tint val="75000"/>
                  </a:schemeClr>
                </a:solidFill>
              </a:defRPr>
            </a:lvl6pPr>
            <a:lvl7pPr marL="1543050" indent="0">
              <a:buNone/>
              <a:defRPr sz="788">
                <a:solidFill>
                  <a:schemeClr val="tx1">
                    <a:tint val="75000"/>
                  </a:schemeClr>
                </a:solidFill>
              </a:defRPr>
            </a:lvl7pPr>
            <a:lvl8pPr marL="1800225" indent="0">
              <a:buNone/>
              <a:defRPr sz="788">
                <a:solidFill>
                  <a:schemeClr val="tx1">
                    <a:tint val="75000"/>
                  </a:schemeClr>
                </a:solidFill>
              </a:defRPr>
            </a:lvl8pPr>
            <a:lvl9pPr marL="2057400" indent="0">
              <a:buNone/>
              <a:defRPr sz="788">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4/23/2013</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1"/>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1"/>
            <a:ext cx="4038600" cy="4525963"/>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4/23/2013</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1"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smtClean="0"/>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4/23/2013</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4/23/2013</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4/23/2013</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125" b="1"/>
            </a:lvl1pPr>
          </a:lstStyle>
          <a:p>
            <a:r>
              <a:rPr lang="en-US" smtClean="0"/>
              <a:t>Click to edit Master title style</a:t>
            </a:r>
            <a:endParaRPr lang="en-IN"/>
          </a:p>
        </p:txBody>
      </p:sp>
      <p:sp>
        <p:nvSpPr>
          <p:cNvPr id="3" name="Content Placeholder 2"/>
          <p:cNvSpPr>
            <a:spLocks noGrp="1"/>
          </p:cNvSpPr>
          <p:nvPr>
            <p:ph idx="1"/>
          </p:nvPr>
        </p:nvSpPr>
        <p:spPr>
          <a:xfrm>
            <a:off x="3575050" y="273051"/>
            <a:ext cx="5111751"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1" y="1435101"/>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4/23/2013</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1125"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IN"/>
          </a:p>
        </p:txBody>
      </p:sp>
      <p:sp>
        <p:nvSpPr>
          <p:cNvPr id="4" name="Text Placeholder 3"/>
          <p:cNvSpPr>
            <a:spLocks noGrp="1"/>
          </p:cNvSpPr>
          <p:nvPr>
            <p:ph type="body" sz="half" idx="2"/>
          </p:nvPr>
        </p:nvSpPr>
        <p:spPr>
          <a:xfrm>
            <a:off x="1792288" y="5367339"/>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4/23/2013</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446086-CD99-4322-914D-EAA10A4C91CB}" type="slidenum">
              <a:rPr lang="en-IN" smtClean="0"/>
              <a:pPr/>
              <a:t>‹#›</a:t>
            </a:fld>
            <a:endParaRPr lang="en-IN"/>
          </a:p>
        </p:txBody>
      </p:sp>
    </p:spTree>
  </p:cSld>
  <p:clrMapOvr>
    <a:masterClrMapping/>
  </p:clrMapOvr>
  <mc:AlternateContent xmlns:mc="http://schemas.openxmlformats.org/markup-compatibility/2006" xmlns:p14="http://schemas.microsoft.com/office/powerpoint/2010/main">
    <mc:Choice Requires="p14">
      <p:transition spd="slow" p14:dur="2000" advTm="150000">
        <p:sndAc>
          <p:stSnd>
            <p:snd r:embed="rId1" name="click.wav"/>
          </p:stSnd>
        </p:sndAc>
      </p:transition>
    </mc:Choice>
    <mc:Fallback xmlns="">
      <p:transition spd="slow" advTm="150000">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675">
                <a:solidFill>
                  <a:schemeClr val="tx1">
                    <a:tint val="75000"/>
                  </a:schemeClr>
                </a:solidFill>
              </a:defRPr>
            </a:lvl1pPr>
          </a:lstStyle>
          <a:p>
            <a:r>
              <a:rPr lang="en-US" smtClean="0"/>
              <a:t>4/23/2013</a:t>
            </a:r>
            <a:endParaRPr lang="en-IN"/>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675">
                <a:solidFill>
                  <a:schemeClr val="tx1">
                    <a:tint val="75000"/>
                  </a:schemeClr>
                </a:solidFill>
              </a:defRPr>
            </a:lvl1pPr>
          </a:lstStyle>
          <a:p>
            <a:fld id="{50446086-CD99-4322-914D-EAA10A4C91C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150000">
        <p:sndAc>
          <p:stSnd>
            <p:snd r:embed="rId13" name="click.wav"/>
          </p:stSnd>
        </p:sndAc>
      </p:transition>
    </mc:Choice>
    <mc:Fallback xmlns="">
      <p:transition spd="slow" advTm="150000">
        <p:sndAc>
          <p:stSnd>
            <p:snd r:embed="rId14" name="click.wav"/>
          </p:stSnd>
        </p:sndAc>
      </p:transition>
    </mc:Fallback>
  </mc:AlternateContent>
  <p:hf sldNum="0" hdr="0" ftr="0" dt="0"/>
  <p:txStyles>
    <p:titleStyle>
      <a:lvl1pPr algn="ctr" defTabSz="514350"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514350" rtl="0" eaLnBrk="1" latinLnBrk="0" hangingPunct="1">
        <a:spcBef>
          <a:spcPct val="20000"/>
        </a:spcBef>
        <a:buFont typeface="Arial" pitchFamily="34" charset="0"/>
        <a:buChar char="•"/>
        <a:defRPr sz="1800" kern="1200">
          <a:solidFill>
            <a:schemeClr val="tx1"/>
          </a:solidFill>
          <a:latin typeface="+mn-lt"/>
          <a:ea typeface="+mn-ea"/>
          <a:cs typeface="+mn-cs"/>
        </a:defRPr>
      </a:lvl1pPr>
      <a:lvl2pPr marL="417910" indent="-160735" algn="l" defTabSz="514350" rtl="0" eaLnBrk="1" latinLnBrk="0" hangingPunct="1">
        <a:spcBef>
          <a:spcPct val="20000"/>
        </a:spcBef>
        <a:buFont typeface="Arial" pitchFamily="34" charset="0"/>
        <a:buChar char="–"/>
        <a:defRPr sz="1575" kern="1200">
          <a:solidFill>
            <a:schemeClr val="tx1"/>
          </a:solidFill>
          <a:latin typeface="+mn-lt"/>
          <a:ea typeface="+mn-ea"/>
          <a:cs typeface="+mn-cs"/>
        </a:defRPr>
      </a:lvl2pPr>
      <a:lvl3pPr marL="642938" indent="-128588" algn="l" defTabSz="514350" rtl="0" eaLnBrk="1" latinLnBrk="0" hangingPunct="1">
        <a:spcBef>
          <a:spcPct val="20000"/>
        </a:spcBef>
        <a:buFont typeface="Arial" pitchFamily="34" charset="0"/>
        <a:buChar char="•"/>
        <a:defRPr sz="1350" kern="1200">
          <a:solidFill>
            <a:schemeClr val="tx1"/>
          </a:solidFill>
          <a:latin typeface="+mn-lt"/>
          <a:ea typeface="+mn-ea"/>
          <a:cs typeface="+mn-cs"/>
        </a:defRPr>
      </a:lvl3pPr>
      <a:lvl4pPr marL="9001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4pPr>
      <a:lvl5pPr marL="11572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audio" Target="../media/audio1.wav"/></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69622" y="1214754"/>
            <a:ext cx="5488074" cy="2227748"/>
          </a:xfrm>
        </p:spPr>
        <p:txBody>
          <a:bodyPr>
            <a:normAutofit fontScale="92500" lnSpcReduction="20000"/>
          </a:bodyPr>
          <a:lstStyle/>
          <a:p>
            <a:r>
              <a:rPr lang="en-GB" sz="4331" b="1" dirty="0">
                <a:solidFill>
                  <a:srgbClr val="FF0000"/>
                </a:solidFill>
                <a:effectLst>
                  <a:outerShdw blurRad="38100" dist="38100" dir="2700000" algn="tl">
                    <a:srgbClr val="000000">
                      <a:alpha val="43137"/>
                    </a:srgbClr>
                  </a:outerShdw>
                </a:effectLst>
              </a:rPr>
              <a:t>         SRT </a:t>
            </a:r>
            <a:endParaRPr lang="en-GB" dirty="0"/>
          </a:p>
          <a:p>
            <a:r>
              <a:rPr lang="en-GB" sz="2700" b="1" dirty="0">
                <a:solidFill>
                  <a:srgbClr val="00B0F0"/>
                </a:solidFill>
              </a:rPr>
              <a:t>No Of  Questions : 60</a:t>
            </a:r>
          </a:p>
          <a:p>
            <a:endParaRPr lang="en-GB" sz="2700" b="1" dirty="0">
              <a:solidFill>
                <a:srgbClr val="00B0F0"/>
              </a:solidFill>
            </a:endParaRPr>
          </a:p>
          <a:p>
            <a:pPr marL="1971675" lvl="6" indent="-428625" algn="l">
              <a:buFont typeface="Arial" panose="020B0604020202020204" pitchFamily="34" charset="0"/>
              <a:buChar char="•"/>
            </a:pPr>
            <a:r>
              <a:rPr lang="en-GB" sz="2025" b="1" dirty="0">
                <a:solidFill>
                  <a:srgbClr val="00B0F0"/>
                </a:solidFill>
              </a:rPr>
              <a:t>Time : 15 Minutes</a:t>
            </a:r>
          </a:p>
          <a:p>
            <a:pPr marL="1971675" lvl="6" indent="-428625" algn="l">
              <a:buFont typeface="Arial" panose="020B0604020202020204" pitchFamily="34" charset="0"/>
              <a:buChar char="•"/>
            </a:pPr>
            <a:r>
              <a:rPr lang="en-GB" sz="2025" b="1" dirty="0">
                <a:solidFill>
                  <a:srgbClr val="00B0F0"/>
                </a:solidFill>
              </a:rPr>
              <a:t>1 Slide ( 5 Questions) : 2.30 Minutes</a:t>
            </a:r>
          </a:p>
        </p:txBody>
      </p:sp>
    </p:spTree>
    <p:extLst>
      <p:ext uri="{BB962C8B-B14F-4D97-AF65-F5344CB8AC3E}">
        <p14:creationId xmlns:p14="http://schemas.microsoft.com/office/powerpoint/2010/main" val="3914974876"/>
      </p:ext>
    </p:extLst>
  </p:cSld>
  <p:clrMapOvr>
    <a:masterClrMapping/>
  </p:clrMapOvr>
  <mc:AlternateContent xmlns:mc="http://schemas.openxmlformats.org/markup-compatibility/2006" xmlns:p14="http://schemas.microsoft.com/office/powerpoint/2010/main">
    <mc:Choice Requires="p14">
      <p:transition spd="slow" p14:dur="2000" advTm="20000">
        <p:sndAc>
          <p:stSnd>
            <p:snd r:embed="rId2" name="click.wav"/>
          </p:stSnd>
        </p:sndAc>
      </p:transition>
    </mc:Choice>
    <mc:Fallback xmlns="">
      <p:transition spd="slow" advTm="20000">
        <p:sndAc>
          <p:stSnd>
            <p:snd r:embed="rId3" name="click.wav"/>
          </p:stSnd>
        </p:sndAc>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TextBox 5"/>
          <p:cNvSpPr txBox="1"/>
          <p:nvPr/>
        </p:nvSpPr>
        <p:spPr>
          <a:xfrm>
            <a:off x="2843667" y="134634"/>
            <a:ext cx="3490443" cy="461665"/>
          </a:xfrm>
          <a:prstGeom prst="rect">
            <a:avLst/>
          </a:prstGeom>
          <a:noFill/>
        </p:spPr>
        <p:txBody>
          <a:bodyPr wrap="none" rtlCol="0">
            <a:spAutoFit/>
          </a:bodyPr>
          <a:lstStyle/>
          <a:p>
            <a:r>
              <a:rPr lang="en-GB" sz="2400" b="1" dirty="0">
                <a:solidFill>
                  <a:srgbClr val="FF0000"/>
                </a:solidFill>
              </a:rPr>
              <a:t>SRT – I ( </a:t>
            </a:r>
            <a:r>
              <a:rPr lang="en-GB" sz="2400" b="1" dirty="0" err="1">
                <a:solidFill>
                  <a:srgbClr val="FF0000"/>
                </a:solidFill>
              </a:rPr>
              <a:t>Que</a:t>
            </a:r>
            <a:r>
              <a:rPr lang="en-GB" sz="2400" b="1" dirty="0">
                <a:solidFill>
                  <a:srgbClr val="FF0000"/>
                </a:solidFill>
              </a:rPr>
              <a:t> No : 1 to 10 )</a:t>
            </a:r>
          </a:p>
        </p:txBody>
      </p:sp>
      <p:sp>
        <p:nvSpPr>
          <p:cNvPr id="2" name="Rectangle 1"/>
          <p:cNvSpPr/>
          <p:nvPr/>
        </p:nvSpPr>
        <p:spPr>
          <a:xfrm>
            <a:off x="179512" y="365466"/>
            <a:ext cx="8568952" cy="6124754"/>
          </a:xfrm>
          <a:prstGeom prst="rect">
            <a:avLst/>
          </a:prstGeom>
        </p:spPr>
        <p:txBody>
          <a:bodyPr wrap="square">
            <a:spAutoFit/>
          </a:bodyPr>
          <a:lstStyle/>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 </a:t>
            </a:r>
            <a:r>
              <a:rPr lang="en-GB" sz="1400" dirty="0">
                <a:latin typeface="Arial" panose="020B0604020202020204" pitchFamily="34" charset="0"/>
                <a:ea typeface="Calibri" panose="020F0502020204030204" pitchFamily="34" charset="0"/>
                <a:cs typeface="Times New Roman" panose="02020603050405020304" pitchFamily="18" charset="0"/>
              </a:rPr>
              <a:t>On the journey to college for your final year engineering project review, you got a call from your project co-coordinator son as he met with an accident and struggling in ICU,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2)While </a:t>
            </a:r>
            <a:r>
              <a:rPr lang="en-GB" sz="1400" dirty="0">
                <a:latin typeface="Arial" panose="020B0604020202020204" pitchFamily="34" charset="0"/>
                <a:ea typeface="Calibri" panose="020F0502020204030204" pitchFamily="34" charset="0"/>
                <a:cs typeface="Times New Roman" panose="02020603050405020304" pitchFamily="18" charset="0"/>
              </a:rPr>
              <a:t>negotiating a forest with his friend, his friend lost consciousness due to exhaustion. He..</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3.He </a:t>
            </a:r>
            <a:r>
              <a:rPr lang="en-GB" sz="1400" dirty="0">
                <a:latin typeface="Arial" panose="020B0604020202020204" pitchFamily="34" charset="0"/>
                <a:ea typeface="Calibri" panose="020F0502020204030204" pitchFamily="34" charset="0"/>
                <a:cs typeface="Times New Roman" panose="02020603050405020304" pitchFamily="18" charset="0"/>
              </a:rPr>
              <a:t>was </a:t>
            </a:r>
            <a:r>
              <a:rPr lang="en-GB" sz="1400" dirty="0" err="1">
                <a:latin typeface="Arial" panose="020B0604020202020204" pitchFamily="34" charset="0"/>
                <a:ea typeface="Calibri" panose="020F0502020204030204" pitchFamily="34" charset="0"/>
                <a:cs typeface="Times New Roman" panose="02020603050405020304" pitchFamily="18" charset="0"/>
              </a:rPr>
              <a:t>caughtalone</a:t>
            </a:r>
            <a:r>
              <a:rPr lang="en-GB" sz="1400" dirty="0">
                <a:latin typeface="Arial" panose="020B0604020202020204" pitchFamily="34" charset="0"/>
                <a:ea typeface="Calibri" panose="020F0502020204030204" pitchFamily="34" charset="0"/>
                <a:cs typeface="Times New Roman" panose="02020603050405020304" pitchFamily="18" charset="0"/>
              </a:rPr>
              <a:t> at night by thugs who demanded all valuables on him while he was unarmed. He…</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4)While </a:t>
            </a:r>
            <a:r>
              <a:rPr lang="en-GB" sz="1400" dirty="0">
                <a:latin typeface="Arial" panose="020B0604020202020204" pitchFamily="34" charset="0"/>
                <a:ea typeface="Calibri" panose="020F0502020204030204" pitchFamily="34" charset="0"/>
                <a:cs typeface="Times New Roman" panose="02020603050405020304" pitchFamily="18" charset="0"/>
              </a:rPr>
              <a:t>crossing a jungle, he observed that a tiger was standing just 10 yards from him. He..</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5)While </a:t>
            </a:r>
            <a:r>
              <a:rPr lang="en-GB" sz="1400" dirty="0">
                <a:latin typeface="Arial" panose="020B0604020202020204" pitchFamily="34" charset="0"/>
                <a:ea typeface="Calibri" panose="020F0502020204030204" pitchFamily="34" charset="0"/>
                <a:cs typeface="Times New Roman" panose="02020603050405020304" pitchFamily="18" charset="0"/>
              </a:rPr>
              <a:t>going through a jungle, he noticed that someone was following him with a rifle. He..</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6) </a:t>
            </a:r>
            <a:r>
              <a:rPr lang="en-GB" sz="1400" dirty="0">
                <a:latin typeface="Arial" panose="020B0604020202020204" pitchFamily="34" charset="0"/>
                <a:ea typeface="Calibri" panose="020F0502020204030204" pitchFamily="34" charset="0"/>
                <a:cs typeface="Times New Roman" panose="02020603050405020304" pitchFamily="18" charset="0"/>
              </a:rPr>
              <a:t>Your brother who got selected for the state level table tennis tournament left the home to railway station without the bat. You notice and rushing to the railway station without taking the original license and traffic police makes you to wait and enquire,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7) </a:t>
            </a:r>
            <a:r>
              <a:rPr lang="en-GB" sz="1400" dirty="0">
                <a:latin typeface="Arial" panose="020B0604020202020204" pitchFamily="34" charset="0"/>
                <a:ea typeface="Calibri" panose="020F0502020204030204" pitchFamily="34" charset="0"/>
                <a:cs typeface="Times New Roman" panose="02020603050405020304" pitchFamily="18" charset="0"/>
              </a:rPr>
              <a:t>Your coach asks you to organize the table tennis tournament,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8) </a:t>
            </a:r>
            <a:r>
              <a:rPr lang="en-GB" sz="1400" dirty="0">
                <a:latin typeface="Arial" panose="020B0604020202020204" pitchFamily="34" charset="0"/>
                <a:ea typeface="Calibri" panose="020F0502020204030204" pitchFamily="34" charset="0"/>
                <a:cs typeface="Times New Roman" panose="02020603050405020304" pitchFamily="18" charset="0"/>
              </a:rPr>
              <a:t>You are in love with a girl while studying engineering and you both study well to get good job with good salary, later you came to know that her father was responsible to make your father's business let down and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9) </a:t>
            </a:r>
            <a:r>
              <a:rPr lang="en-GB" sz="1400" dirty="0">
                <a:latin typeface="Arial" panose="020B0604020202020204" pitchFamily="34" charset="0"/>
                <a:ea typeface="Calibri" panose="020F0502020204030204" pitchFamily="34" charset="0"/>
                <a:cs typeface="Times New Roman" panose="02020603050405020304" pitchFamily="18" charset="0"/>
              </a:rPr>
              <a:t>While using a common washing machine in his college hostel, he noticed that shock is coming from the socket of the machine and he finished his whole work and about to leave.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10) </a:t>
            </a:r>
            <a:r>
              <a:rPr lang="en-GB" sz="1400" dirty="0">
                <a:latin typeface="Arial" panose="020B0604020202020204" pitchFamily="34" charset="0"/>
                <a:ea typeface="Calibri" panose="020F0502020204030204" pitchFamily="34" charset="0"/>
                <a:cs typeface="Times New Roman" panose="02020603050405020304" pitchFamily="18" charset="0"/>
              </a:rPr>
              <a:t>You are studying for your 12th standard boards exams and tsunami smashed your coastal town.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548008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150000">
        <p:sndAc>
          <p:stSnd>
            <p:snd r:embed="rId3" name="click.wav"/>
          </p:stSnd>
        </p:sndAc>
      </p:transition>
    </mc:Choice>
    <mc:Fallback xmlns="">
      <p:transition spd="slow" advTm="150000">
        <p:sndAc>
          <p:stSnd>
            <p:snd r:embed="rId4" name="click.wav"/>
          </p:stSnd>
        </p:sndAc>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545886" y="-27384"/>
            <a:ext cx="2607765" cy="369332"/>
          </a:xfrm>
          <a:prstGeom prst="rect">
            <a:avLst/>
          </a:prstGeom>
          <a:noFill/>
        </p:spPr>
        <p:txBody>
          <a:bodyPr wrap="none" rtlCol="0">
            <a:spAutoFit/>
          </a:bodyPr>
          <a:lstStyle/>
          <a:p>
            <a:r>
              <a:rPr lang="en-GB" b="1" dirty="0">
                <a:solidFill>
                  <a:srgbClr val="FF0000"/>
                </a:solidFill>
              </a:rPr>
              <a:t>SRT – I ( </a:t>
            </a:r>
            <a:r>
              <a:rPr lang="en-GB" b="1" dirty="0" err="1">
                <a:solidFill>
                  <a:srgbClr val="FF0000"/>
                </a:solidFill>
              </a:rPr>
              <a:t>Que</a:t>
            </a:r>
            <a:r>
              <a:rPr lang="en-GB" b="1" dirty="0">
                <a:solidFill>
                  <a:srgbClr val="FF0000"/>
                </a:solidFill>
              </a:rPr>
              <a:t> No : </a:t>
            </a:r>
            <a:r>
              <a:rPr lang="en-GB" b="1" dirty="0" smtClean="0">
                <a:solidFill>
                  <a:srgbClr val="FF0000"/>
                </a:solidFill>
              </a:rPr>
              <a:t>11 - 20)</a:t>
            </a:r>
            <a:endParaRPr lang="en-GB" b="1" dirty="0">
              <a:solidFill>
                <a:srgbClr val="FF0000"/>
              </a:solidFill>
            </a:endParaRPr>
          </a:p>
        </p:txBody>
      </p:sp>
      <p:sp>
        <p:nvSpPr>
          <p:cNvPr id="3" name="Rectangle 2"/>
          <p:cNvSpPr/>
          <p:nvPr/>
        </p:nvSpPr>
        <p:spPr>
          <a:xfrm>
            <a:off x="395536" y="339008"/>
            <a:ext cx="8640960" cy="6555641"/>
          </a:xfrm>
          <a:prstGeom prst="rect">
            <a:avLst/>
          </a:prstGeom>
        </p:spPr>
        <p:txBody>
          <a:bodyPr wrap="square">
            <a:spAutoFit/>
          </a:bodyPr>
          <a:lstStyle/>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11) </a:t>
            </a:r>
            <a:r>
              <a:rPr lang="en-GB" sz="1400" dirty="0">
                <a:latin typeface="Arial" panose="020B0604020202020204" pitchFamily="34" charset="0"/>
                <a:ea typeface="Calibri" panose="020F0502020204030204" pitchFamily="34" charset="0"/>
                <a:cs typeface="Times New Roman" panose="02020603050405020304" pitchFamily="18" charset="0"/>
              </a:rPr>
              <a:t>You get less score in 12th standard and because of this, you get seat in rural college </a:t>
            </a:r>
            <a:r>
              <a:rPr lang="en-GB" sz="1400" dirty="0" err="1">
                <a:latin typeface="Arial" panose="020B0604020202020204" pitchFamily="34" charset="0"/>
                <a:ea typeface="Calibri" panose="020F0502020204030204" pitchFamily="34" charset="0"/>
                <a:cs typeface="Times New Roman" panose="02020603050405020304" pitchFamily="18" charset="0"/>
              </a:rPr>
              <a:t>andasyou</a:t>
            </a:r>
            <a:r>
              <a:rPr lang="en-GB" sz="1400" dirty="0">
                <a:latin typeface="Arial" panose="020B0604020202020204" pitchFamily="34" charset="0"/>
                <a:ea typeface="Calibri" panose="020F0502020204030204" pitchFamily="34" charset="0"/>
                <a:cs typeface="Times New Roman" panose="02020603050405020304" pitchFamily="18" charset="0"/>
              </a:rPr>
              <a:t> were from city boys are not friendly with you.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12) </a:t>
            </a:r>
            <a:r>
              <a:rPr lang="en-GB" sz="1400" dirty="0">
                <a:latin typeface="Arial" panose="020B0604020202020204" pitchFamily="34" charset="0"/>
                <a:ea typeface="Calibri" panose="020F0502020204030204" pitchFamily="34" charset="0"/>
                <a:cs typeface="Times New Roman" panose="02020603050405020304" pitchFamily="18" charset="0"/>
              </a:rPr>
              <a:t>You are about to start to office and your mother faints in kitchen, you are asking leave to boss which he neglects the appeal.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r>
              <a:rPr lang="en-GB" sz="1400" dirty="0" smtClean="0">
                <a:latin typeface="Arial" panose="020B0604020202020204" pitchFamily="34" charset="0"/>
                <a:ea typeface="Calibri" panose="020F0502020204030204" pitchFamily="34" charset="0"/>
                <a:cs typeface="Times New Roman" panose="02020603050405020304" pitchFamily="18" charset="0"/>
              </a:rPr>
              <a:t>13</a:t>
            </a:r>
            <a:r>
              <a:rPr lang="en-GB" sz="1400" dirty="0">
                <a:latin typeface="Arial" panose="020B0604020202020204" pitchFamily="34" charset="0"/>
                <a:ea typeface="Calibri" panose="020F0502020204030204" pitchFamily="34" charset="0"/>
                <a:cs typeface="Times New Roman" panose="02020603050405020304" pitchFamily="18" charset="0"/>
              </a:rPr>
              <a:t>) He is the newly appointed captain after finishing his engineering in electronics for a small ship and on the trail he lose his communication with the coast and its about to lose whole steadiness because of failure of communication device.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en-GB" sz="1400" dirty="0" smtClean="0">
              <a:latin typeface="Arial" panose="020B0604020202020204" pitchFamily="34"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14) </a:t>
            </a:r>
            <a:r>
              <a:rPr lang="en-GB" sz="1400" dirty="0">
                <a:latin typeface="Arial" panose="020B0604020202020204" pitchFamily="34" charset="0"/>
                <a:ea typeface="Calibri" panose="020F0502020204030204" pitchFamily="34" charset="0"/>
                <a:cs typeface="Times New Roman" panose="02020603050405020304" pitchFamily="18" charset="0"/>
              </a:rPr>
              <a:t>You are in urgent need of birth certificate at </a:t>
            </a:r>
            <a:r>
              <a:rPr lang="en-GB" sz="1400" dirty="0" err="1">
                <a:latin typeface="Arial" panose="020B0604020202020204" pitchFamily="34" charset="0"/>
                <a:ea typeface="Calibri" panose="020F0502020204030204" pitchFamily="34" charset="0"/>
                <a:cs typeface="Times New Roman" panose="02020603050405020304" pitchFamily="18" charset="0"/>
              </a:rPr>
              <a:t>talukoffice</a:t>
            </a:r>
            <a:r>
              <a:rPr lang="en-GB" sz="1400" dirty="0">
                <a:latin typeface="Arial" panose="020B0604020202020204" pitchFamily="34" charset="0"/>
                <a:ea typeface="Calibri" panose="020F0502020204030204" pitchFamily="34" charset="0"/>
                <a:cs typeface="Times New Roman" panose="02020603050405020304" pitchFamily="18" charset="0"/>
              </a:rPr>
              <a:t> but the clerk asks you some bribe for urgent delivery,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15) </a:t>
            </a:r>
            <a:r>
              <a:rPr lang="en-GB" sz="1400" dirty="0">
                <a:latin typeface="Arial" panose="020B0604020202020204" pitchFamily="34" charset="0"/>
                <a:ea typeface="Calibri" panose="020F0502020204030204" pitchFamily="34" charset="0"/>
                <a:cs typeface="Times New Roman" panose="02020603050405020304" pitchFamily="18" charset="0"/>
              </a:rPr>
              <a:t>Because of strenuous training for competition, he got severe muscle cramp before the match day, He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16) </a:t>
            </a:r>
            <a:r>
              <a:rPr lang="en-GB" sz="1400" dirty="0">
                <a:latin typeface="Arial" panose="020B0604020202020204" pitchFamily="34" charset="0"/>
                <a:ea typeface="Calibri" panose="020F0502020204030204" pitchFamily="34" charset="0"/>
                <a:cs typeface="Times New Roman" panose="02020603050405020304" pitchFamily="18" charset="0"/>
              </a:rPr>
              <a:t>After your graduation you get high paid job at the same time you get seat for master degree at Government College.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17) </a:t>
            </a:r>
            <a:r>
              <a:rPr lang="en-GB" sz="1400" dirty="0">
                <a:latin typeface="Arial" panose="020B0604020202020204" pitchFamily="34" charset="0"/>
                <a:ea typeface="Calibri" panose="020F0502020204030204" pitchFamily="34" charset="0"/>
                <a:cs typeface="Times New Roman" panose="02020603050405020304" pitchFamily="18" charset="0"/>
              </a:rPr>
              <a:t>Your son wants to study in international residential school, but you want to join him cynic school.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18) </a:t>
            </a:r>
            <a:r>
              <a:rPr lang="en-GB" sz="1400" dirty="0">
                <a:latin typeface="Arial" panose="020B0604020202020204" pitchFamily="34" charset="0"/>
                <a:ea typeface="Calibri" panose="020F0502020204030204" pitchFamily="34" charset="0"/>
                <a:cs typeface="Times New Roman" panose="02020603050405020304" pitchFamily="18" charset="0"/>
              </a:rPr>
              <a:t>You are in love with a girl; your aim in life is to become an Army officer, while she wants to see you as software professional.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19) </a:t>
            </a:r>
            <a:r>
              <a:rPr lang="en-GB" sz="1400" dirty="0">
                <a:latin typeface="Arial" panose="020B0604020202020204" pitchFamily="34" charset="0"/>
                <a:ea typeface="Calibri" panose="020F0502020204030204" pitchFamily="34" charset="0"/>
                <a:cs typeface="Times New Roman" panose="02020603050405020304" pitchFamily="18" charset="0"/>
              </a:rPr>
              <a:t>Before the exam, you are teaching your friend to get pass in exam, but on the examination hall he is copying from a book.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20) </a:t>
            </a:r>
            <a:r>
              <a:rPr lang="en-GB" sz="1400" dirty="0">
                <a:latin typeface="Arial" panose="020B0604020202020204" pitchFamily="34" charset="0"/>
                <a:ea typeface="Calibri" panose="020F0502020204030204" pitchFamily="34" charset="0"/>
                <a:cs typeface="Times New Roman" panose="02020603050405020304" pitchFamily="18" charset="0"/>
              </a:rPr>
              <a:t>You are taking your girl friend to nearby mountain forest for trekking, its late in the evening you both lost your way and she is feeling faint as both were fully tired. You will....</a:t>
            </a:r>
            <a:endParaRPr lang="en-GB" sz="1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7698512"/>
      </p:ext>
    </p:extLst>
  </p:cSld>
  <p:clrMapOvr>
    <a:masterClrMapping/>
  </p:clrMapOvr>
  <mc:AlternateContent xmlns:mc="http://schemas.openxmlformats.org/markup-compatibility/2006" xmlns:p14="http://schemas.microsoft.com/office/powerpoint/2010/main">
    <mc:Choice Requires="p14">
      <p:transition spd="slow" p14:dur="2000" advTm="150000">
        <p:sndAc>
          <p:stSnd>
            <p:snd r:embed="rId2" name="click.wav"/>
          </p:stSnd>
        </p:sndAc>
      </p:transition>
    </mc:Choice>
    <mc:Fallback xmlns="">
      <p:transition spd="slow" advTm="150000">
        <p:sndAc>
          <p:stSnd>
            <p:snd r:embed="rId4" name="click.wav"/>
          </p:stSnd>
        </p:sndAc>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19872" y="-36676"/>
            <a:ext cx="2791470" cy="369332"/>
          </a:xfrm>
          <a:prstGeom prst="rect">
            <a:avLst/>
          </a:prstGeom>
          <a:noFill/>
        </p:spPr>
        <p:txBody>
          <a:bodyPr wrap="none" rtlCol="0">
            <a:spAutoFit/>
          </a:bodyPr>
          <a:lstStyle/>
          <a:p>
            <a:r>
              <a:rPr lang="en-GB" b="1" dirty="0">
                <a:solidFill>
                  <a:srgbClr val="FF0000"/>
                </a:solidFill>
              </a:rPr>
              <a:t>SRT – I ( </a:t>
            </a:r>
            <a:r>
              <a:rPr lang="en-GB" b="1" dirty="0" err="1">
                <a:solidFill>
                  <a:srgbClr val="FF0000"/>
                </a:solidFill>
              </a:rPr>
              <a:t>Que</a:t>
            </a:r>
            <a:r>
              <a:rPr lang="en-GB" b="1" dirty="0">
                <a:solidFill>
                  <a:srgbClr val="FF0000"/>
                </a:solidFill>
              </a:rPr>
              <a:t> No : 21 to 31 )</a:t>
            </a:r>
          </a:p>
        </p:txBody>
      </p:sp>
      <p:sp>
        <p:nvSpPr>
          <p:cNvPr id="2" name="Rectangle 1"/>
          <p:cNvSpPr/>
          <p:nvPr/>
        </p:nvSpPr>
        <p:spPr>
          <a:xfrm>
            <a:off x="467544" y="692696"/>
            <a:ext cx="8352928" cy="5693866"/>
          </a:xfrm>
          <a:prstGeom prst="rect">
            <a:avLst/>
          </a:prstGeom>
        </p:spPr>
        <p:txBody>
          <a:bodyPr wrap="square">
            <a:spAutoFit/>
          </a:bodyPr>
          <a:lstStyle/>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21) </a:t>
            </a:r>
            <a:r>
              <a:rPr lang="en-GB" sz="1400" dirty="0">
                <a:latin typeface="Arial" panose="020B0604020202020204" pitchFamily="34" charset="0"/>
                <a:ea typeface="Calibri" panose="020F0502020204030204" pitchFamily="34" charset="0"/>
                <a:cs typeface="Times New Roman" panose="02020603050405020304" pitchFamily="18" charset="0"/>
              </a:rPr>
              <a:t>You are buying medicine to your mother at late night and on the way you saw a person seriously injured and hit by a robber group on the way.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22) </a:t>
            </a:r>
            <a:r>
              <a:rPr lang="en-GB" sz="1400" dirty="0">
                <a:latin typeface="Arial" panose="020B0604020202020204" pitchFamily="34" charset="0"/>
                <a:ea typeface="Calibri" panose="020F0502020204030204" pitchFamily="34" charset="0"/>
                <a:cs typeface="Times New Roman" panose="02020603050405020304" pitchFamily="18" charset="0"/>
              </a:rPr>
              <a:t>On the arrival to SSB, you find the candidate line is not clean and comfortable to stay.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23) </a:t>
            </a:r>
            <a:r>
              <a:rPr lang="en-GB" sz="1400" dirty="0">
                <a:latin typeface="Arial" panose="020B0604020202020204" pitchFamily="34" charset="0"/>
                <a:ea typeface="Calibri" panose="020F0502020204030204" pitchFamily="34" charset="0"/>
                <a:cs typeface="Times New Roman" panose="02020603050405020304" pitchFamily="18" charset="0"/>
              </a:rPr>
              <a:t>Your family members have planned to murder your maternal uncle for property cases.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r>
              <a:rPr lang="en-GB" sz="1400" dirty="0" smtClean="0">
                <a:latin typeface="Arial" panose="020B0604020202020204" pitchFamily="34" charset="0"/>
                <a:ea typeface="Calibri" panose="020F0502020204030204" pitchFamily="34" charset="0"/>
                <a:cs typeface="Times New Roman" panose="02020603050405020304" pitchFamily="18" charset="0"/>
              </a:rPr>
              <a:t>24) </a:t>
            </a:r>
            <a:r>
              <a:rPr lang="en-GB" sz="1400" dirty="0">
                <a:latin typeface="Arial" panose="020B0604020202020204" pitchFamily="34" charset="0"/>
                <a:ea typeface="Calibri" panose="020F0502020204030204" pitchFamily="34" charset="0"/>
                <a:cs typeface="Times New Roman" panose="02020603050405020304" pitchFamily="18" charset="0"/>
              </a:rPr>
              <a:t>Your father was accused for murdering your maternal uncle and you were the only eye witness.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25) </a:t>
            </a:r>
            <a:r>
              <a:rPr lang="en-GB" sz="1400" dirty="0">
                <a:latin typeface="Arial" panose="020B0604020202020204" pitchFamily="34" charset="0"/>
                <a:ea typeface="Calibri" panose="020F0502020204030204" pitchFamily="34" charset="0"/>
                <a:cs typeface="Times New Roman" panose="02020603050405020304" pitchFamily="18" charset="0"/>
              </a:rPr>
              <a:t>You and your friends going boating in river ganga and suddenly you noticed water gushing in the floor of boat.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26) </a:t>
            </a:r>
            <a:r>
              <a:rPr lang="en-GB" sz="1400" dirty="0">
                <a:latin typeface="Arial" panose="020B0604020202020204" pitchFamily="34" charset="0"/>
                <a:ea typeface="Calibri" panose="020F0502020204030204" pitchFamily="34" charset="0"/>
                <a:cs typeface="Times New Roman" panose="02020603050405020304" pitchFamily="18" charset="0"/>
              </a:rPr>
              <a:t>You and your friends on boating and suddenly, boat started to mishap and you are the only person to know swimming and other two </a:t>
            </a:r>
            <a:r>
              <a:rPr lang="en-GB" sz="1400" dirty="0" err="1">
                <a:latin typeface="Arial" panose="020B0604020202020204" pitchFamily="34" charset="0"/>
                <a:ea typeface="Calibri" panose="020F0502020204030204" pitchFamily="34" charset="0"/>
                <a:cs typeface="Times New Roman" panose="02020603050405020304" pitchFamily="18" charset="0"/>
              </a:rPr>
              <a:t>dontknow</a:t>
            </a:r>
            <a:r>
              <a:rPr lang="en-GB" sz="1400" dirty="0">
                <a:latin typeface="Arial" panose="020B0604020202020204" pitchFamily="34" charset="0"/>
                <a:ea typeface="Calibri" panose="020F0502020204030204" pitchFamily="34" charset="0"/>
                <a:cs typeface="Times New Roman" panose="02020603050405020304" pitchFamily="18" charset="0"/>
              </a:rPr>
              <a:t>.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27) </a:t>
            </a:r>
            <a:r>
              <a:rPr lang="en-GB" sz="1400" dirty="0">
                <a:latin typeface="Arial" panose="020B0604020202020204" pitchFamily="34" charset="0"/>
                <a:ea typeface="Calibri" panose="020F0502020204030204" pitchFamily="34" charset="0"/>
                <a:cs typeface="Times New Roman" panose="02020603050405020304" pitchFamily="18" charset="0"/>
              </a:rPr>
              <a:t>During the SSB stay, 4 days crossed and next day is conference and he was very sure about getting recommended. Suddenly he got a phone call about his grand father’s demise. He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28) </a:t>
            </a:r>
            <a:r>
              <a:rPr lang="en-GB" sz="1400" dirty="0">
                <a:latin typeface="Arial" panose="020B0604020202020204" pitchFamily="34" charset="0"/>
                <a:ea typeface="Calibri" panose="020F0502020204030204" pitchFamily="34" charset="0"/>
                <a:cs typeface="Times New Roman" panose="02020603050405020304" pitchFamily="18" charset="0"/>
              </a:rPr>
              <a:t>While waiting at the MCO, he was about to leave to the SSB bus and noticed that his bag was missing. He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29) </a:t>
            </a:r>
            <a:r>
              <a:rPr lang="en-GB" sz="1400" dirty="0">
                <a:latin typeface="Arial" panose="020B0604020202020204" pitchFamily="34" charset="0"/>
                <a:ea typeface="Calibri" panose="020F0502020204030204" pitchFamily="34" charset="0"/>
                <a:cs typeface="Times New Roman" panose="02020603050405020304" pitchFamily="18" charset="0"/>
              </a:rPr>
              <a:t>He was about to land at Allahabad station for SSB and noticed that the bag was missing. He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30) </a:t>
            </a:r>
            <a:r>
              <a:rPr lang="en-GB" sz="1400" dirty="0">
                <a:latin typeface="Arial" panose="020B0604020202020204" pitchFamily="34" charset="0"/>
                <a:ea typeface="Calibri" panose="020F0502020204030204" pitchFamily="34" charset="0"/>
                <a:cs typeface="Times New Roman" panose="02020603050405020304" pitchFamily="18" charset="0"/>
              </a:rPr>
              <a:t>His parents left you and your younger sister at home and you are preparing for your </a:t>
            </a:r>
            <a:r>
              <a:rPr lang="en-GB" sz="1400" dirty="0" err="1">
                <a:latin typeface="Arial" panose="020B0604020202020204" pitchFamily="34" charset="0"/>
                <a:ea typeface="Calibri" panose="020F0502020204030204" pitchFamily="34" charset="0"/>
                <a:cs typeface="Times New Roman" panose="02020603050405020304" pitchFamily="18" charset="0"/>
              </a:rPr>
              <a:t>practicals</a:t>
            </a:r>
            <a:r>
              <a:rPr lang="en-GB" sz="1400" dirty="0">
                <a:latin typeface="Arial" panose="020B0604020202020204" pitchFamily="34" charset="0"/>
                <a:ea typeface="Calibri" panose="020F0502020204030204" pitchFamily="34" charset="0"/>
                <a:cs typeface="Times New Roman" panose="02020603050405020304" pitchFamily="18" charset="0"/>
              </a:rPr>
              <a:t>, suddenly your sister was suffering from epilepsy. You will...</a:t>
            </a:r>
            <a:endParaRPr lang="en-GB" sz="1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333313"/>
      </p:ext>
    </p:extLst>
  </p:cSld>
  <p:clrMapOvr>
    <a:masterClrMapping/>
  </p:clrMapOvr>
  <mc:AlternateContent xmlns:mc="http://schemas.openxmlformats.org/markup-compatibility/2006" xmlns:p14="http://schemas.microsoft.com/office/powerpoint/2010/main">
    <mc:Choice Requires="p14">
      <p:transition spd="slow" p14:dur="2000" advTm="150000">
        <p:sndAc>
          <p:stSnd>
            <p:snd r:embed="rId2" name="click.wav"/>
          </p:stSnd>
        </p:sndAc>
      </p:transition>
    </mc:Choice>
    <mc:Fallback xmlns="">
      <p:transition spd="slow" advTm="150000">
        <p:sndAc>
          <p:stSnd>
            <p:snd r:embed="rId4" name="click.wav"/>
          </p:stSnd>
        </p:sndAc>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1880" y="12292"/>
            <a:ext cx="2738570" cy="369332"/>
          </a:xfrm>
          <a:prstGeom prst="rect">
            <a:avLst/>
          </a:prstGeom>
          <a:noFill/>
        </p:spPr>
        <p:txBody>
          <a:bodyPr wrap="none" rtlCol="0">
            <a:spAutoFit/>
          </a:bodyPr>
          <a:lstStyle/>
          <a:p>
            <a:r>
              <a:rPr lang="en-GB" b="1" dirty="0">
                <a:solidFill>
                  <a:srgbClr val="FF0000"/>
                </a:solidFill>
              </a:rPr>
              <a:t>SRT – I ( </a:t>
            </a:r>
            <a:r>
              <a:rPr lang="en-GB" b="1" dirty="0" err="1">
                <a:solidFill>
                  <a:srgbClr val="FF0000"/>
                </a:solidFill>
              </a:rPr>
              <a:t>Que</a:t>
            </a:r>
            <a:r>
              <a:rPr lang="en-GB" b="1" dirty="0">
                <a:solidFill>
                  <a:srgbClr val="FF0000"/>
                </a:solidFill>
              </a:rPr>
              <a:t> No : 31 to 40)</a:t>
            </a:r>
          </a:p>
        </p:txBody>
      </p:sp>
      <p:sp>
        <p:nvSpPr>
          <p:cNvPr id="3" name="Rectangle 2"/>
          <p:cNvSpPr/>
          <p:nvPr/>
        </p:nvSpPr>
        <p:spPr>
          <a:xfrm>
            <a:off x="179512" y="548680"/>
            <a:ext cx="8856984" cy="6294031"/>
          </a:xfrm>
          <a:prstGeom prst="rect">
            <a:avLst/>
          </a:prstGeom>
        </p:spPr>
        <p:txBody>
          <a:bodyPr wrap="square">
            <a:spAutoFit/>
          </a:bodyPr>
          <a:lstStyle/>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31) </a:t>
            </a:r>
            <a:r>
              <a:rPr lang="en-GB" sz="1400" dirty="0">
                <a:latin typeface="Arial" panose="020B0604020202020204" pitchFamily="34" charset="0"/>
                <a:ea typeface="Calibri" panose="020F0502020204030204" pitchFamily="34" charset="0"/>
                <a:cs typeface="Times New Roman" panose="02020603050405020304" pitchFamily="18" charset="0"/>
              </a:rPr>
              <a:t>While going for a symposium in City College, you see your group is losing ground on a friendly talk,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32) </a:t>
            </a:r>
            <a:r>
              <a:rPr lang="en-GB" sz="1400" dirty="0">
                <a:latin typeface="Arial" panose="020B0604020202020204" pitchFamily="34" charset="0"/>
                <a:ea typeface="Calibri" panose="020F0502020204030204" pitchFamily="34" charset="0"/>
                <a:cs typeface="Times New Roman" panose="02020603050405020304" pitchFamily="18" charset="0"/>
              </a:rPr>
              <a:t>While going for a symposium in City College, you see your opposite group of persons involving in a serious discussion and it heats up with your group.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33) </a:t>
            </a:r>
            <a:r>
              <a:rPr lang="en-GB" sz="1400" dirty="0">
                <a:latin typeface="Arial" panose="020B0604020202020204" pitchFamily="34" charset="0"/>
                <a:ea typeface="Calibri" panose="020F0502020204030204" pitchFamily="34" charset="0"/>
                <a:cs typeface="Times New Roman" panose="02020603050405020304" pitchFamily="18" charset="0"/>
              </a:rPr>
              <a:t>He has to go to final round of interview and the whole city is shutdown without transportation as a big leader dies.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34) </a:t>
            </a:r>
            <a:r>
              <a:rPr lang="en-GB" sz="1400" dirty="0">
                <a:latin typeface="Arial" panose="020B0604020202020204" pitchFamily="34" charset="0"/>
                <a:ea typeface="Calibri" panose="020F0502020204030204" pitchFamily="34" charset="0"/>
                <a:cs typeface="Times New Roman" panose="02020603050405020304" pitchFamily="18" charset="0"/>
              </a:rPr>
              <a:t>A new family settled in your neighbour flat imports smuggled goods, and your wife wants to purchase it for your house at cheaper rate.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35) </a:t>
            </a:r>
            <a:r>
              <a:rPr lang="en-GB" sz="1400" dirty="0">
                <a:latin typeface="Arial" panose="020B0604020202020204" pitchFamily="34" charset="0"/>
                <a:ea typeface="Calibri" panose="020F0502020204030204" pitchFamily="34" charset="0"/>
                <a:cs typeface="Times New Roman" panose="02020603050405020304" pitchFamily="18" charset="0"/>
              </a:rPr>
              <a:t>Your team leader corners you many times before your group and while lunch time discussion, everyone talks badly about team leader in his absence by supporting you.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36) </a:t>
            </a:r>
            <a:r>
              <a:rPr lang="en-GB" sz="1400" dirty="0">
                <a:latin typeface="Arial" panose="020B0604020202020204" pitchFamily="34" charset="0"/>
                <a:ea typeface="Calibri" panose="020F0502020204030204" pitchFamily="34" charset="0"/>
                <a:cs typeface="Times New Roman" panose="02020603050405020304" pitchFamily="18" charset="0"/>
              </a:rPr>
              <a:t>Only three days are there for final submission of project, but the team mate who knows most of the modules left the team in some issue.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37) </a:t>
            </a:r>
            <a:r>
              <a:rPr lang="en-GB" sz="1400" dirty="0">
                <a:latin typeface="Arial" panose="020B0604020202020204" pitchFamily="34" charset="0"/>
                <a:ea typeface="Calibri" panose="020F0502020204030204" pitchFamily="34" charset="0"/>
                <a:cs typeface="Times New Roman" panose="02020603050405020304" pitchFamily="18" charset="0"/>
              </a:rPr>
              <a:t>You are the class representative and in free hours you are calling Engineering mathematics professor more to take class by knowing this, physics professor gets anger and corners you to fail in the lab practical.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r>
              <a:rPr lang="en-GB" sz="1400" dirty="0" smtClean="0">
                <a:latin typeface="Arial" panose="020B0604020202020204" pitchFamily="34" charset="0"/>
                <a:ea typeface="Calibri" panose="020F0502020204030204" pitchFamily="34" charset="0"/>
                <a:cs typeface="Times New Roman" panose="02020603050405020304" pitchFamily="18" charset="0"/>
              </a:rPr>
              <a:t>38) </a:t>
            </a:r>
            <a:r>
              <a:rPr lang="en-GB" sz="1400" dirty="0">
                <a:latin typeface="Arial" panose="020B0604020202020204" pitchFamily="34" charset="0"/>
                <a:ea typeface="Calibri" panose="020F0502020204030204" pitchFamily="34" charset="0"/>
                <a:cs typeface="Times New Roman" panose="02020603050405020304" pitchFamily="18" charset="0"/>
              </a:rPr>
              <a:t>His mother dies due to cancer at early age and his father left him with second marriage,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smtClean="0">
                <a:latin typeface="Arial" panose="020B0604020202020204" pitchFamily="34" charset="0"/>
                <a:ea typeface="Calibri" panose="020F0502020204030204" pitchFamily="34" charset="0"/>
                <a:cs typeface="Times New Roman" panose="02020603050405020304" pitchFamily="18" charset="0"/>
              </a:rPr>
              <a:t>39) </a:t>
            </a:r>
            <a:r>
              <a:rPr lang="en-GB" sz="1400" dirty="0">
                <a:latin typeface="Arial" panose="020B0604020202020204" pitchFamily="34" charset="0"/>
                <a:ea typeface="Calibri" panose="020F0502020204030204" pitchFamily="34" charset="0"/>
                <a:cs typeface="Times New Roman" panose="02020603050405020304" pitchFamily="18" charset="0"/>
              </a:rPr>
              <a:t>You are requested to organize a cycling trip, you will</a:t>
            </a:r>
            <a:r>
              <a:rPr lang="en-GB" sz="1400" dirty="0" smtClean="0">
                <a:latin typeface="Arial" panose="020B0604020202020204" pitchFamily="34" charset="0"/>
                <a:ea typeface="Calibri" panose="020F0502020204030204" pitchFamily="34" charset="0"/>
                <a:cs typeface="Times New Roman" panose="02020603050405020304" pitchFamily="18" charset="0"/>
              </a:rPr>
              <a:t>...</a:t>
            </a:r>
          </a:p>
          <a:p>
            <a:pPr>
              <a:spcAft>
                <a:spcPts val="0"/>
              </a:spcAft>
            </a:pPr>
            <a:endParaRPr lang="en-GB" sz="1400" dirty="0" smtClean="0">
              <a:latin typeface="Arial" panose="020B0604020202020204" pitchFamily="34" charset="0"/>
              <a:ea typeface="Calibri" panose="020F0502020204030204" pitchFamily="34" charset="0"/>
              <a:cs typeface="Times New Roman" panose="02020603050405020304" pitchFamily="18" charset="0"/>
            </a:endParaRPr>
          </a:p>
          <a:p>
            <a:r>
              <a:rPr lang="en-GB" sz="1400" dirty="0">
                <a:latin typeface="Arial" panose="020B0604020202020204" pitchFamily="34" charset="0"/>
                <a:ea typeface="Calibri" panose="020F0502020204030204" pitchFamily="34" charset="0"/>
                <a:cs typeface="Arial" panose="020B0604020202020204" pitchFamily="34" charset="0"/>
              </a:rPr>
              <a:t>40) Your long back friend asks you some money which you have, but you already know that he has the habit of drinking. You will...</a:t>
            </a:r>
          </a:p>
          <a:p>
            <a:pPr>
              <a:spcAft>
                <a:spcPts val="0"/>
              </a:spcAft>
            </a:pPr>
            <a:endParaRPr lang="en-GB" sz="1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0378913"/>
      </p:ext>
    </p:extLst>
  </p:cSld>
  <p:clrMapOvr>
    <a:masterClrMapping/>
  </p:clrMapOvr>
  <mc:AlternateContent xmlns:mc="http://schemas.openxmlformats.org/markup-compatibility/2006" xmlns:p14="http://schemas.microsoft.com/office/powerpoint/2010/main">
    <mc:Choice Requires="p14">
      <p:transition spd="slow" p14:dur="2000" advTm="150000">
        <p:sndAc>
          <p:stSnd>
            <p:snd r:embed="rId2" name="click.wav"/>
          </p:stSnd>
        </p:sndAc>
      </p:transition>
    </mc:Choice>
    <mc:Fallback xmlns="">
      <p:transition spd="slow" advTm="150000">
        <p:sndAc>
          <p:stSnd>
            <p:snd r:embed="rId5" name="click.wav"/>
          </p:stSnd>
        </p:sndAc>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1880" y="116632"/>
            <a:ext cx="2738570" cy="369332"/>
          </a:xfrm>
          <a:prstGeom prst="rect">
            <a:avLst/>
          </a:prstGeom>
          <a:noFill/>
        </p:spPr>
        <p:txBody>
          <a:bodyPr wrap="none" rtlCol="0">
            <a:spAutoFit/>
          </a:bodyPr>
          <a:lstStyle/>
          <a:p>
            <a:r>
              <a:rPr lang="en-GB" b="1" dirty="0">
                <a:solidFill>
                  <a:srgbClr val="FF0000"/>
                </a:solidFill>
              </a:rPr>
              <a:t>SRT – I ( </a:t>
            </a:r>
            <a:r>
              <a:rPr lang="en-GB" b="1" dirty="0" err="1">
                <a:solidFill>
                  <a:srgbClr val="FF0000"/>
                </a:solidFill>
              </a:rPr>
              <a:t>Que</a:t>
            </a:r>
            <a:r>
              <a:rPr lang="en-GB" b="1" dirty="0">
                <a:solidFill>
                  <a:srgbClr val="FF0000"/>
                </a:solidFill>
              </a:rPr>
              <a:t> No : </a:t>
            </a:r>
            <a:r>
              <a:rPr lang="en-GB" b="1" dirty="0" smtClean="0">
                <a:solidFill>
                  <a:srgbClr val="FF0000"/>
                </a:solidFill>
              </a:rPr>
              <a:t>41 </a:t>
            </a:r>
            <a:r>
              <a:rPr lang="en-GB" b="1" dirty="0" smtClean="0">
                <a:solidFill>
                  <a:srgbClr val="FF0000"/>
                </a:solidFill>
              </a:rPr>
              <a:t>to 50)</a:t>
            </a:r>
            <a:endParaRPr lang="en-GB" b="1" dirty="0">
              <a:solidFill>
                <a:srgbClr val="FF0000"/>
              </a:solidFill>
            </a:endParaRPr>
          </a:p>
        </p:txBody>
      </p:sp>
      <p:sp>
        <p:nvSpPr>
          <p:cNvPr id="2" name="Rectangle 1"/>
          <p:cNvSpPr/>
          <p:nvPr/>
        </p:nvSpPr>
        <p:spPr>
          <a:xfrm>
            <a:off x="264769" y="491904"/>
            <a:ext cx="8856984" cy="6494085"/>
          </a:xfrm>
          <a:prstGeom prst="rect">
            <a:avLst/>
          </a:prstGeom>
        </p:spPr>
        <p:txBody>
          <a:bodyPr wrap="square">
            <a:spAutoFit/>
          </a:bodyPr>
          <a:lstStyle/>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41) </a:t>
            </a:r>
            <a:r>
              <a:rPr lang="en-GB" sz="1300" dirty="0">
                <a:latin typeface="Arial" panose="020B0604020202020204" pitchFamily="34" charset="0"/>
                <a:ea typeface="Calibri" panose="020F0502020204030204" pitchFamily="34" charset="0"/>
                <a:cs typeface="Arial" panose="020B0604020202020204" pitchFamily="34" charset="0"/>
              </a:rPr>
              <a:t>You are a fresh graduate of MBA taking in charge of your father's business and after your leading there is a sudden fall in business profits and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42) </a:t>
            </a:r>
            <a:r>
              <a:rPr lang="en-GB" sz="1300" dirty="0">
                <a:latin typeface="Arial" panose="020B0604020202020204" pitchFamily="34" charset="0"/>
                <a:ea typeface="Calibri" panose="020F0502020204030204" pitchFamily="34" charset="0"/>
                <a:cs typeface="Arial" panose="020B0604020202020204" pitchFamily="34" charset="0"/>
              </a:rPr>
              <a:t>You are owning a business and you have good amount of money, your brother scored less marks in board exam while your brothers friend scored good marks in exam and he don’t have enough money to pursue engineering. Your brother also wants to pursue the same,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43) </a:t>
            </a:r>
            <a:r>
              <a:rPr lang="en-GB" sz="1300" dirty="0">
                <a:latin typeface="Arial" panose="020B0604020202020204" pitchFamily="34" charset="0"/>
                <a:ea typeface="Calibri" panose="020F0502020204030204" pitchFamily="34" charset="0"/>
                <a:cs typeface="Arial" panose="020B0604020202020204" pitchFamily="34" charset="0"/>
              </a:rPr>
              <a:t>You are in charge to release salary for your unit as they are going to home for Diwali leave. On the way the village is with several riots and you can’t move the vehicle in roads also chances for looting the money if you choose alternate short cuts,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44) </a:t>
            </a:r>
            <a:r>
              <a:rPr lang="en-GB" sz="1300" dirty="0">
                <a:latin typeface="Arial" panose="020B0604020202020204" pitchFamily="34" charset="0"/>
                <a:ea typeface="Calibri" panose="020F0502020204030204" pitchFamily="34" charset="0"/>
                <a:cs typeface="Arial" panose="020B0604020202020204" pitchFamily="34" charset="0"/>
              </a:rPr>
              <a:t>While travelling in train you are playing with a kid, suddenly the gold chain of the baby missing and their parents doubting you.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45) </a:t>
            </a:r>
            <a:r>
              <a:rPr lang="en-GB" sz="1300" dirty="0">
                <a:latin typeface="Arial" panose="020B0604020202020204" pitchFamily="34" charset="0"/>
                <a:ea typeface="Calibri" panose="020F0502020204030204" pitchFamily="34" charset="0"/>
                <a:cs typeface="Arial" panose="020B0604020202020204" pitchFamily="34" charset="0"/>
              </a:rPr>
              <a:t>While travelling in train, you see group of </a:t>
            </a:r>
            <a:r>
              <a:rPr lang="en-GB" sz="1300" dirty="0" err="1">
                <a:latin typeface="Arial" panose="020B0604020202020204" pitchFamily="34" charset="0"/>
                <a:ea typeface="Calibri" panose="020F0502020204030204" pitchFamily="34" charset="0"/>
                <a:cs typeface="Arial" panose="020B0604020202020204" pitchFamily="34" charset="0"/>
              </a:rPr>
              <a:t>saniyasistaking</a:t>
            </a:r>
            <a:r>
              <a:rPr lang="en-GB" sz="1300" dirty="0">
                <a:latin typeface="Arial" panose="020B0604020202020204" pitchFamily="34" charset="0"/>
                <a:ea typeface="Calibri" panose="020F0502020204030204" pitchFamily="34" charset="0"/>
                <a:cs typeface="Arial" panose="020B0604020202020204" pitchFamily="34" charset="0"/>
              </a:rPr>
              <a:t> "</a:t>
            </a:r>
            <a:r>
              <a:rPr lang="en-GB" sz="1300" dirty="0" err="1">
                <a:latin typeface="Arial" panose="020B0604020202020204" pitchFamily="34" charset="0"/>
                <a:ea typeface="Calibri" panose="020F0502020204030204" pitchFamily="34" charset="0"/>
                <a:cs typeface="Arial" panose="020B0604020202020204" pitchFamily="34" charset="0"/>
              </a:rPr>
              <a:t>Ganja</a:t>
            </a:r>
            <a:r>
              <a:rPr lang="en-GB" sz="1300" dirty="0">
                <a:latin typeface="Arial" panose="020B0604020202020204" pitchFamily="34" charset="0"/>
                <a:ea typeface="Calibri" panose="020F0502020204030204" pitchFamily="34" charset="0"/>
                <a:cs typeface="Arial" panose="020B0604020202020204" pitchFamily="34" charset="0"/>
              </a:rPr>
              <a:t>" near the washbasin and it causes severe breath trouble to passengers,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46) </a:t>
            </a:r>
            <a:r>
              <a:rPr lang="en-GB" sz="1300" dirty="0">
                <a:latin typeface="Arial" panose="020B0604020202020204" pitchFamily="34" charset="0"/>
                <a:ea typeface="Calibri" panose="020F0502020204030204" pitchFamily="34" charset="0"/>
                <a:cs typeface="Arial" panose="020B0604020202020204" pitchFamily="34" charset="0"/>
              </a:rPr>
              <a:t>You are taking your sister from your village to nearby town for her regular check up as she is pregnant. Suddenly, while crossing a jungle area, you see a person snatching a lady chain and run away from train.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p>
          <a:p>
            <a:pPr>
              <a:spcAft>
                <a:spcPts val="0"/>
              </a:spcAft>
            </a:pPr>
            <a:r>
              <a:rPr lang="en-GB" sz="1300" dirty="0" smtClean="0">
                <a:latin typeface="Arial" panose="020B0604020202020204" pitchFamily="34" charset="0"/>
                <a:ea typeface="Calibri" panose="020F0502020204030204" pitchFamily="34" charset="0"/>
                <a:cs typeface="Arial" panose="020B0604020202020204" pitchFamily="34" charset="0"/>
              </a:rPr>
              <a:t>47) </a:t>
            </a:r>
            <a:r>
              <a:rPr lang="en-GB" sz="1300" dirty="0">
                <a:latin typeface="Arial" panose="020B0604020202020204" pitchFamily="34" charset="0"/>
                <a:ea typeface="Calibri" panose="020F0502020204030204" pitchFamily="34" charset="0"/>
                <a:cs typeface="Arial" panose="020B0604020202020204" pitchFamily="34" charset="0"/>
              </a:rPr>
              <a:t>While going on a cycle trip, your cycle got punctured and no one in that place and it is getting dark, you will...</a:t>
            </a: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endParaRPr lang="en-GB" sz="1300" dirty="0" smtClean="0">
              <a:latin typeface="Arial" panose="020B0604020202020204" pitchFamily="34" charset="0"/>
              <a:ea typeface="Calibri" panose="020F0502020204030204" pitchFamily="34" charset="0"/>
              <a:cs typeface="Arial" panose="020B0604020202020204" pitchFamily="34" charset="0"/>
            </a:endParaRPr>
          </a:p>
          <a:p>
            <a:r>
              <a:rPr lang="en-GB" sz="1300" dirty="0" smtClean="0">
                <a:latin typeface="Arial" panose="020B0604020202020204" pitchFamily="34" charset="0"/>
                <a:cs typeface="Arial" panose="020B0604020202020204" pitchFamily="34" charset="0"/>
              </a:rPr>
              <a:t>48) </a:t>
            </a:r>
            <a:r>
              <a:rPr lang="en-GB" sz="1300" dirty="0">
                <a:latin typeface="Arial" panose="020B0604020202020204" pitchFamily="34" charset="0"/>
                <a:cs typeface="Arial" panose="020B0604020202020204" pitchFamily="34" charset="0"/>
              </a:rPr>
              <a:t>He was organizing a cricket match and the day before night it started heavily raining and ground was full of water. As we were responsible, he will....</a:t>
            </a:r>
          </a:p>
          <a:p>
            <a:r>
              <a:rPr lang="en-GB" sz="1300" dirty="0">
                <a:latin typeface="Arial" panose="020B0604020202020204" pitchFamily="34" charset="0"/>
                <a:cs typeface="Arial" panose="020B0604020202020204" pitchFamily="34" charset="0"/>
              </a:rPr>
              <a:t> </a:t>
            </a:r>
          </a:p>
          <a:p>
            <a:r>
              <a:rPr lang="en-GB" sz="1300" dirty="0" smtClean="0">
                <a:latin typeface="Arial" panose="020B0604020202020204" pitchFamily="34" charset="0"/>
                <a:cs typeface="Arial" panose="020B0604020202020204" pitchFamily="34" charset="0"/>
              </a:rPr>
              <a:t>49 </a:t>
            </a:r>
            <a:r>
              <a:rPr lang="en-GB" sz="1300" dirty="0">
                <a:latin typeface="Arial" panose="020B0604020202020204" pitchFamily="34" charset="0"/>
                <a:cs typeface="Arial" panose="020B0604020202020204" pitchFamily="34" charset="0"/>
              </a:rPr>
              <a:t>You advice your friend to study regularly, but before the day of exam he is coming to you wit loads of doubts and you were on your serious revision. You will...</a:t>
            </a:r>
          </a:p>
          <a:p>
            <a:r>
              <a:rPr lang="en-GB" sz="1300" dirty="0">
                <a:latin typeface="Arial" panose="020B0604020202020204" pitchFamily="34" charset="0"/>
                <a:cs typeface="Arial" panose="020B0604020202020204" pitchFamily="34" charset="0"/>
              </a:rPr>
              <a:t> </a:t>
            </a:r>
          </a:p>
          <a:p>
            <a:r>
              <a:rPr lang="en-GB" sz="1300" dirty="0" smtClean="0">
                <a:latin typeface="Arial" panose="020B0604020202020204" pitchFamily="34" charset="0"/>
                <a:cs typeface="Arial" panose="020B0604020202020204" pitchFamily="34" charset="0"/>
              </a:rPr>
              <a:t>50</a:t>
            </a:r>
            <a:r>
              <a:rPr lang="en-GB" sz="1300" dirty="0">
                <a:latin typeface="Arial" panose="020B0604020202020204" pitchFamily="34" charset="0"/>
                <a:cs typeface="Arial" panose="020B0604020202020204" pitchFamily="34" charset="0"/>
              </a:rPr>
              <a:t>) You are asking a double to your professor at class and he discourages you before all. You will...</a:t>
            </a:r>
          </a:p>
          <a:p>
            <a:r>
              <a:rPr lang="en-GB" sz="1300" dirty="0">
                <a:latin typeface="Arial" panose="020B0604020202020204" pitchFamily="34" charset="0"/>
                <a:cs typeface="Arial" panose="020B0604020202020204" pitchFamily="34" charset="0"/>
              </a:rPr>
              <a:t> </a:t>
            </a:r>
          </a:p>
          <a:p>
            <a:pPr>
              <a:spcAft>
                <a:spcPts val="0"/>
              </a:spcAft>
            </a:pPr>
            <a:endParaRPr lang="en-GB" sz="1300" dirty="0">
              <a:latin typeface="Arial" panose="020B0604020202020204" pitchFamily="34" charset="0"/>
              <a:ea typeface="Calibri" panose="020F0502020204030204" pitchFamily="34" charset="0"/>
              <a:cs typeface="Arial" panose="020B0604020202020204" pitchFamily="34" charset="0"/>
            </a:endParaRPr>
          </a:p>
          <a:p>
            <a:pPr>
              <a:spcAft>
                <a:spcPts val="0"/>
              </a:spcAft>
            </a:pPr>
            <a:r>
              <a:rPr lang="en-GB" sz="1300" dirty="0">
                <a:latin typeface="Arial" panose="020B0604020202020204" pitchFamily="34" charset="0"/>
                <a:ea typeface="Calibri" panose="020F0502020204030204" pitchFamily="34" charset="0"/>
                <a:cs typeface="Arial" panose="020B0604020202020204" pitchFamily="34" charset="0"/>
              </a:rPr>
              <a:t> </a:t>
            </a:r>
            <a:endParaRPr lang="en-GB" sz="13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467534042"/>
      </p:ext>
    </p:extLst>
  </p:cSld>
  <p:clrMapOvr>
    <a:masterClrMapping/>
  </p:clrMapOvr>
  <mc:AlternateContent xmlns:mc="http://schemas.openxmlformats.org/markup-compatibility/2006" xmlns:p14="http://schemas.microsoft.com/office/powerpoint/2010/main">
    <mc:Choice Requires="p14">
      <p:transition spd="slow" p14:dur="2000" advTm="150000">
        <p:sndAc>
          <p:stSnd>
            <p:snd r:embed="rId2" name="click.wav"/>
          </p:stSnd>
        </p:sndAc>
      </p:transition>
    </mc:Choice>
    <mc:Fallback xmlns="">
      <p:transition spd="slow" advTm="150000">
        <p:sndAc>
          <p:stSnd>
            <p:snd r:embed="rId4" name="click.wav"/>
          </p:stSnd>
        </p:sndAc>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91880" y="0"/>
            <a:ext cx="2791470" cy="369332"/>
          </a:xfrm>
          <a:prstGeom prst="rect">
            <a:avLst/>
          </a:prstGeom>
          <a:noFill/>
        </p:spPr>
        <p:txBody>
          <a:bodyPr wrap="none" rtlCol="0">
            <a:spAutoFit/>
          </a:bodyPr>
          <a:lstStyle/>
          <a:p>
            <a:r>
              <a:rPr lang="en-GB" b="1" dirty="0">
                <a:solidFill>
                  <a:srgbClr val="FF0000"/>
                </a:solidFill>
              </a:rPr>
              <a:t>SRT – I ( </a:t>
            </a:r>
            <a:r>
              <a:rPr lang="en-GB" b="1" dirty="0" err="1">
                <a:solidFill>
                  <a:srgbClr val="FF0000"/>
                </a:solidFill>
              </a:rPr>
              <a:t>Que</a:t>
            </a:r>
            <a:r>
              <a:rPr lang="en-GB" b="1" dirty="0">
                <a:solidFill>
                  <a:srgbClr val="FF0000"/>
                </a:solidFill>
              </a:rPr>
              <a:t> No : </a:t>
            </a:r>
            <a:r>
              <a:rPr lang="en-GB" b="1" dirty="0" smtClean="0">
                <a:solidFill>
                  <a:srgbClr val="FF0000"/>
                </a:solidFill>
              </a:rPr>
              <a:t>51 to 60 </a:t>
            </a:r>
            <a:r>
              <a:rPr lang="en-GB" b="1" dirty="0">
                <a:solidFill>
                  <a:srgbClr val="FF0000"/>
                </a:solidFill>
              </a:rPr>
              <a:t>)</a:t>
            </a:r>
          </a:p>
        </p:txBody>
      </p:sp>
      <p:sp>
        <p:nvSpPr>
          <p:cNvPr id="3" name="Rectangle 2"/>
          <p:cNvSpPr/>
          <p:nvPr/>
        </p:nvSpPr>
        <p:spPr>
          <a:xfrm>
            <a:off x="251520" y="733246"/>
            <a:ext cx="8622704" cy="6124754"/>
          </a:xfrm>
          <a:prstGeom prst="rect">
            <a:avLst/>
          </a:prstGeom>
        </p:spPr>
        <p:txBody>
          <a:bodyPr wrap="square">
            <a:spAutoFit/>
          </a:bodyPr>
          <a:lstStyle/>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51) Due to metro rail works, you find your normal way of traffic is blocked and its getting late for meeting and members waiting at meeting hall are yelling at you,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52) On the journey to forest trip in week end, your friend insists you to aim and shoot a spotted deer.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53) He was going to attend SSB interview. On reaching the Railway Station he noticed that his suitcase has been stolen with his original certificates needed at SSB. He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r>
              <a:rPr lang="en-GB" sz="1400" dirty="0" smtClean="0">
                <a:latin typeface="Arial" panose="020B0604020202020204" pitchFamily="34" charset="0"/>
                <a:ea typeface="Calibri" panose="020F0502020204030204" pitchFamily="34" charset="0"/>
                <a:cs typeface="Times New Roman" panose="02020603050405020304" pitchFamily="18" charset="0"/>
              </a:rPr>
              <a:t>54</a:t>
            </a:r>
            <a:r>
              <a:rPr lang="en-GB" sz="1400" dirty="0">
                <a:latin typeface="Arial" panose="020B0604020202020204" pitchFamily="34" charset="0"/>
                <a:ea typeface="Calibri" panose="020F0502020204030204" pitchFamily="34" charset="0"/>
                <a:cs typeface="Times New Roman" panose="02020603050405020304" pitchFamily="18" charset="0"/>
              </a:rPr>
              <a:t>) Day are near to board exam, but he couldn’t able to improve his score in mathematics. He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55) Your Commanding Officer never gives your permission to implement your ideas, but on the winter morning, your bunker gets heavy shelling from western side, you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56) He is interested to study science stream in junior college, but his father insists him to study mathematics. He will...</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57) He receives conflicting orders from his two superior officers. He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58) While he was traveling on his scooter, someone at gunpoint demanded his purse. He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59) He was going on a bicycle in thick jungle. It was already dark and his destination was 10 Km away. His cycle got punctured. He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  </a:t>
            </a:r>
            <a:endParaRPr lang="en-GB" sz="1100"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GB" sz="1400" dirty="0">
                <a:latin typeface="Arial" panose="020B0604020202020204" pitchFamily="34" charset="0"/>
                <a:ea typeface="Calibri" panose="020F0502020204030204" pitchFamily="34" charset="0"/>
                <a:cs typeface="Times New Roman" panose="02020603050405020304" pitchFamily="18" charset="0"/>
              </a:rPr>
              <a:t>60) You are a south Indian and you don’t know Hindi well, while going to SSB at Allahabad, you lost your purse in train, you will...</a:t>
            </a:r>
            <a:endParaRPr lang="en-GB" sz="11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897"/>
      </p:ext>
    </p:extLst>
  </p:cSld>
  <p:clrMapOvr>
    <a:masterClrMapping/>
  </p:clrMapOvr>
  <mc:AlternateContent xmlns:mc="http://schemas.openxmlformats.org/markup-compatibility/2006" xmlns:p14="http://schemas.microsoft.com/office/powerpoint/2010/main">
    <mc:Choice Requires="p14">
      <p:transition spd="slow" p14:dur="2000" advTm="150000">
        <p:sndAc>
          <p:stSnd>
            <p:snd r:embed="rId2" name="click.wav"/>
          </p:stSnd>
        </p:sndAc>
      </p:transition>
    </mc:Choice>
    <mc:Fallback xmlns="">
      <p:transition spd="slow" advTm="150000">
        <p:sndAc>
          <p:stSnd>
            <p:snd r:embed="rId4" name="click.wav"/>
          </p:stSnd>
        </p:sndAc>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96</TotalTime>
  <Words>288</Words>
  <Application>Microsoft Office PowerPoint</Application>
  <PresentationFormat>On-screen Show (4:3)</PresentationFormat>
  <Paragraphs>131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Religion</dc:title>
  <dc:creator>student</dc:creator>
  <cp:lastModifiedBy>veena</cp:lastModifiedBy>
  <cp:revision>16</cp:revision>
  <dcterms:created xsi:type="dcterms:W3CDTF">2013-04-23T13:07:41Z</dcterms:created>
  <dcterms:modified xsi:type="dcterms:W3CDTF">2013-12-17T05:53:54Z</dcterms:modified>
</cp:coreProperties>
</file>