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3B7CEE8-B102-4337-8FCA-A0621B65F3A7}"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7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7CEE8-B102-4337-8FCA-A0621B65F3A7}"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260445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7CEE8-B102-4337-8FCA-A0621B65F3A7}"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45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7CEE8-B102-4337-8FCA-A0621B65F3A7}"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43686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7CEE8-B102-4337-8FCA-A0621B65F3A7}"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92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7CEE8-B102-4337-8FCA-A0621B65F3A7}"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370112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7CEE8-B102-4337-8FCA-A0621B65F3A7}" type="datetimeFigureOut">
              <a:rPr lang="en-IN" smtClean="0"/>
              <a:t>13-09-2022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112024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7CEE8-B102-4337-8FCA-A0621B65F3A7}" type="datetimeFigureOut">
              <a:rPr lang="en-IN" smtClean="0"/>
              <a:t>13-09-2022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252463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7CEE8-B102-4337-8FCA-A0621B65F3A7}" type="datetimeFigureOut">
              <a:rPr lang="en-IN" smtClean="0"/>
              <a:t>13-09-2022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164849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7CEE8-B102-4337-8FCA-A0621B65F3A7}"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384987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7CEE8-B102-4337-8FCA-A0621B65F3A7}"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ED11-16DC-4F2E-8571-798F96AEB0A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00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000">
              <a:schemeClr val="accent1">
                <a:lumMod val="20000"/>
                <a:lumOff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B7CEE8-B102-4337-8FCA-A0621B65F3A7}" type="datetimeFigureOut">
              <a:rPr lang="en-IN" smtClean="0"/>
              <a:t>13-09-2022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57ED11-16DC-4F2E-8571-798F96AEB0A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75986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121380-2FC9-4266-BEC5-9769502D3393}"/>
              </a:ext>
            </a:extLst>
          </p:cNvPr>
          <p:cNvSpPr txBox="1"/>
          <p:nvPr/>
        </p:nvSpPr>
        <p:spPr>
          <a:xfrm>
            <a:off x="1658469" y="450794"/>
            <a:ext cx="8946777" cy="646331"/>
          </a:xfrm>
          <a:prstGeom prst="rect">
            <a:avLst/>
          </a:prstGeom>
          <a:noFill/>
        </p:spPr>
        <p:txBody>
          <a:bodyPr wrap="square">
            <a:spAutoFit/>
          </a:bodyPr>
          <a:lstStyle/>
          <a:p>
            <a:r>
              <a:rPr kumimoji="0" lang="en-IN" sz="3600" b="1" i="0" u="none" strike="noStrike" kern="1200" cap="none" spc="0" normalizeH="0" baseline="0" noProof="0" dirty="0">
                <a:ln>
                  <a:noFill/>
                </a:ln>
                <a:solidFill>
                  <a:prstClr val="black"/>
                </a:solidFill>
                <a:effectLst/>
                <a:uLnTx/>
                <a:uFillTx/>
                <a:latin typeface="Calibri Light" panose="020F0302020204030204"/>
                <a:ea typeface="+mj-ea"/>
                <a:cs typeface="+mj-cs"/>
              </a:rPr>
              <a:t>PRESENTATION ON USED CARS PREDICTION</a:t>
            </a:r>
            <a:endParaRPr lang="en-IN" sz="3600" b="1" dirty="0"/>
          </a:p>
        </p:txBody>
      </p:sp>
      <p:sp>
        <p:nvSpPr>
          <p:cNvPr id="16" name="TextBox 15">
            <a:extLst>
              <a:ext uri="{FF2B5EF4-FFF2-40B4-BE49-F238E27FC236}">
                <a16:creationId xmlns:a16="http://schemas.microsoft.com/office/drawing/2014/main" id="{18459575-D2E2-4D61-B1E3-CE0DAA73E9C7}"/>
              </a:ext>
            </a:extLst>
          </p:cNvPr>
          <p:cNvSpPr txBox="1"/>
          <p:nvPr/>
        </p:nvSpPr>
        <p:spPr>
          <a:xfrm>
            <a:off x="4814047" y="6145596"/>
            <a:ext cx="7243483"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50" normalizeH="0" baseline="0" noProof="0" dirty="0">
                <a:ln w="0"/>
                <a:effectLst>
                  <a:innerShdw blurRad="63500" dist="50800" dir="13500000">
                    <a:srgbClr val="000000">
                      <a:alpha val="50000"/>
                    </a:srgbClr>
                  </a:innerShdw>
                </a:effectLst>
                <a:uLnTx/>
                <a:uFillTx/>
                <a:latin typeface="Arial" panose="020B0604020202020204" pitchFamily="34" charset="0"/>
                <a:cs typeface="Arial" panose="020B0604020202020204" pitchFamily="34" charset="0"/>
              </a:rPr>
              <a:t>Presented</a:t>
            </a:r>
            <a:r>
              <a:rPr kumimoji="0" lang="en-US"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rPr>
              <a:t> By:</a:t>
            </a:r>
            <a:r>
              <a:rPr kumimoji="0" lang="en-IN"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rPr>
              <a:t> G.CHANDRA MOULI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i="0" u="none" strike="noStrike" kern="1200" cap="none" spc="50" normalizeH="0" baseline="0" noProof="0" dirty="0">
              <a:ln w="0"/>
              <a:effectLst>
                <a:innerShdw blurRad="63500" dist="50800" dir="13500000">
                  <a:srgbClr val="000000">
                    <a:alpha val="50000"/>
                  </a:srgbClr>
                </a:innerShdw>
              </a:effectLst>
              <a:uLnTx/>
              <a:uFillTx/>
              <a:latin typeface="Bookman Old Style" panose="02050604050505020204" pitchFamily="18" charset="0"/>
              <a:ea typeface="+mn-ea"/>
              <a:cs typeface="+mn-cs"/>
            </a:endParaRPr>
          </a:p>
        </p:txBody>
      </p:sp>
      <p:pic>
        <p:nvPicPr>
          <p:cNvPr id="7174" name="Picture 6" descr="7 Important Things to Check When Buying a Used Car | Viking Motors">
            <a:extLst>
              <a:ext uri="{FF2B5EF4-FFF2-40B4-BE49-F238E27FC236}">
                <a16:creationId xmlns:a16="http://schemas.microsoft.com/office/drawing/2014/main" id="{9F4E10EB-52BE-4676-AE06-0EB914F08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824" y="1272093"/>
            <a:ext cx="10354235" cy="471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20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2C63-2DA7-4CAC-B578-24810E27437E}"/>
              </a:ext>
            </a:extLst>
          </p:cNvPr>
          <p:cNvSpPr>
            <a:spLocks noGrp="1"/>
          </p:cNvSpPr>
          <p:nvPr>
            <p:ph type="title"/>
          </p:nvPr>
        </p:nvSpPr>
        <p:spPr>
          <a:xfrm>
            <a:off x="1024128" y="304800"/>
            <a:ext cx="9720072" cy="815788"/>
          </a:xfrm>
        </p:spPr>
        <p:txBody>
          <a:bodyPr>
            <a:noAutofit/>
          </a:bodyPr>
          <a:lstStyle/>
          <a:p>
            <a:r>
              <a:rPr lang="en-US" sz="3200" u="sng" dirty="0">
                <a:solidFill>
                  <a:schemeClr val="tx1"/>
                </a:solidFill>
                <a:latin typeface="Arial" panose="020B0604020202020204" pitchFamily="34" charset="0"/>
                <a:cs typeface="Arial" panose="020B0604020202020204" pitchFamily="34" charset="0"/>
              </a:rPr>
              <a:t>Visualization :Univariate Analysis</a:t>
            </a:r>
            <a:br>
              <a:rPr lang="en-IN" sz="3200" u="sng" dirty="0">
                <a:solidFill>
                  <a:schemeClr val="tx1"/>
                </a:solidFill>
                <a:latin typeface="Arial" panose="020B0604020202020204" pitchFamily="34" charset="0"/>
                <a:cs typeface="Arial" panose="020B0604020202020204" pitchFamily="34" charset="0"/>
              </a:rPr>
            </a:br>
            <a:endParaRPr lang="en-IN" sz="32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39FBB0C-39B7-4B20-B0F1-8409521687DB}"/>
              </a:ext>
            </a:extLst>
          </p:cNvPr>
          <p:cNvSpPr txBox="1"/>
          <p:nvPr/>
        </p:nvSpPr>
        <p:spPr>
          <a:xfrm>
            <a:off x="806825" y="806824"/>
            <a:ext cx="4616822" cy="5402569"/>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endParaRPr>
          </a:p>
          <a:p>
            <a:pPr marL="342900" marR="0" lvl="0" indent="-342900" algn="just"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Milage_in_km</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ltr</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looks somewhat normal.</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Engine_disp</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Max_power</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"Weight",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Car_age</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80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284B26E-A475-4D7C-98FD-06E481D65C17}"/>
              </a:ext>
            </a:extLst>
          </p:cNvPr>
          <p:cNvPicPr>
            <a:picLocks noChangeAspect="1"/>
          </p:cNvPicPr>
          <p:nvPr/>
        </p:nvPicPr>
        <p:blipFill>
          <a:blip r:embed="rId2"/>
          <a:stretch>
            <a:fillRect/>
          </a:stretch>
        </p:blipFill>
        <p:spPr>
          <a:xfrm>
            <a:off x="5871880" y="990388"/>
            <a:ext cx="6320119" cy="4877223"/>
          </a:xfrm>
          <a:prstGeom prst="rect">
            <a:avLst/>
          </a:prstGeom>
        </p:spPr>
      </p:pic>
    </p:spTree>
    <p:extLst>
      <p:ext uri="{BB962C8B-B14F-4D97-AF65-F5344CB8AC3E}">
        <p14:creationId xmlns:p14="http://schemas.microsoft.com/office/powerpoint/2010/main" val="101075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D0A4-9405-4BEF-9DE7-8BDE4AF47B1C}"/>
              </a:ext>
            </a:extLst>
          </p:cNvPr>
          <p:cNvSpPr>
            <a:spLocks noGrp="1"/>
          </p:cNvSpPr>
          <p:nvPr>
            <p:ph type="title"/>
          </p:nvPr>
        </p:nvSpPr>
        <p:spPr>
          <a:xfrm>
            <a:off x="1024128" y="585216"/>
            <a:ext cx="9720072" cy="607090"/>
          </a:xfrm>
        </p:spPr>
        <p:txBody>
          <a:bodyPr>
            <a:noAutofit/>
          </a:bodyPr>
          <a:lstStyle/>
          <a:p>
            <a:pPr algn="ctr"/>
            <a:r>
              <a:rPr lang="en-US" sz="3200" u="sng" dirty="0">
                <a:solidFill>
                  <a:schemeClr val="tx1"/>
                </a:solidFill>
                <a:latin typeface="Arial" panose="020B0604020202020204" pitchFamily="34" charset="0"/>
                <a:cs typeface="Arial" panose="020B0604020202020204" pitchFamily="34" charset="0"/>
              </a:rPr>
              <a:t>Univariate Analysis: Visualizing Counts of Categorical Variables</a:t>
            </a:r>
            <a:br>
              <a:rPr lang="en-IN" sz="3200" u="sng" dirty="0">
                <a:solidFill>
                  <a:schemeClr val="tx1"/>
                </a:solidFill>
                <a:latin typeface="Arial" panose="020B0604020202020204" pitchFamily="34" charset="0"/>
                <a:cs typeface="Arial" panose="020B0604020202020204" pitchFamily="34" charset="0"/>
              </a:rPr>
            </a:br>
            <a:endParaRPr lang="en-IN" sz="32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4502D9D-846D-41DE-963B-486D1F29AB91}"/>
              </a:ext>
            </a:extLst>
          </p:cNvPr>
          <p:cNvPicPr>
            <a:picLocks noChangeAspect="1"/>
          </p:cNvPicPr>
          <p:nvPr/>
        </p:nvPicPr>
        <p:blipFill>
          <a:blip r:embed="rId2"/>
          <a:stretch>
            <a:fillRect/>
          </a:stretch>
        </p:blipFill>
        <p:spPr>
          <a:xfrm>
            <a:off x="891834" y="1192305"/>
            <a:ext cx="4836613" cy="2931459"/>
          </a:xfrm>
          <a:prstGeom prst="rect">
            <a:avLst/>
          </a:prstGeom>
        </p:spPr>
      </p:pic>
      <p:sp>
        <p:nvSpPr>
          <p:cNvPr id="6" name="TextBox 5">
            <a:extLst>
              <a:ext uri="{FF2B5EF4-FFF2-40B4-BE49-F238E27FC236}">
                <a16:creationId xmlns:a16="http://schemas.microsoft.com/office/drawing/2014/main" id="{504B0CC6-3AEC-4E84-A501-B92CA3FDD38E}"/>
              </a:ext>
            </a:extLst>
          </p:cNvPr>
          <p:cNvSpPr txBox="1"/>
          <p:nvPr/>
        </p:nvSpPr>
        <p:spPr>
          <a:xfrm>
            <a:off x="891834" y="4446494"/>
            <a:ext cx="4989013" cy="1754326"/>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 above plot gives the count of fuel types used by the cars. More number of cars are using petrol followed by diesel as fuel. And very few cars uses CNG, LPG and Electricity as fuel type.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6613FF41-AEB0-40E0-8F77-6EC0618FAFB0}"/>
              </a:ext>
            </a:extLst>
          </p:cNvPr>
          <p:cNvPicPr>
            <a:picLocks noChangeAspect="1"/>
          </p:cNvPicPr>
          <p:nvPr/>
        </p:nvPicPr>
        <p:blipFill>
          <a:blip r:embed="rId3"/>
          <a:stretch>
            <a:fillRect/>
          </a:stretch>
        </p:blipFill>
        <p:spPr>
          <a:xfrm>
            <a:off x="6013141" y="1192306"/>
            <a:ext cx="5658905" cy="2931457"/>
          </a:xfrm>
          <a:prstGeom prst="rect">
            <a:avLst/>
          </a:prstGeom>
        </p:spPr>
      </p:pic>
      <p:sp>
        <p:nvSpPr>
          <p:cNvPr id="10" name="TextBox 9">
            <a:extLst>
              <a:ext uri="{FF2B5EF4-FFF2-40B4-BE49-F238E27FC236}">
                <a16:creationId xmlns:a16="http://schemas.microsoft.com/office/drawing/2014/main" id="{D8F53A54-225C-4447-AF77-3E4E5B1EB599}"/>
              </a:ext>
            </a:extLst>
          </p:cNvPr>
          <p:cNvSpPr txBox="1"/>
          <p:nvPr/>
        </p:nvSpPr>
        <p:spPr>
          <a:xfrm>
            <a:off x="6013140" y="4545106"/>
            <a:ext cx="5658905" cy="1200329"/>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dirty="0">
                <a:solidFill>
                  <a:prstClr val="black"/>
                </a:solidFill>
                <a:latin typeface="Century" panose="02040604050505020304" pitchFamily="18" charset="0"/>
              </a:rPr>
              <a:t>T</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he bar plot we can observe that the cars which have Automatic gear transmission system are having high price compared to the cars which have Manual gear transmission system.</a:t>
            </a:r>
          </a:p>
        </p:txBody>
      </p:sp>
    </p:spTree>
    <p:extLst>
      <p:ext uri="{BB962C8B-B14F-4D97-AF65-F5344CB8AC3E}">
        <p14:creationId xmlns:p14="http://schemas.microsoft.com/office/powerpoint/2010/main" val="9039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9F71-0A26-4305-80E8-3EDBCFA0CCA0}"/>
              </a:ext>
            </a:extLst>
          </p:cNvPr>
          <p:cNvSpPr>
            <a:spLocks noGrp="1"/>
          </p:cNvSpPr>
          <p:nvPr>
            <p:ph type="title"/>
          </p:nvPr>
        </p:nvSpPr>
        <p:spPr>
          <a:xfrm>
            <a:off x="1024128" y="585216"/>
            <a:ext cx="9720072" cy="741560"/>
          </a:xfrm>
        </p:spPr>
        <p:txBody>
          <a:bodyPr>
            <a:noAutofit/>
          </a:bodyPr>
          <a:lstStyle/>
          <a:p>
            <a:pPr algn="ctr"/>
            <a:r>
              <a:rPr lang="en-US" sz="3200" u="sng" dirty="0">
                <a:solidFill>
                  <a:schemeClr val="tx1"/>
                </a:solidFill>
                <a:latin typeface="Arial" panose="020B0604020202020204" pitchFamily="34" charset="0"/>
                <a:cs typeface="Arial" panose="020B0604020202020204" pitchFamily="34" charset="0"/>
              </a:rPr>
              <a:t>Univariate Analysis: Visualizing Counts of Categorical Variables</a:t>
            </a:r>
            <a:br>
              <a:rPr lang="en-IN" sz="3200" u="sng" dirty="0">
                <a:solidFill>
                  <a:schemeClr val="tx1"/>
                </a:solidFill>
                <a:latin typeface="Arial" panose="020B0604020202020204" pitchFamily="34" charset="0"/>
                <a:cs typeface="Arial" panose="020B0604020202020204" pitchFamily="34" charset="0"/>
              </a:rPr>
            </a:br>
            <a:endParaRPr lang="en-IN" sz="3200" dirty="0"/>
          </a:p>
        </p:txBody>
      </p:sp>
      <p:pic>
        <p:nvPicPr>
          <p:cNvPr id="4" name="Picture 3">
            <a:extLst>
              <a:ext uri="{FF2B5EF4-FFF2-40B4-BE49-F238E27FC236}">
                <a16:creationId xmlns:a16="http://schemas.microsoft.com/office/drawing/2014/main" id="{69886BFE-36F4-4AAE-8A2A-00DCCD5E731B}"/>
              </a:ext>
            </a:extLst>
          </p:cNvPr>
          <p:cNvPicPr>
            <a:picLocks noChangeAspect="1"/>
          </p:cNvPicPr>
          <p:nvPr/>
        </p:nvPicPr>
        <p:blipFill>
          <a:blip r:embed="rId2"/>
          <a:stretch>
            <a:fillRect/>
          </a:stretch>
        </p:blipFill>
        <p:spPr>
          <a:xfrm>
            <a:off x="1024128" y="1326776"/>
            <a:ext cx="4879506" cy="3621742"/>
          </a:xfrm>
          <a:prstGeom prst="rect">
            <a:avLst/>
          </a:prstGeom>
        </p:spPr>
      </p:pic>
      <p:sp>
        <p:nvSpPr>
          <p:cNvPr id="6" name="TextBox 5">
            <a:extLst>
              <a:ext uri="{FF2B5EF4-FFF2-40B4-BE49-F238E27FC236}">
                <a16:creationId xmlns:a16="http://schemas.microsoft.com/office/drawing/2014/main" id="{292A79E4-0AC6-400C-9A21-EADB280BA6C3}"/>
              </a:ext>
            </a:extLst>
          </p:cNvPr>
          <p:cNvSpPr txBox="1"/>
          <p:nvPr/>
        </p:nvSpPr>
        <p:spPr>
          <a:xfrm>
            <a:off x="875835" y="5136776"/>
            <a:ext cx="5381530" cy="1477328"/>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cars with Disc and Ventilated Disc type of brake system used for front-side wheels are having high count compared to other brake types.</a:t>
            </a:r>
          </a:p>
        </p:txBody>
      </p:sp>
      <p:pic>
        <p:nvPicPr>
          <p:cNvPr id="8" name="Picture 7">
            <a:extLst>
              <a:ext uri="{FF2B5EF4-FFF2-40B4-BE49-F238E27FC236}">
                <a16:creationId xmlns:a16="http://schemas.microsoft.com/office/drawing/2014/main" id="{72B95A85-B8BD-4D6F-A9CD-CC6BE173F400}"/>
              </a:ext>
            </a:extLst>
          </p:cNvPr>
          <p:cNvPicPr>
            <a:picLocks noChangeAspect="1"/>
          </p:cNvPicPr>
          <p:nvPr/>
        </p:nvPicPr>
        <p:blipFill>
          <a:blip r:embed="rId3"/>
          <a:stretch>
            <a:fillRect/>
          </a:stretch>
        </p:blipFill>
        <p:spPr>
          <a:xfrm>
            <a:off x="6257364" y="1326777"/>
            <a:ext cx="5381530" cy="3621742"/>
          </a:xfrm>
          <a:prstGeom prst="rect">
            <a:avLst/>
          </a:prstGeom>
        </p:spPr>
      </p:pic>
      <p:sp>
        <p:nvSpPr>
          <p:cNvPr id="10" name="TextBox 9">
            <a:extLst>
              <a:ext uri="{FF2B5EF4-FFF2-40B4-BE49-F238E27FC236}">
                <a16:creationId xmlns:a16="http://schemas.microsoft.com/office/drawing/2014/main" id="{F063F4B6-5CB6-4616-9B48-921AFF888756}"/>
              </a:ext>
            </a:extLst>
          </p:cNvPr>
          <p:cNvSpPr txBox="1"/>
          <p:nvPr/>
        </p:nvSpPr>
        <p:spPr>
          <a:xfrm>
            <a:off x="6347011" y="5149840"/>
            <a:ext cx="5199530" cy="1754326"/>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 above graph represents the count of </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rear_brake_type</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of the cars which shows that the cars having Drum type of brake system used for back-side wheels are having high count of around </a:t>
            </a:r>
            <a:r>
              <a:rPr lang="en-US" dirty="0">
                <a:solidFill>
                  <a:prstClr val="black"/>
                </a:solidFill>
                <a:latin typeface="Century" panose="02040604050505020304" pitchFamily="18" charset="0"/>
              </a:rPr>
              <a:t>45</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00 compared to other type of rear brakes.</a:t>
            </a:r>
          </a:p>
        </p:txBody>
      </p:sp>
    </p:spTree>
    <p:extLst>
      <p:ext uri="{BB962C8B-B14F-4D97-AF65-F5344CB8AC3E}">
        <p14:creationId xmlns:p14="http://schemas.microsoft.com/office/powerpoint/2010/main" val="295112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2851-5FAB-4B1B-AADB-5BC9DB691AFF}"/>
              </a:ext>
            </a:extLst>
          </p:cNvPr>
          <p:cNvSpPr>
            <a:spLocks noGrp="1"/>
          </p:cNvSpPr>
          <p:nvPr>
            <p:ph type="title"/>
          </p:nvPr>
        </p:nvSpPr>
        <p:spPr>
          <a:xfrm>
            <a:off x="1024128" y="585216"/>
            <a:ext cx="9720072" cy="678808"/>
          </a:xfrm>
        </p:spPr>
        <p:txBody>
          <a:bodyPr>
            <a:noAutofit/>
          </a:bodyPr>
          <a:lstStyle/>
          <a:p>
            <a:pPr algn="ctr"/>
            <a:r>
              <a:rPr lang="en-US" sz="3200" u="sng" dirty="0">
                <a:solidFill>
                  <a:schemeClr val="tx1"/>
                </a:solidFill>
                <a:latin typeface="Arial" panose="020B0604020202020204" pitchFamily="34" charset="0"/>
                <a:cs typeface="Arial" panose="020B0604020202020204" pitchFamily="34" charset="0"/>
              </a:rPr>
              <a:t>Univariate Analysis: Visualizing Counts of Categorical Variables</a:t>
            </a:r>
            <a:br>
              <a:rPr lang="en-IN" sz="3200" u="sng" dirty="0">
                <a:solidFill>
                  <a:schemeClr val="tx1"/>
                </a:solidFill>
                <a:latin typeface="Arial" panose="020B0604020202020204" pitchFamily="34" charset="0"/>
                <a:cs typeface="Arial" panose="020B0604020202020204" pitchFamily="34" charset="0"/>
              </a:rPr>
            </a:br>
            <a:endParaRPr lang="en-IN" sz="3200" dirty="0"/>
          </a:p>
        </p:txBody>
      </p:sp>
      <p:pic>
        <p:nvPicPr>
          <p:cNvPr id="4" name="Picture 3">
            <a:extLst>
              <a:ext uri="{FF2B5EF4-FFF2-40B4-BE49-F238E27FC236}">
                <a16:creationId xmlns:a16="http://schemas.microsoft.com/office/drawing/2014/main" id="{24A709F8-E5F2-42A2-A57B-9CE71787EEAF}"/>
              </a:ext>
            </a:extLst>
          </p:cNvPr>
          <p:cNvPicPr>
            <a:picLocks noChangeAspect="1"/>
          </p:cNvPicPr>
          <p:nvPr/>
        </p:nvPicPr>
        <p:blipFill>
          <a:blip r:embed="rId2"/>
          <a:stretch>
            <a:fillRect/>
          </a:stretch>
        </p:blipFill>
        <p:spPr>
          <a:xfrm>
            <a:off x="808372" y="1264023"/>
            <a:ext cx="5879299" cy="4087906"/>
          </a:xfrm>
          <a:prstGeom prst="rect">
            <a:avLst/>
          </a:prstGeom>
        </p:spPr>
      </p:pic>
      <p:sp>
        <p:nvSpPr>
          <p:cNvPr id="6" name="TextBox 5">
            <a:extLst>
              <a:ext uri="{FF2B5EF4-FFF2-40B4-BE49-F238E27FC236}">
                <a16:creationId xmlns:a16="http://schemas.microsoft.com/office/drawing/2014/main" id="{91164B09-D93B-4D80-81A7-4FA9D2C6C48C}"/>
              </a:ext>
            </a:extLst>
          </p:cNvPr>
          <p:cNvSpPr txBox="1"/>
          <p:nvPr/>
        </p:nvSpPr>
        <p:spPr>
          <a:xfrm>
            <a:off x="808372" y="5441576"/>
            <a:ext cx="5879299" cy="923330"/>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car_Brand</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for Maruti is more and second Hyundai and third </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Honda,etc</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a:t>
            </a:r>
          </a:p>
        </p:txBody>
      </p:sp>
      <p:pic>
        <p:nvPicPr>
          <p:cNvPr id="8" name="Picture 7">
            <a:extLst>
              <a:ext uri="{FF2B5EF4-FFF2-40B4-BE49-F238E27FC236}">
                <a16:creationId xmlns:a16="http://schemas.microsoft.com/office/drawing/2014/main" id="{3CE07B86-967B-452E-BAF3-F0BBE1EFC4CE}"/>
              </a:ext>
            </a:extLst>
          </p:cNvPr>
          <p:cNvPicPr>
            <a:picLocks noChangeAspect="1"/>
          </p:cNvPicPr>
          <p:nvPr/>
        </p:nvPicPr>
        <p:blipFill>
          <a:blip r:embed="rId3"/>
          <a:stretch>
            <a:fillRect/>
          </a:stretch>
        </p:blipFill>
        <p:spPr>
          <a:xfrm>
            <a:off x="7171764" y="1264024"/>
            <a:ext cx="4661648" cy="4087905"/>
          </a:xfrm>
          <a:prstGeom prst="rect">
            <a:avLst/>
          </a:prstGeom>
        </p:spPr>
      </p:pic>
      <p:sp>
        <p:nvSpPr>
          <p:cNvPr id="10" name="TextBox 9">
            <a:extLst>
              <a:ext uri="{FF2B5EF4-FFF2-40B4-BE49-F238E27FC236}">
                <a16:creationId xmlns:a16="http://schemas.microsoft.com/office/drawing/2014/main" id="{EC41636B-6101-43E5-8D7B-77F6E4C4EBDB}"/>
              </a:ext>
            </a:extLst>
          </p:cNvPr>
          <p:cNvSpPr txBox="1"/>
          <p:nvPr/>
        </p:nvSpPr>
        <p:spPr>
          <a:xfrm>
            <a:off x="7171764" y="5441576"/>
            <a:ext cx="4814048" cy="120032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city_name</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a:t>
            </a:r>
            <a:r>
              <a:rPr lang="en-US" dirty="0">
                <a:solidFill>
                  <a:prstClr val="black"/>
                </a:solidFill>
                <a:latin typeface="Century" panose="02040604050505020304" pitchFamily="18" charset="0"/>
              </a:rPr>
              <a:t>has more in Mumbai and New-Delhi and second is </a:t>
            </a:r>
            <a:r>
              <a:rPr lang="en-US" dirty="0" err="1">
                <a:solidFill>
                  <a:prstClr val="black"/>
                </a:solidFill>
                <a:latin typeface="Century" panose="02040604050505020304" pitchFamily="18" charset="0"/>
              </a:rPr>
              <a:t>pune</a:t>
            </a:r>
            <a:r>
              <a:rPr lang="en-US" dirty="0">
                <a:solidFill>
                  <a:prstClr val="black"/>
                </a:solidFill>
                <a:latin typeface="Century" panose="02040604050505020304" pitchFamily="18" charset="0"/>
              </a:rPr>
              <a:t>, etc.. </a:t>
            </a: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Tree>
    <p:extLst>
      <p:ext uri="{BB962C8B-B14F-4D97-AF65-F5344CB8AC3E}">
        <p14:creationId xmlns:p14="http://schemas.microsoft.com/office/powerpoint/2010/main" val="284691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9BE3-15B1-4BEA-9419-714967D7EBA2}"/>
              </a:ext>
            </a:extLst>
          </p:cNvPr>
          <p:cNvSpPr>
            <a:spLocks noGrp="1"/>
          </p:cNvSpPr>
          <p:nvPr>
            <p:ph type="title"/>
          </p:nvPr>
        </p:nvSpPr>
        <p:spPr>
          <a:xfrm>
            <a:off x="0" y="484094"/>
            <a:ext cx="12111318" cy="430088"/>
          </a:xfrm>
        </p:spPr>
        <p:txBody>
          <a:bodyPr>
            <a:noAutofit/>
          </a:bodyPr>
          <a:lstStyle/>
          <a:p>
            <a:pPr algn="ctr"/>
            <a:r>
              <a:rPr lang="en-US"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Bivariate Analysis: Visualizing Categorical Variables vs Label</a:t>
            </a:r>
            <a:br>
              <a:rPr lang="en-IN"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br>
            <a:endParaRPr lang="en-IN" sz="32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F2F4AD9-627C-4556-BB19-FB2F123649FF}"/>
              </a:ext>
            </a:extLst>
          </p:cNvPr>
          <p:cNvPicPr>
            <a:picLocks noChangeAspect="1"/>
          </p:cNvPicPr>
          <p:nvPr/>
        </p:nvPicPr>
        <p:blipFill>
          <a:blip r:embed="rId2"/>
          <a:stretch>
            <a:fillRect/>
          </a:stretch>
        </p:blipFill>
        <p:spPr>
          <a:xfrm>
            <a:off x="6804212" y="1111626"/>
            <a:ext cx="5307106" cy="4832192"/>
          </a:xfrm>
          <a:prstGeom prst="rect">
            <a:avLst/>
          </a:prstGeom>
        </p:spPr>
      </p:pic>
      <p:sp>
        <p:nvSpPr>
          <p:cNvPr id="6" name="TextBox 5">
            <a:extLst>
              <a:ext uri="{FF2B5EF4-FFF2-40B4-BE49-F238E27FC236}">
                <a16:creationId xmlns:a16="http://schemas.microsoft.com/office/drawing/2014/main" id="{75937E2D-51A6-4A23-8995-E3AD29C4C03A}"/>
              </a:ext>
            </a:extLst>
          </p:cNvPr>
          <p:cNvSpPr txBox="1"/>
          <p:nvPr/>
        </p:nvSpPr>
        <p:spPr>
          <a:xfrm>
            <a:off x="242047" y="1111625"/>
            <a:ext cx="6499412" cy="5703869"/>
          </a:xfrm>
          <a:prstGeom prst="rect">
            <a:avLst/>
          </a:prstGeom>
          <a:noFill/>
        </p:spPr>
        <p:txBody>
          <a:bodyPr wrap="square">
            <a:spAutoFit/>
          </a:bodyPr>
          <a:lstStyle/>
          <a:p>
            <a:pPr algn="just" defTabSz="914400">
              <a:lnSpc>
                <a:spcPct val="107000"/>
              </a:lnSpc>
              <a:defRP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Running_in_kms</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plot we can say that the prices of cars are higher for the cars which have less running in kms. We can also notice there is negative linear relation between the price and running of cars.</a:t>
            </a:r>
            <a:endParaRPr lang="en-IN" b="1"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a:p>
            <a:pPr marR="0" lvl="0" algn="just" defTabSz="914400" rtl="0" eaLnBrk="1" fontAlgn="auto" latinLnBrk="0" hangingPunct="1">
              <a:lnSpc>
                <a:spcPct val="107000"/>
              </a:lnSpc>
              <a:spcBef>
                <a:spcPts val="0"/>
              </a:spcBef>
              <a:spcAft>
                <a:spcPts val="0"/>
              </a:spcAft>
              <a:buClrTx/>
              <a:buSzTx/>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 vs height:</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From the graph it is clear that the car price is not strongly related with the height of the car, we can say the cars having height in the range of 1400 mm to 1900 mm have somewhat high price.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R="0" lvl="0" algn="just" defTabSz="914400" rtl="0" eaLnBrk="1" fontAlgn="auto" latinLnBrk="0" hangingPunct="1">
              <a:lnSpc>
                <a:spcPct val="107000"/>
              </a:lnSpc>
              <a:spcBef>
                <a:spcPts val="0"/>
              </a:spcBef>
              <a:spcAft>
                <a:spcPts val="0"/>
              </a:spcAft>
              <a:buClrTx/>
              <a:buSzTx/>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 vs width:</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The graph shows there is some positive linear relation between car price and width of the car, so the cars having width in the range of 1700mm to 2200mm have high price. So, we can conclude as the width of the car increases, the price of the car also goes on increasing.</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R="0" lvl="0" algn="just" defTabSz="914400" rtl="0" eaLnBrk="1" fontAlgn="auto" latinLnBrk="0" hangingPunct="1">
              <a:lnSpc>
                <a:spcPct val="107000"/>
              </a:lnSpc>
              <a:spcBef>
                <a:spcPts val="0"/>
              </a:spcBef>
              <a:spcAft>
                <a:spcPts val="0"/>
              </a:spcAft>
              <a:buClrTx/>
              <a:buSzTx/>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 vs length:</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There is some positive linear relation between car price and length of the cars. As the length of the cars increases, the price of the cars also increases. The cars that are having the length above 4250mm have high price.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976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B169-F32F-411A-A410-0896C20AE26C}"/>
              </a:ext>
            </a:extLst>
          </p:cNvPr>
          <p:cNvSpPr>
            <a:spLocks noGrp="1"/>
          </p:cNvSpPr>
          <p:nvPr>
            <p:ph type="title"/>
          </p:nvPr>
        </p:nvSpPr>
        <p:spPr>
          <a:xfrm>
            <a:off x="1024127" y="585216"/>
            <a:ext cx="10719637" cy="625019"/>
          </a:xfrm>
        </p:spPr>
        <p:txBody>
          <a:bodyPr>
            <a:noAutofit/>
          </a:bodyPr>
          <a:lstStyle/>
          <a:p>
            <a:pPr algn="ctr"/>
            <a:r>
              <a:rPr lang="en-US"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Bivariate Analysis: Visualizing Categorical Variables vs Label</a:t>
            </a:r>
            <a:br>
              <a:rPr lang="en-IN"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br>
            <a:endParaRPr lang="en-IN" sz="3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1074A6B-5612-4D3A-8731-11453BF7DDE0}"/>
              </a:ext>
            </a:extLst>
          </p:cNvPr>
          <p:cNvPicPr>
            <a:picLocks noChangeAspect="1"/>
          </p:cNvPicPr>
          <p:nvPr/>
        </p:nvPicPr>
        <p:blipFill>
          <a:blip r:embed="rId2"/>
          <a:stretch>
            <a:fillRect/>
          </a:stretch>
        </p:blipFill>
        <p:spPr>
          <a:xfrm>
            <a:off x="1416914" y="1290919"/>
            <a:ext cx="9358171" cy="2716306"/>
          </a:xfrm>
          <a:prstGeom prst="rect">
            <a:avLst/>
          </a:prstGeom>
        </p:spPr>
      </p:pic>
      <p:sp>
        <p:nvSpPr>
          <p:cNvPr id="6" name="TextBox 5">
            <a:extLst>
              <a:ext uri="{FF2B5EF4-FFF2-40B4-BE49-F238E27FC236}">
                <a16:creationId xmlns:a16="http://schemas.microsoft.com/office/drawing/2014/main" id="{71D45A04-7733-4457-8F31-50644B58C090}"/>
              </a:ext>
            </a:extLst>
          </p:cNvPr>
          <p:cNvSpPr txBox="1"/>
          <p:nvPr/>
        </p:nvSpPr>
        <p:spPr>
          <a:xfrm>
            <a:off x="1416914" y="4285129"/>
            <a:ext cx="4679086" cy="1253485"/>
          </a:xfrm>
          <a:prstGeom prst="rect">
            <a:avLst/>
          </a:prstGeom>
          <a:noFill/>
        </p:spPr>
        <p:txBody>
          <a:bodyPr wrap="square">
            <a:spAutoFit/>
          </a:bodyPr>
          <a:lstStyle/>
          <a:p>
            <a:pPr marL="342900" marR="0" lvl="0" indent="-342900" algn="just" defTabSz="914400" rtl="0" eaLnBrk="1" fontAlgn="auto" latinLnBrk="0" hangingPunct="1">
              <a:lnSpc>
                <a:spcPct val="107000"/>
              </a:lnSpc>
              <a:spcBef>
                <a:spcPts val="0"/>
              </a:spcBef>
              <a:spcAft>
                <a:spcPts val="800"/>
              </a:spcAft>
              <a:buClrTx/>
              <a:buSzTx/>
              <a:buFont typeface="Wingdings" panose="05000000000000000000" pitchFamily="2" charset="2"/>
              <a:buChar char=""/>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 vs Weight:</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There is some positive linear relation between price of the car and weight. The cars with weight 1500kg have high price.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2CF4472-0333-4383-A39A-F3916FB54D39}"/>
              </a:ext>
            </a:extLst>
          </p:cNvPr>
          <p:cNvSpPr txBox="1"/>
          <p:nvPr/>
        </p:nvSpPr>
        <p:spPr>
          <a:xfrm>
            <a:off x="6230470" y="4285129"/>
            <a:ext cx="5880847" cy="2862322"/>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r>
              <a:rPr lang="en-IN" sz="1800" dirty="0">
                <a:effectLst/>
                <a:latin typeface="Century" panose="02040604050505020304" pitchFamily="18" charset="0"/>
                <a:ea typeface="Calibri" panose="020F0502020204030204" pitchFamily="34" charset="0"/>
                <a:cs typeface="Calibri" panose="020F0502020204030204" pitchFamily="34" charset="0"/>
              </a:rPr>
              <a:t> From the graph we can notice there is positive linear relation between car price and maximum speed limit of the car. The cars having top speed in the range of 180 km/hr to 250 km/hr having higher price and there are very less number of cars which have top speed below 100km/hr. So, we can conclude that as the maximum speed limit of the car increases, the car price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792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66B-A9DE-4011-AD11-F6A574761D7B}"/>
              </a:ext>
            </a:extLst>
          </p:cNvPr>
          <p:cNvSpPr>
            <a:spLocks noGrp="1"/>
          </p:cNvSpPr>
          <p:nvPr>
            <p:ph type="title"/>
          </p:nvPr>
        </p:nvSpPr>
        <p:spPr>
          <a:xfrm>
            <a:off x="268941" y="107577"/>
            <a:ext cx="11672047" cy="1219200"/>
          </a:xfrm>
        </p:spPr>
        <p:txBody>
          <a:bodyPr>
            <a:normAutofit fontScale="90000"/>
          </a:bodyPr>
          <a:lstStyle/>
          <a:p>
            <a:pPr algn="ctr"/>
            <a:r>
              <a:rPr lang="en-US"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Bivariate Analysis: Visualizing Categorical Variables vs Label</a:t>
            </a:r>
            <a:br>
              <a:rPr lang="en-IN"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br>
            <a:endParaRPr lang="en-IN" sz="3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FA2078-B44B-4E52-AF55-1E13DA5C8D86}"/>
              </a:ext>
            </a:extLst>
          </p:cNvPr>
          <p:cNvPicPr>
            <a:picLocks noChangeAspect="1"/>
          </p:cNvPicPr>
          <p:nvPr/>
        </p:nvPicPr>
        <p:blipFill>
          <a:blip r:embed="rId2"/>
          <a:stretch>
            <a:fillRect/>
          </a:stretch>
        </p:blipFill>
        <p:spPr>
          <a:xfrm>
            <a:off x="1214967" y="1045626"/>
            <a:ext cx="9762066" cy="2943668"/>
          </a:xfrm>
          <a:prstGeom prst="rect">
            <a:avLst/>
          </a:prstGeom>
        </p:spPr>
      </p:pic>
      <p:sp>
        <p:nvSpPr>
          <p:cNvPr id="6" name="TextBox 5">
            <a:extLst>
              <a:ext uri="{FF2B5EF4-FFF2-40B4-BE49-F238E27FC236}">
                <a16:creationId xmlns:a16="http://schemas.microsoft.com/office/drawing/2014/main" id="{B1F37845-FA5B-43E4-B973-815A14D09414}"/>
              </a:ext>
            </a:extLst>
          </p:cNvPr>
          <p:cNvSpPr txBox="1"/>
          <p:nvPr/>
        </p:nvSpPr>
        <p:spPr>
          <a:xfrm>
            <a:off x="6096000" y="4491318"/>
            <a:ext cx="5504329" cy="203132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mn-cs"/>
              </a:rPr>
              <a:t>Car_price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 vs </a:t>
            </a: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mn-cs"/>
              </a:rPr>
              <a:t>Car_age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 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
        <p:nvSpPr>
          <p:cNvPr id="8" name="TextBox 7">
            <a:extLst>
              <a:ext uri="{FF2B5EF4-FFF2-40B4-BE49-F238E27FC236}">
                <a16:creationId xmlns:a16="http://schemas.microsoft.com/office/drawing/2014/main" id="{7950F62E-D389-4744-9735-B23B82D96D51}"/>
              </a:ext>
            </a:extLst>
          </p:cNvPr>
          <p:cNvSpPr txBox="1"/>
          <p:nvPr/>
        </p:nvSpPr>
        <p:spPr>
          <a:xfrm>
            <a:off x="1214967" y="4554071"/>
            <a:ext cx="4773457" cy="1754326"/>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vs </a:t>
            </a: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Seating_cap</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2 cars are observed with the seating capacity of 1.0</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032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65D2-839E-4FD4-A5AA-2A5ABC3BD81D}"/>
              </a:ext>
            </a:extLst>
          </p:cNvPr>
          <p:cNvSpPr>
            <a:spLocks noGrp="1"/>
          </p:cNvSpPr>
          <p:nvPr>
            <p:ph type="title"/>
          </p:nvPr>
        </p:nvSpPr>
        <p:spPr>
          <a:xfrm>
            <a:off x="358588" y="161366"/>
            <a:ext cx="10385612" cy="1066799"/>
          </a:xfrm>
        </p:spPr>
        <p:txBody>
          <a:bodyPr>
            <a:noAutofit/>
          </a:bodyPr>
          <a:lstStyle/>
          <a:p>
            <a:pPr algn="ctr"/>
            <a:r>
              <a:rPr lang="en-US"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Bivariate Analysis: Visualizing Categorical Variables vs Label</a:t>
            </a:r>
            <a:br>
              <a:rPr lang="en-IN"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br>
            <a:endParaRPr lang="en-IN" sz="3200" dirty="0"/>
          </a:p>
        </p:txBody>
      </p:sp>
      <p:pic>
        <p:nvPicPr>
          <p:cNvPr id="4" name="Picture 3">
            <a:extLst>
              <a:ext uri="{FF2B5EF4-FFF2-40B4-BE49-F238E27FC236}">
                <a16:creationId xmlns:a16="http://schemas.microsoft.com/office/drawing/2014/main" id="{0BA649E7-A803-416E-87EA-48B1B2579340}"/>
              </a:ext>
            </a:extLst>
          </p:cNvPr>
          <p:cNvPicPr>
            <a:picLocks noChangeAspect="1"/>
          </p:cNvPicPr>
          <p:nvPr/>
        </p:nvPicPr>
        <p:blipFill>
          <a:blip r:embed="rId2"/>
          <a:stretch>
            <a:fillRect/>
          </a:stretch>
        </p:blipFill>
        <p:spPr>
          <a:xfrm>
            <a:off x="663388" y="1147483"/>
            <a:ext cx="11170024" cy="2841812"/>
          </a:xfrm>
          <a:prstGeom prst="rect">
            <a:avLst/>
          </a:prstGeom>
        </p:spPr>
      </p:pic>
      <p:sp>
        <p:nvSpPr>
          <p:cNvPr id="6" name="TextBox 5">
            <a:extLst>
              <a:ext uri="{FF2B5EF4-FFF2-40B4-BE49-F238E27FC236}">
                <a16:creationId xmlns:a16="http://schemas.microsoft.com/office/drawing/2014/main" id="{DA69AEBE-C4AC-47B4-BB20-1238C22FBCFC}"/>
              </a:ext>
            </a:extLst>
          </p:cNvPr>
          <p:cNvSpPr txBox="1"/>
          <p:nvPr/>
        </p:nvSpPr>
        <p:spPr>
          <a:xfrm>
            <a:off x="663388" y="3989295"/>
            <a:ext cx="5656730" cy="2308324"/>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mn-cs"/>
              </a:rPr>
              <a:t>Car_price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 vs </a:t>
            </a: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mn-cs"/>
              </a:rPr>
              <a:t>Fuel_type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 From the graph we can conclude that a greater number of cars are using Petrol and Diesel fuels and these cars have wide range of price from minimum to maximum. And very few of the cars uses CNG, LPG, and Electricity as fuel type which are not much expensive when compared to that of the diesel and petrol cars and (Battery and is little light than petrol.</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
        <p:nvSpPr>
          <p:cNvPr id="8" name="TextBox 7">
            <a:extLst>
              <a:ext uri="{FF2B5EF4-FFF2-40B4-BE49-F238E27FC236}">
                <a16:creationId xmlns:a16="http://schemas.microsoft.com/office/drawing/2014/main" id="{93598749-E133-4626-920B-EB19BD8BF956}"/>
              </a:ext>
            </a:extLst>
          </p:cNvPr>
          <p:cNvSpPr txBox="1"/>
          <p:nvPr/>
        </p:nvSpPr>
        <p:spPr>
          <a:xfrm>
            <a:off x="6732494" y="3989295"/>
            <a:ext cx="4616824" cy="1754326"/>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1"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Car_price</a:t>
            </a:r>
            <a:r>
              <a:rPr kumimoji="0" lang="en-US" sz="1800" b="1"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vs </a:t>
            </a:r>
            <a:r>
              <a:rPr kumimoji="0" lang="en-US" sz="1800" b="1"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Gear_transmission</a:t>
            </a:r>
            <a:r>
              <a:rPr kumimoji="0" lang="en-US" sz="1800" b="1"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From the bar plot we can observe that the cars which have Automatic gear transmission system are having high price compared to the cars which have Manual gear transmission system.</a:t>
            </a:r>
          </a:p>
        </p:txBody>
      </p:sp>
    </p:spTree>
    <p:extLst>
      <p:ext uri="{BB962C8B-B14F-4D97-AF65-F5344CB8AC3E}">
        <p14:creationId xmlns:p14="http://schemas.microsoft.com/office/powerpoint/2010/main" val="38959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2F03-CE9C-41B6-B484-E008133F78BA}"/>
              </a:ext>
            </a:extLst>
          </p:cNvPr>
          <p:cNvSpPr>
            <a:spLocks noGrp="1"/>
          </p:cNvSpPr>
          <p:nvPr>
            <p:ph type="title"/>
          </p:nvPr>
        </p:nvSpPr>
        <p:spPr>
          <a:xfrm>
            <a:off x="206188" y="116541"/>
            <a:ext cx="11985812" cy="942435"/>
          </a:xfrm>
        </p:spPr>
        <p:txBody>
          <a:bodyPr>
            <a:noAutofit/>
          </a:bodyPr>
          <a:lstStyle/>
          <a:p>
            <a:pPr algn="ctr"/>
            <a:r>
              <a:rPr lang="en-US"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Bivariate Analysis: Visualizing Categorical Variables vs Label</a:t>
            </a:r>
            <a:endParaRPr lang="en-IN" sz="3200" dirty="0"/>
          </a:p>
        </p:txBody>
      </p:sp>
      <p:pic>
        <p:nvPicPr>
          <p:cNvPr id="4" name="Picture 3">
            <a:extLst>
              <a:ext uri="{FF2B5EF4-FFF2-40B4-BE49-F238E27FC236}">
                <a16:creationId xmlns:a16="http://schemas.microsoft.com/office/drawing/2014/main" id="{B3B23C2A-B9D2-43B3-AD04-0C48111F03FE}"/>
              </a:ext>
            </a:extLst>
          </p:cNvPr>
          <p:cNvPicPr>
            <a:picLocks noChangeAspect="1"/>
          </p:cNvPicPr>
          <p:nvPr/>
        </p:nvPicPr>
        <p:blipFill>
          <a:blip r:embed="rId2"/>
          <a:stretch>
            <a:fillRect/>
          </a:stretch>
        </p:blipFill>
        <p:spPr>
          <a:xfrm>
            <a:off x="277906" y="1075441"/>
            <a:ext cx="11797553" cy="3559312"/>
          </a:xfrm>
          <a:prstGeom prst="rect">
            <a:avLst/>
          </a:prstGeom>
        </p:spPr>
      </p:pic>
      <p:sp>
        <p:nvSpPr>
          <p:cNvPr id="6" name="TextBox 5">
            <a:extLst>
              <a:ext uri="{FF2B5EF4-FFF2-40B4-BE49-F238E27FC236}">
                <a16:creationId xmlns:a16="http://schemas.microsoft.com/office/drawing/2014/main" id="{72C5C776-0B3C-4F36-BA1A-0DBCE8F7A83B}"/>
              </a:ext>
            </a:extLst>
          </p:cNvPr>
          <p:cNvSpPr txBox="1"/>
          <p:nvPr/>
        </p:nvSpPr>
        <p:spPr>
          <a:xfrm>
            <a:off x="510988" y="4966446"/>
            <a:ext cx="5656730" cy="1477328"/>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cars with Dual Cast Brake Discs and </a:t>
            </a:r>
            <a:r>
              <a:rPr lang="en-US" dirty="0">
                <a:solidFill>
                  <a:prstClr val="black"/>
                </a:solidFill>
                <a:latin typeface="Century" panose="02040604050505020304" pitchFamily="18" charset="0"/>
              </a:rPr>
              <a:t>Caliper Ventilated</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Disc type of brake system used for front-side wheels are having high count compared to other brake types.</a:t>
            </a:r>
          </a:p>
        </p:txBody>
      </p:sp>
      <p:sp>
        <p:nvSpPr>
          <p:cNvPr id="8" name="TextBox 7">
            <a:extLst>
              <a:ext uri="{FF2B5EF4-FFF2-40B4-BE49-F238E27FC236}">
                <a16:creationId xmlns:a16="http://schemas.microsoft.com/office/drawing/2014/main" id="{CC561766-A3FE-4D70-9E8B-E0F8464AB86F}"/>
              </a:ext>
            </a:extLst>
          </p:cNvPr>
          <p:cNvSpPr txBox="1"/>
          <p:nvPr/>
        </p:nvSpPr>
        <p:spPr>
          <a:xfrm>
            <a:off x="6391834" y="4966445"/>
            <a:ext cx="5540190" cy="1477328"/>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cars with Dual Cast Brake Discs and </a:t>
            </a:r>
            <a:r>
              <a:rPr lang="en-US" dirty="0">
                <a:solidFill>
                  <a:prstClr val="black"/>
                </a:solidFill>
                <a:latin typeface="Century" panose="02040604050505020304" pitchFamily="18" charset="0"/>
              </a:rPr>
              <a:t>Perforated d</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isc</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brake type of brake system used for </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rear_brake_type</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wheels are having high count compared to other brake types.</a:t>
            </a:r>
          </a:p>
        </p:txBody>
      </p:sp>
    </p:spTree>
    <p:extLst>
      <p:ext uri="{BB962C8B-B14F-4D97-AF65-F5344CB8AC3E}">
        <p14:creationId xmlns:p14="http://schemas.microsoft.com/office/powerpoint/2010/main" val="808150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17A5-EBD7-4B6E-ADBB-D2D6253C2674}"/>
              </a:ext>
            </a:extLst>
          </p:cNvPr>
          <p:cNvSpPr>
            <a:spLocks noGrp="1"/>
          </p:cNvSpPr>
          <p:nvPr>
            <p:ph type="title"/>
          </p:nvPr>
        </p:nvSpPr>
        <p:spPr>
          <a:xfrm>
            <a:off x="161365" y="152401"/>
            <a:ext cx="10582835" cy="941294"/>
          </a:xfrm>
        </p:spPr>
        <p:txBody>
          <a:bodyPr>
            <a:noAutofit/>
          </a:bodyPr>
          <a:lstStyle/>
          <a:p>
            <a:pPr algn="ctr"/>
            <a:r>
              <a:rPr lang="en-US" sz="3200" u="sng" spc="50" dirty="0">
                <a:ln w="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Bivariate Analysis: Visualizing Categorical Variables vs Label</a:t>
            </a:r>
            <a:endParaRPr lang="en-IN" sz="3200" dirty="0"/>
          </a:p>
        </p:txBody>
      </p:sp>
      <p:pic>
        <p:nvPicPr>
          <p:cNvPr id="4" name="Picture 3">
            <a:extLst>
              <a:ext uri="{FF2B5EF4-FFF2-40B4-BE49-F238E27FC236}">
                <a16:creationId xmlns:a16="http://schemas.microsoft.com/office/drawing/2014/main" id="{CA6E9310-08BC-4061-A6D3-CB5C14044B47}"/>
              </a:ext>
            </a:extLst>
          </p:cNvPr>
          <p:cNvPicPr>
            <a:picLocks noChangeAspect="1"/>
          </p:cNvPicPr>
          <p:nvPr/>
        </p:nvPicPr>
        <p:blipFill>
          <a:blip r:embed="rId2"/>
          <a:stretch>
            <a:fillRect/>
          </a:stretch>
        </p:blipFill>
        <p:spPr>
          <a:xfrm>
            <a:off x="529629" y="1093695"/>
            <a:ext cx="11196205" cy="2671482"/>
          </a:xfrm>
          <a:prstGeom prst="rect">
            <a:avLst/>
          </a:prstGeom>
        </p:spPr>
      </p:pic>
      <p:sp>
        <p:nvSpPr>
          <p:cNvPr id="6" name="TextBox 5">
            <a:extLst>
              <a:ext uri="{FF2B5EF4-FFF2-40B4-BE49-F238E27FC236}">
                <a16:creationId xmlns:a16="http://schemas.microsoft.com/office/drawing/2014/main" id="{A85CEEDA-66A7-47E1-B5FB-F5334C176B1B}"/>
              </a:ext>
            </a:extLst>
          </p:cNvPr>
          <p:cNvSpPr txBox="1"/>
          <p:nvPr/>
        </p:nvSpPr>
        <p:spPr>
          <a:xfrm>
            <a:off x="529629" y="3944471"/>
            <a:ext cx="5315359" cy="147732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Times New Roman" panose="02020603050405020304" pitchFamily="18" charset="0"/>
                <a:cs typeface="+mn-cs"/>
              </a:rPr>
              <a:t>Car_price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vs Brand:</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The above strip plot shows how the used car prices changes depending on Brands. Here the cars from </a:t>
            </a:r>
            <a:r>
              <a:rPr lang="en-IN" dirty="0">
                <a:solidFill>
                  <a:prstClr val="black"/>
                </a:solidFill>
                <a:latin typeface="Century" panose="02040604050505020304" pitchFamily="18" charset="0"/>
                <a:ea typeface="Times New Roman" panose="02020603050405020304" pitchFamily="18" charset="0"/>
              </a:rPr>
              <a:t>Rolls-Royce</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and </a:t>
            </a:r>
            <a:r>
              <a:rPr lang="en-IN" dirty="0">
                <a:solidFill>
                  <a:prstClr val="black"/>
                </a:solidFill>
                <a:latin typeface="Century" panose="02040604050505020304" pitchFamily="18" charset="0"/>
                <a:ea typeface="Times New Roman" panose="02020603050405020304" pitchFamily="18" charset="0"/>
              </a:rPr>
              <a:t>Aston</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brand have high price compared to other brands</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
        <p:nvSpPr>
          <p:cNvPr id="8" name="TextBox 7">
            <a:extLst>
              <a:ext uri="{FF2B5EF4-FFF2-40B4-BE49-F238E27FC236}">
                <a16:creationId xmlns:a16="http://schemas.microsoft.com/office/drawing/2014/main" id="{E38BB1C9-082F-493D-879B-83CC422279F6}"/>
              </a:ext>
            </a:extLst>
          </p:cNvPr>
          <p:cNvSpPr txBox="1"/>
          <p:nvPr/>
        </p:nvSpPr>
        <p:spPr>
          <a:xfrm>
            <a:off x="6347014" y="3944471"/>
            <a:ext cx="5620868" cy="923330"/>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Times New Roman" panose="02020603050405020304" pitchFamily="18" charset="0"/>
                <a:cs typeface="+mn-cs"/>
              </a:rPr>
              <a:t>Car_price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vs </a:t>
            </a:r>
            <a:r>
              <a:rPr lang="en-IN" b="1" dirty="0" err="1">
                <a:solidFill>
                  <a:prstClr val="black"/>
                </a:solidFill>
                <a:latin typeface="Century" panose="02040604050505020304" pitchFamily="18" charset="0"/>
                <a:ea typeface="Times New Roman" panose="02020603050405020304" pitchFamily="18" charset="0"/>
              </a:rPr>
              <a:t>City_name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The above strip plot shows how the </a:t>
            </a:r>
            <a:r>
              <a:rPr lang="en-IN" dirty="0" err="1">
                <a:solidFill>
                  <a:prstClr val="black"/>
                </a:solidFill>
                <a:latin typeface="Century" panose="02040604050505020304" pitchFamily="18" charset="0"/>
                <a:ea typeface="Times New Roman" panose="02020603050405020304" pitchFamily="18" charset="0"/>
              </a:rPr>
              <a:t>city_name</a:t>
            </a:r>
            <a:r>
              <a:rPr lang="en-IN" dirty="0">
                <a:solidFill>
                  <a:prstClr val="black"/>
                </a:solidFill>
                <a:latin typeface="Century" panose="02040604050505020304" pitchFamily="18" charset="0"/>
                <a:ea typeface="Times New Roman" panose="02020603050405020304" pitchFamily="18" charset="0"/>
              </a:rPr>
              <a:t> which having high in Delhi-</a:t>
            </a:r>
            <a:r>
              <a:rPr lang="en-IN" dirty="0" err="1">
                <a:solidFill>
                  <a:prstClr val="black"/>
                </a:solidFill>
                <a:latin typeface="Century" panose="02040604050505020304" pitchFamily="18" charset="0"/>
                <a:ea typeface="Times New Roman" panose="02020603050405020304" pitchFamily="18" charset="0"/>
              </a:rPr>
              <a:t>ncr</a:t>
            </a:r>
            <a:r>
              <a:rPr lang="en-IN" dirty="0">
                <a:solidFill>
                  <a:prstClr val="black"/>
                </a:solidFill>
                <a:latin typeface="Century" panose="02040604050505020304" pitchFamily="18" charset="0"/>
                <a:ea typeface="Times New Roman" panose="02020603050405020304" pitchFamily="18" charset="0"/>
              </a:rPr>
              <a:t> and second is Bangalore.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Tree>
    <p:extLst>
      <p:ext uri="{BB962C8B-B14F-4D97-AF65-F5344CB8AC3E}">
        <p14:creationId xmlns:p14="http://schemas.microsoft.com/office/powerpoint/2010/main" val="260667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2DE9-B442-415C-97FD-2CF77649FE85}"/>
              </a:ext>
            </a:extLst>
          </p:cNvPr>
          <p:cNvSpPr>
            <a:spLocks noGrp="1"/>
          </p:cNvSpPr>
          <p:nvPr>
            <p:ph type="title"/>
          </p:nvPr>
        </p:nvSpPr>
        <p:spPr>
          <a:xfrm>
            <a:off x="788893" y="1613647"/>
            <a:ext cx="9901518" cy="4706471"/>
          </a:xfrm>
        </p:spPr>
        <p:txBody>
          <a:bodyPr>
            <a:noAutofit/>
          </a:bodyPr>
          <a:lstStyle/>
          <a:p>
            <a:pPr>
              <a:lnSpc>
                <a:spcPct val="100000"/>
              </a:lnSpc>
            </a:pPr>
            <a:r>
              <a:rPr lang="en-US" sz="2400" dirty="0">
                <a:latin typeface="Century" panose="02040604050505020304" pitchFamily="18" charset="0"/>
                <a:ea typeface="Microsoft Sans Serif" panose="020B0604020202020204" pitchFamily="34" charset="0"/>
                <a:cs typeface="Microsoft Sans Serif" panose="020B0604020202020204" pitchFamily="34" charset="0"/>
              </a:rPr>
              <a:t>Introduction</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Model Building</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r>
              <a:rPr lang="en-US" sz="2400" dirty="0">
                <a:latin typeface="Century" panose="02040604050505020304" pitchFamily="18" charset="0"/>
                <a:ea typeface="Microsoft Sans Serif" panose="020B0604020202020204" pitchFamily="34" charset="0"/>
                <a:cs typeface="Microsoft Sans Serif" panose="020B0604020202020204" pitchFamily="34" charset="0"/>
              </a:rPr>
              <a:t>Conclusion</a:t>
            </a:r>
            <a:br>
              <a:rPr lang="en-US" sz="2400" dirty="0">
                <a:latin typeface="Century" panose="02040604050505020304" pitchFamily="18" charset="0"/>
                <a:ea typeface="Microsoft Sans Serif" panose="020B0604020202020204" pitchFamily="34" charset="0"/>
                <a:cs typeface="Microsoft Sans Serif" panose="020B0604020202020204" pitchFamily="34" charset="0"/>
              </a:rPr>
            </a:br>
            <a:endParaRPr lang="en-IN" sz="2400" dirty="0"/>
          </a:p>
        </p:txBody>
      </p:sp>
      <p:sp>
        <p:nvSpPr>
          <p:cNvPr id="4" name="TextBox 3">
            <a:extLst>
              <a:ext uri="{FF2B5EF4-FFF2-40B4-BE49-F238E27FC236}">
                <a16:creationId xmlns:a16="http://schemas.microsoft.com/office/drawing/2014/main" id="{24C9C319-75A2-4395-B7D2-9A5A2BF335D7}"/>
              </a:ext>
            </a:extLst>
          </p:cNvPr>
          <p:cNvSpPr txBox="1"/>
          <p:nvPr/>
        </p:nvSpPr>
        <p:spPr>
          <a:xfrm>
            <a:off x="842682" y="609763"/>
            <a:ext cx="679524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i="0" u="none" strike="noStrike" kern="1200" cap="none" spc="0" normalizeH="0" baseline="0" noProof="0" dirty="0">
                <a:ln w="0"/>
                <a:effectLst>
                  <a:reflection blurRad="6350" stA="53000" endA="300" endPos="35500" dir="5400000" sy="-90000" algn="bl" rotWithShape="0"/>
                </a:effectLst>
                <a:uLnTx/>
                <a:uFillTx/>
                <a:latin typeface="Arial" panose="020B0604020202020204" pitchFamily="34" charset="0"/>
                <a:cs typeface="Arial" panose="020B0604020202020204" pitchFamily="34" charset="0"/>
              </a:rPr>
              <a:t>TOPICS</a:t>
            </a:r>
            <a:r>
              <a:rPr kumimoji="0" lang="en-IN" sz="4000" i="0" u="none" strike="noStrike" kern="1200" cap="none" spc="0" normalizeH="0" baseline="0" noProof="0" dirty="0">
                <a:ln w="0"/>
                <a:effectLst>
                  <a:reflection blurRad="6350" stA="53000" endA="300" endPos="35500" dir="5400000" sy="-90000" algn="bl" rotWithShape="0"/>
                </a:effectLst>
                <a:uLnTx/>
                <a:uFillTx/>
                <a:latin typeface="Bookman Old Style" panose="02050604050505020204" pitchFamily="18" charset="0"/>
                <a:ea typeface="+mn-ea"/>
                <a:cs typeface="+mn-cs"/>
              </a:rPr>
              <a:t>:</a:t>
            </a:r>
          </a:p>
        </p:txBody>
      </p:sp>
    </p:spTree>
    <p:extLst>
      <p:ext uri="{BB962C8B-B14F-4D97-AF65-F5344CB8AC3E}">
        <p14:creationId xmlns:p14="http://schemas.microsoft.com/office/powerpoint/2010/main" val="2340170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9B33-34FE-43F6-951E-121E15A6D6EB}"/>
              </a:ext>
            </a:extLst>
          </p:cNvPr>
          <p:cNvSpPr>
            <a:spLocks noGrp="1"/>
          </p:cNvSpPr>
          <p:nvPr>
            <p:ph type="title"/>
          </p:nvPr>
        </p:nvSpPr>
        <p:spPr>
          <a:xfrm>
            <a:off x="98612" y="125506"/>
            <a:ext cx="10645588" cy="744070"/>
          </a:xfrm>
        </p:spPr>
        <p:txBody>
          <a:bodyPr>
            <a:noAutofit/>
          </a:bodyPr>
          <a:lstStyle/>
          <a:p>
            <a:r>
              <a:rPr lang="en-US" sz="3200" u="sng" dirty="0">
                <a:solidFill>
                  <a:schemeClr val="tx1"/>
                </a:solidFill>
                <a:latin typeface="Arial" panose="020B0604020202020204" pitchFamily="34" charset="0"/>
                <a:cs typeface="Arial" panose="020B0604020202020204" pitchFamily="34" charset="0"/>
              </a:rPr>
              <a:t>Identifying the outliers using box plot</a:t>
            </a:r>
            <a:br>
              <a:rPr lang="en-IN" sz="3200" u="sng" dirty="0">
                <a:solidFill>
                  <a:schemeClr val="tx1"/>
                </a:solidFill>
                <a:latin typeface="Arial" panose="020B0604020202020204" pitchFamily="34" charset="0"/>
                <a:cs typeface="Arial" panose="020B0604020202020204" pitchFamily="34" charset="0"/>
              </a:rPr>
            </a:br>
            <a:endParaRPr lang="en-IN" sz="32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9DAC5E3-37CD-4E92-9428-ECB3666C6D27}"/>
              </a:ext>
            </a:extLst>
          </p:cNvPr>
          <p:cNvPicPr>
            <a:picLocks noChangeAspect="1"/>
          </p:cNvPicPr>
          <p:nvPr/>
        </p:nvPicPr>
        <p:blipFill>
          <a:blip r:embed="rId2"/>
          <a:stretch>
            <a:fillRect/>
          </a:stretch>
        </p:blipFill>
        <p:spPr>
          <a:xfrm>
            <a:off x="5271247" y="639838"/>
            <a:ext cx="6822141" cy="6092656"/>
          </a:xfrm>
          <a:prstGeom prst="rect">
            <a:avLst/>
          </a:prstGeom>
        </p:spPr>
      </p:pic>
      <p:sp>
        <p:nvSpPr>
          <p:cNvPr id="7" name="TextBox 6">
            <a:extLst>
              <a:ext uri="{FF2B5EF4-FFF2-40B4-BE49-F238E27FC236}">
                <a16:creationId xmlns:a16="http://schemas.microsoft.com/office/drawing/2014/main" id="{06BB6396-2241-4912-9861-F27E207DC0FB}"/>
              </a:ext>
            </a:extLst>
          </p:cNvPr>
          <p:cNvSpPr txBox="1"/>
          <p:nvPr/>
        </p:nvSpPr>
        <p:spPr>
          <a:xfrm>
            <a:off x="170330" y="753035"/>
            <a:ext cx="4899212" cy="5078313"/>
          </a:xfrm>
          <a:prstGeom prst="rect">
            <a:avLst/>
          </a:prstGeom>
          <a:noFill/>
        </p:spPr>
        <p:txBody>
          <a:bodyPr wrap="square">
            <a:spAutoFit/>
          </a:bodyPr>
          <a:lstStyle/>
          <a:p>
            <a:pPr algn="just"/>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t>
            </a:r>
          </a:p>
          <a:p>
            <a:pPr algn="just"/>
            <a:endParaRPr lang="en-US" dirty="0">
              <a:solidFill>
                <a:srgbClr val="000000"/>
              </a:solidFill>
              <a:latin typeface="Helvetica Neue"/>
            </a:endParaRPr>
          </a:p>
          <a:p>
            <a:pPr algn="just"/>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20319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72C-729F-42ED-9308-146410AA1E3D}"/>
              </a:ext>
            </a:extLst>
          </p:cNvPr>
          <p:cNvSpPr>
            <a:spLocks noGrp="1"/>
          </p:cNvSpPr>
          <p:nvPr>
            <p:ph type="title"/>
          </p:nvPr>
        </p:nvSpPr>
        <p:spPr>
          <a:xfrm>
            <a:off x="125505" y="0"/>
            <a:ext cx="11698941" cy="1156447"/>
          </a:xfrm>
        </p:spPr>
        <p:txBody>
          <a:bodyPr>
            <a:noAutofit/>
          </a:bodyPr>
          <a:lstStyle/>
          <a:p>
            <a:r>
              <a:rPr lang="en-US" sz="3200" u="sng" dirty="0">
                <a:solidFill>
                  <a:schemeClr val="tx1"/>
                </a:solidFill>
                <a:latin typeface="Bookman Old Style" panose="02050604050505020204" pitchFamily="18" charset="0"/>
              </a:rPr>
              <a:t>Correlation Between Features and Label</a:t>
            </a:r>
            <a:br>
              <a:rPr lang="en-IN" sz="3200" u="sng" dirty="0">
                <a:solidFill>
                  <a:schemeClr val="tx1"/>
                </a:solidFill>
                <a:latin typeface="Bookman Old Style" panose="02050604050505020204" pitchFamily="18" charset="0"/>
              </a:rPr>
            </a:br>
            <a:endParaRPr lang="en-IN" sz="3200" dirty="0">
              <a:solidFill>
                <a:schemeClr val="tx1"/>
              </a:solidFill>
            </a:endParaRPr>
          </a:p>
        </p:txBody>
      </p:sp>
      <p:pic>
        <p:nvPicPr>
          <p:cNvPr id="4" name="Picture 3">
            <a:extLst>
              <a:ext uri="{FF2B5EF4-FFF2-40B4-BE49-F238E27FC236}">
                <a16:creationId xmlns:a16="http://schemas.microsoft.com/office/drawing/2014/main" id="{E301B28A-1DFC-4ED4-A628-E1969758DA2A}"/>
              </a:ext>
            </a:extLst>
          </p:cNvPr>
          <p:cNvPicPr>
            <a:picLocks noChangeAspect="1"/>
          </p:cNvPicPr>
          <p:nvPr/>
        </p:nvPicPr>
        <p:blipFill>
          <a:blip r:embed="rId2"/>
          <a:stretch>
            <a:fillRect/>
          </a:stretch>
        </p:blipFill>
        <p:spPr>
          <a:xfrm>
            <a:off x="367555" y="941295"/>
            <a:ext cx="6104964" cy="3508507"/>
          </a:xfrm>
          <a:prstGeom prst="rect">
            <a:avLst/>
          </a:prstGeom>
        </p:spPr>
      </p:pic>
      <p:pic>
        <p:nvPicPr>
          <p:cNvPr id="6" name="Picture 5">
            <a:extLst>
              <a:ext uri="{FF2B5EF4-FFF2-40B4-BE49-F238E27FC236}">
                <a16:creationId xmlns:a16="http://schemas.microsoft.com/office/drawing/2014/main" id="{28ACF8D0-5130-439C-BD1B-5E7FA7360A4D}"/>
              </a:ext>
            </a:extLst>
          </p:cNvPr>
          <p:cNvPicPr>
            <a:picLocks noChangeAspect="1"/>
          </p:cNvPicPr>
          <p:nvPr/>
        </p:nvPicPr>
        <p:blipFill>
          <a:blip r:embed="rId3"/>
          <a:stretch>
            <a:fillRect/>
          </a:stretch>
        </p:blipFill>
        <p:spPr>
          <a:xfrm>
            <a:off x="6598024" y="941295"/>
            <a:ext cx="5145741" cy="3508507"/>
          </a:xfrm>
          <a:prstGeom prst="rect">
            <a:avLst/>
          </a:prstGeom>
        </p:spPr>
      </p:pic>
      <p:sp>
        <p:nvSpPr>
          <p:cNvPr id="8" name="TextBox 7">
            <a:extLst>
              <a:ext uri="{FF2B5EF4-FFF2-40B4-BE49-F238E27FC236}">
                <a16:creationId xmlns:a16="http://schemas.microsoft.com/office/drawing/2014/main" id="{AAA1DC05-E535-4C49-9997-C70D2B02111E}"/>
              </a:ext>
            </a:extLst>
          </p:cNvPr>
          <p:cNvSpPr txBox="1"/>
          <p:nvPr/>
        </p:nvSpPr>
        <p:spPr>
          <a:xfrm>
            <a:off x="125505" y="4704185"/>
            <a:ext cx="11923060" cy="2031325"/>
          </a:xfrm>
          <a:prstGeom prst="rect">
            <a:avLst/>
          </a:prstGeom>
          <a:noFill/>
        </p:spPr>
        <p:txBody>
          <a:bodyPr wrap="square">
            <a:spAutoFit/>
          </a:bodyPr>
          <a:lstStyle/>
          <a:p>
            <a:pPr algn="just"/>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algn="just"/>
            <a:endParaRPr lang="en-US" b="0" i="0" dirty="0">
              <a:effectLst/>
              <a:latin typeface="Century" panose="02040604050505020304" pitchFamily="18" charset="0"/>
            </a:endParaRPr>
          </a:p>
          <a:p>
            <a:pPr algn="just"/>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p>
        </p:txBody>
      </p:sp>
    </p:spTree>
    <p:extLst>
      <p:ext uri="{BB962C8B-B14F-4D97-AF65-F5344CB8AC3E}">
        <p14:creationId xmlns:p14="http://schemas.microsoft.com/office/powerpoint/2010/main" val="1240544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EDBB-AE91-404D-95D2-1443D72F88B0}"/>
              </a:ext>
            </a:extLst>
          </p:cNvPr>
          <p:cNvSpPr>
            <a:spLocks noGrp="1"/>
          </p:cNvSpPr>
          <p:nvPr>
            <p:ph type="title"/>
          </p:nvPr>
        </p:nvSpPr>
        <p:spPr>
          <a:xfrm>
            <a:off x="242047" y="116542"/>
            <a:ext cx="10502153" cy="806823"/>
          </a:xfrm>
        </p:spPr>
        <p:txBody>
          <a:bodyPr>
            <a:noAutofit/>
          </a:bodyPr>
          <a:lstStyle/>
          <a:p>
            <a:r>
              <a:rPr lang="en-US" sz="3200" u="sng" dirty="0">
                <a:solidFill>
                  <a:schemeClr val="tx1"/>
                </a:solidFill>
                <a:latin typeface="Arial" panose="020B0604020202020204" pitchFamily="34" charset="0"/>
                <a:cs typeface="Arial" panose="020B0604020202020204" pitchFamily="34" charset="0"/>
              </a:rPr>
              <a:t>Model Building:</a:t>
            </a:r>
            <a:br>
              <a:rPr lang="en-IN" sz="3200" u="sng" dirty="0">
                <a:solidFill>
                  <a:schemeClr val="tx1"/>
                </a:solidFill>
                <a:latin typeface="Arial" panose="020B0604020202020204" pitchFamily="34" charset="0"/>
                <a:cs typeface="Arial" panose="020B0604020202020204" pitchFamily="34" charset="0"/>
              </a:rPr>
            </a:br>
            <a:endParaRPr lang="en-IN" sz="32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00D4572-FD7C-49E0-96C3-63275063DDB4}"/>
              </a:ext>
            </a:extLst>
          </p:cNvPr>
          <p:cNvSpPr txBox="1"/>
          <p:nvPr/>
        </p:nvSpPr>
        <p:spPr>
          <a:xfrm>
            <a:off x="242047" y="600635"/>
            <a:ext cx="11528611" cy="4979761"/>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1800" b="0" i="0" u="none" strike="noStrike" kern="12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mn-cs"/>
              </a:rPr>
              <a:t>In this problem </a:t>
            </a:r>
            <a:r>
              <a:rPr kumimoji="0" lang="en-IN" sz="1800" b="0" i="0" u="none" strike="noStrike" kern="1200" cap="none" spc="0" normalizeH="0" baseline="0" noProof="0" dirty="0" err="1">
                <a:ln>
                  <a:noFill/>
                </a:ln>
                <a:solidFill>
                  <a:prstClr val="black"/>
                </a:solidFill>
                <a:effectLst/>
                <a:uLnTx/>
                <a:uFillTx/>
                <a:latin typeface="Georgia" panose="02040502050405020303" pitchFamily="18" charset="0"/>
                <a:ea typeface="Calibri" panose="020F0502020204030204" pitchFamily="34" charset="0"/>
                <a:cs typeface="+mn-cs"/>
              </a:rPr>
              <a:t>Car_price</a:t>
            </a:r>
            <a:r>
              <a:rPr kumimoji="0" lang="en-IN" sz="1800" b="0" i="0" u="none" strike="noStrike" kern="12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mn-cs"/>
              </a:rPr>
              <a:t> is our target variable which is continuous in nature where we  need to predict the price of pre-owned cars. </a:t>
            </a:r>
            <a:r>
              <a:rPr kumimoji="0" lang="en-IN" sz="1800" b="0" i="0" u="none" strike="noStrike" kern="12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F</a:t>
            </a:r>
            <a:r>
              <a:rPr kumimoji="0" lang="en-IN" sz="1800" b="0" i="0" u="none" strike="noStrike" kern="12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mn-cs"/>
              </a:rPr>
              <a:t>rom this I can conclude that it is a Regression type problem hence I have used following regression algorithms. </a:t>
            </a:r>
          </a:p>
          <a:p>
            <a:pPr marR="0" lvl="0" algn="just" defTabSz="914400" rtl="0" eaLnBrk="1" fontAlgn="auto" latinLnBrk="0" hangingPunct="1">
              <a:lnSpc>
                <a:spcPct val="107000"/>
              </a:lnSpc>
              <a:spcBef>
                <a:spcPts val="0"/>
              </a:spcBef>
              <a:spcAft>
                <a:spcPts val="800"/>
              </a:spcAft>
              <a:buClrTx/>
              <a:buSzTx/>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After the pre-processing and data cleaning I left with 18 columns including target and with the help of feature importance bar graph I used these independent features for model building and prediction.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Extra Trees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Regressor</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Gradient Boosting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Regressor </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Extreme Gradient Boosting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Regressor</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 (XGB)</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Bagging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Regressor</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Kneighbors</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 Regressor</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8BCBCDE-6290-4FA5-958D-4BC741084ED0}"/>
              </a:ext>
            </a:extLst>
          </p:cNvPr>
          <p:cNvSpPr txBox="1"/>
          <p:nvPr/>
        </p:nvSpPr>
        <p:spPr>
          <a:xfrm>
            <a:off x="242048" y="5280212"/>
            <a:ext cx="11600328"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p:txBody>
      </p:sp>
    </p:spTree>
    <p:extLst>
      <p:ext uri="{BB962C8B-B14F-4D97-AF65-F5344CB8AC3E}">
        <p14:creationId xmlns:p14="http://schemas.microsoft.com/office/powerpoint/2010/main" val="405941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1437-458B-410F-B6FA-7101E5B54802}"/>
              </a:ext>
            </a:extLst>
          </p:cNvPr>
          <p:cNvSpPr>
            <a:spLocks noGrp="1"/>
          </p:cNvSpPr>
          <p:nvPr>
            <p:ph type="title"/>
          </p:nvPr>
        </p:nvSpPr>
        <p:spPr>
          <a:xfrm>
            <a:off x="161365" y="206188"/>
            <a:ext cx="10582835" cy="762000"/>
          </a:xfrm>
        </p:spPr>
        <p:txBody>
          <a:bodyPr>
            <a:normAutofit fontScale="90000"/>
          </a:bodyPr>
          <a:lstStyle/>
          <a:p>
            <a:r>
              <a:rPr lang="en-IN" sz="32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 1. Decision </a:t>
            </a:r>
            <a:r>
              <a:rPr lang="en-IN" sz="36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Tree</a:t>
            </a:r>
            <a:r>
              <a:rPr lang="en-IN" sz="32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 Regressor</a:t>
            </a:r>
            <a:br>
              <a:rPr lang="en-IN" sz="32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br>
            <a:endParaRPr lang="en-IN" sz="3200" dirty="0">
              <a:solidFill>
                <a:schemeClr val="tx1"/>
              </a:solidFill>
            </a:endParaRPr>
          </a:p>
        </p:txBody>
      </p:sp>
      <p:pic>
        <p:nvPicPr>
          <p:cNvPr id="6" name="Picture 5">
            <a:extLst>
              <a:ext uri="{FF2B5EF4-FFF2-40B4-BE49-F238E27FC236}">
                <a16:creationId xmlns:a16="http://schemas.microsoft.com/office/drawing/2014/main" id="{95B2E987-20B4-46D7-9FD2-8314F3A24A75}"/>
              </a:ext>
            </a:extLst>
          </p:cNvPr>
          <p:cNvPicPr>
            <a:picLocks noChangeAspect="1"/>
          </p:cNvPicPr>
          <p:nvPr/>
        </p:nvPicPr>
        <p:blipFill>
          <a:blip r:embed="rId2"/>
          <a:stretch>
            <a:fillRect/>
          </a:stretch>
        </p:blipFill>
        <p:spPr>
          <a:xfrm>
            <a:off x="5683623" y="717175"/>
            <a:ext cx="6347011" cy="6051177"/>
          </a:xfrm>
          <a:prstGeom prst="rect">
            <a:avLst/>
          </a:prstGeom>
        </p:spPr>
      </p:pic>
      <p:sp>
        <p:nvSpPr>
          <p:cNvPr id="8" name="TextBox 7">
            <a:extLst>
              <a:ext uri="{FF2B5EF4-FFF2-40B4-BE49-F238E27FC236}">
                <a16:creationId xmlns:a16="http://schemas.microsoft.com/office/drawing/2014/main" id="{943E12A1-48C2-44C6-9628-6FA278883E54}"/>
              </a:ext>
            </a:extLst>
          </p:cNvPr>
          <p:cNvSpPr txBox="1"/>
          <p:nvPr/>
        </p:nvSpPr>
        <p:spPr>
          <a:xfrm>
            <a:off x="710453" y="968188"/>
            <a:ext cx="4742329" cy="2735301"/>
          </a:xfrm>
          <a:prstGeom prst="rect">
            <a:avLst/>
          </a:prstGeom>
          <a:noFill/>
        </p:spPr>
        <p:txBody>
          <a:bodyPr wrap="square">
            <a:spAutoFit/>
          </a:bodyPr>
          <a:lstStyle/>
          <a:p>
            <a:pPr marR="0" lvl="0" algn="just" defTabSz="914400" rtl="0" eaLnBrk="1" fontAlgn="auto" latinLnBrk="0" hangingPunct="1">
              <a:lnSpc>
                <a:spcPct val="107000"/>
              </a:lnSpc>
              <a:spcBef>
                <a:spcPts val="0"/>
              </a:spcBef>
              <a:spcAft>
                <a:spcPts val="0"/>
              </a:spcAft>
              <a:buClrTx/>
              <a:buSzTx/>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92.45%.</a:t>
            </a:r>
          </a:p>
          <a:p>
            <a:pPr marR="0" lvl="0" algn="just" defTabSz="914400" rtl="0" eaLnBrk="1" fontAlgn="auto" latinLnBrk="0" hangingPunct="1">
              <a:lnSpc>
                <a:spcPct val="107000"/>
              </a:lnSpc>
              <a:spcBef>
                <a:spcPts val="0"/>
              </a:spcBef>
              <a:spcAft>
                <a:spcPts val="0"/>
              </a:spcAft>
              <a:buClrTx/>
              <a:buSzTx/>
              <a:tabLst/>
              <a:defRPr/>
            </a:pPr>
            <a:endParaRPr kumimoji="0" lang="en-IN" sz="1800" b="0" i="0" u="none" strike="noStrike" kern="1200" cap="none" spc="0" normalizeH="0" baseline="0" noProof="0" dirty="0">
              <a:ln>
                <a:noFill/>
              </a:ln>
              <a:solidFill>
                <a:prstClr val="white"/>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R="0" lvl="0" algn="just" defTabSz="914400" rtl="0" eaLnBrk="1" fontAlgn="auto" latinLnBrk="0" hangingPunct="1">
              <a:lnSpc>
                <a:spcPct val="107000"/>
              </a:lnSpc>
              <a:spcBef>
                <a:spcPts val="0"/>
              </a:spcBef>
              <a:spcAft>
                <a:spcPts val="800"/>
              </a:spcAft>
              <a:buClrTx/>
              <a:buSzTx/>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kumimoji="0" lang="en-IN" sz="1800" b="0" i="0" u="none" strike="noStrike" kern="1200" cap="none" spc="0" normalizeH="0" baseline="0" noProof="0" dirty="0">
              <a:ln>
                <a:noFill/>
              </a:ln>
              <a:solidFill>
                <a:prstClr val="white"/>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944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7422-E1E3-4D23-A6BC-0B71853BC45A}"/>
              </a:ext>
            </a:extLst>
          </p:cNvPr>
          <p:cNvSpPr>
            <a:spLocks noGrp="1"/>
          </p:cNvSpPr>
          <p:nvPr>
            <p:ph type="title"/>
          </p:nvPr>
        </p:nvSpPr>
        <p:spPr>
          <a:xfrm>
            <a:off x="1024128" y="585216"/>
            <a:ext cx="5484248" cy="633984"/>
          </a:xfrm>
        </p:spPr>
        <p:txBody>
          <a:bodyPr>
            <a:normAutofit fontScale="90000"/>
          </a:bodyPr>
          <a:lstStyle/>
          <a:p>
            <a:pPr marL="342900" lvl="0" indent="-342900">
              <a:lnSpc>
                <a:spcPct val="106000"/>
              </a:lnSpc>
              <a:spcAft>
                <a:spcPts val="800"/>
              </a:spcAft>
            </a:pPr>
            <a:r>
              <a:rPr lang="en-IN" sz="3200" u="sng" dirty="0">
                <a:effectLst/>
                <a:latin typeface="Arial" panose="020B0604020202020204" pitchFamily="34" charset="0"/>
                <a:ea typeface="Calibri" panose="020F0502020204030204" pitchFamily="34" charset="0"/>
                <a:cs typeface="Arial" panose="020B0604020202020204" pitchFamily="34" charset="0"/>
              </a:rPr>
              <a:t>2.</a:t>
            </a:r>
            <a:r>
              <a:rPr lang="en-IN" sz="3200" u="sng" dirty="0">
                <a:effectLst/>
                <a:latin typeface="Bookman Old Style" panose="02050604050505020204" pitchFamily="18" charset="0"/>
                <a:ea typeface="Calibri" panose="020F0502020204030204" pitchFamily="34" charset="0"/>
                <a:cs typeface="Arial" panose="020B0604020202020204" pitchFamily="34" charset="0"/>
              </a:rPr>
              <a:t>XGBRegressor</a:t>
            </a:r>
            <a:r>
              <a:rPr lang="en-IN" sz="3200" u="sng" dirty="0">
                <a:effectLst/>
                <a:latin typeface="Arial" panose="020B0604020202020204" pitchFamily="34" charset="0"/>
                <a:ea typeface="Calibri" panose="020F0502020204030204" pitchFamily="34" charset="0"/>
                <a:cs typeface="Arial" panose="020B0604020202020204" pitchFamily="34" charset="0"/>
              </a:rPr>
              <a:t>:</a:t>
            </a:r>
            <a:br>
              <a:rPr lang="en-IN" sz="1800" b="1" u="sng" dirty="0">
                <a:latin typeface="Calibri" panose="020F0502020204030204" pitchFamily="34" charset="0"/>
                <a:ea typeface="Calibri" panose="020F0502020204030204" pitchFamily="34" charset="0"/>
                <a:cs typeface="Gautami" panose="020B0502040204020203" pitchFamily="34" charset="0"/>
              </a:rPr>
            </a:br>
            <a:endParaRPr lang="en-IN" sz="1800" u="sng"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3" name="Picture 2">
            <a:extLst>
              <a:ext uri="{FF2B5EF4-FFF2-40B4-BE49-F238E27FC236}">
                <a16:creationId xmlns:a16="http://schemas.microsoft.com/office/drawing/2014/main" id="{280F65AA-2C24-4FCF-8EB0-07F868BD0A1B}"/>
              </a:ext>
            </a:extLst>
          </p:cNvPr>
          <p:cNvPicPr>
            <a:picLocks noChangeAspect="1"/>
          </p:cNvPicPr>
          <p:nvPr/>
        </p:nvPicPr>
        <p:blipFill>
          <a:blip r:embed="rId2"/>
          <a:stretch>
            <a:fillRect/>
          </a:stretch>
        </p:blipFill>
        <p:spPr>
          <a:xfrm>
            <a:off x="5011271" y="1120588"/>
            <a:ext cx="7109094" cy="5504330"/>
          </a:xfrm>
          <a:prstGeom prst="rect">
            <a:avLst/>
          </a:prstGeom>
        </p:spPr>
      </p:pic>
      <p:sp>
        <p:nvSpPr>
          <p:cNvPr id="5" name="TextBox 4">
            <a:extLst>
              <a:ext uri="{FF2B5EF4-FFF2-40B4-BE49-F238E27FC236}">
                <a16:creationId xmlns:a16="http://schemas.microsoft.com/office/drawing/2014/main" id="{2662D26C-F64F-4F34-B536-51689F0F97B2}"/>
              </a:ext>
            </a:extLst>
          </p:cNvPr>
          <p:cNvSpPr txBox="1"/>
          <p:nvPr/>
        </p:nvSpPr>
        <p:spPr>
          <a:xfrm>
            <a:off x="717176" y="1496259"/>
            <a:ext cx="4052047" cy="2984663"/>
          </a:xfrm>
          <a:prstGeom prst="rect">
            <a:avLst/>
          </a:prstGeom>
          <a:noFill/>
        </p:spPr>
        <p:txBody>
          <a:bodyPr wrap="square">
            <a:spAutoFit/>
          </a:bodyPr>
          <a:lstStyle/>
          <a:p>
            <a:pPr>
              <a:lnSpc>
                <a:spcPct val="106000"/>
              </a:lnSpc>
            </a:pPr>
            <a:r>
              <a:rPr kumimoji="0" lang="en-IN"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a:t>
            </a:r>
            <a:r>
              <a:rPr kumimoji="0" lang="en-IN"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XGBRegressor</a:t>
            </a:r>
            <a:r>
              <a:rPr kumimoji="0" lang="en-IN"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model and checked for its evaluation metrics. The model is giving R2 score as 84.64%.</a:t>
            </a:r>
          </a:p>
          <a:p>
            <a:pPr lvl="0">
              <a:lnSpc>
                <a:spcPct val="106000"/>
              </a:lnSpc>
            </a:pPr>
            <a:endParaRPr lang="en-IN" dirty="0">
              <a:effectLst/>
              <a:latin typeface="Century" panose="02040604050505020304" pitchFamily="18" charset="0"/>
              <a:ea typeface="Calibri" panose="020F0502020204030204" pitchFamily="34" charset="0"/>
              <a:cs typeface="Gautami" panose="020B0502040204020203" pitchFamily="34" charset="0"/>
            </a:endParaRPr>
          </a:p>
          <a:p>
            <a:pPr lvl="0">
              <a:lnSpc>
                <a:spcPct val="106000"/>
              </a:lnSpc>
            </a:pPr>
            <a:r>
              <a:rPr lang="en-IN" dirty="0" err="1">
                <a:effectLst/>
                <a:latin typeface="Century" panose="02040604050505020304" pitchFamily="18" charset="0"/>
                <a:ea typeface="Calibri" panose="020F0502020204030204" pitchFamily="34" charset="0"/>
                <a:cs typeface="Gautami" panose="020B0502040204020203" pitchFamily="34" charset="0"/>
              </a:rPr>
              <a:t>XGBRegressor</a:t>
            </a:r>
            <a:r>
              <a:rPr lang="en-IN" dirty="0">
                <a:effectLst/>
                <a:latin typeface="Century" panose="02040604050505020304" pitchFamily="18" charset="0"/>
                <a:ea typeface="Calibri" panose="020F0502020204030204" pitchFamily="34" charset="0"/>
                <a:cs typeface="Gautami" panose="020B0502040204020203" pitchFamily="34" charset="0"/>
              </a:rPr>
              <a:t> is giving me 84.64% r2_score and the difference between r2_score and cross validation score is 4.76%.</a:t>
            </a:r>
          </a:p>
          <a:p>
            <a:pPr marL="457200">
              <a:lnSpc>
                <a:spcPct val="106000"/>
              </a:lnSpc>
              <a:spcAft>
                <a:spcPts val="800"/>
              </a:spcAft>
            </a:pPr>
            <a:r>
              <a:rPr lang="en-IN" sz="1600" b="1" dirty="0">
                <a:effectLst/>
                <a:latin typeface="Calibri" panose="020F0502020204030204" pitchFamily="34" charset="0"/>
                <a:ea typeface="Calibri" panose="020F0502020204030204" pitchFamily="34" charset="0"/>
                <a:cs typeface="Gautami" panose="020B0502040204020203" pitchFamily="34" charset="0"/>
              </a:rPr>
              <a:t> </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402221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4110-EFDF-4461-BF98-8B4305EB90EB}"/>
              </a:ext>
            </a:extLst>
          </p:cNvPr>
          <p:cNvSpPr>
            <a:spLocks noGrp="1"/>
          </p:cNvSpPr>
          <p:nvPr>
            <p:ph type="title"/>
          </p:nvPr>
        </p:nvSpPr>
        <p:spPr>
          <a:xfrm>
            <a:off x="0" y="116542"/>
            <a:ext cx="7844118" cy="663387"/>
          </a:xfrm>
        </p:spPr>
        <p:txBody>
          <a:bodyPr/>
          <a:lstStyle/>
          <a:p>
            <a:r>
              <a:rPr lang="en-US" sz="2400" u="sng" dirty="0">
                <a:effectLst/>
                <a:latin typeface="Bookman Old Style" panose="02050604050505020204" pitchFamily="18" charset="0"/>
                <a:ea typeface="Calibri" panose="020F0502020204030204" pitchFamily="34" charset="0"/>
                <a:cs typeface="Gautami" panose="020B0502040204020203" pitchFamily="34" charset="0"/>
              </a:rPr>
              <a:t>3.GradientBoostingRegressor</a:t>
            </a:r>
            <a:r>
              <a:rPr lang="en-US" sz="1800" b="1" dirty="0">
                <a:effectLst/>
                <a:latin typeface="Calibri" panose="020F0502020204030204" pitchFamily="34" charset="0"/>
                <a:ea typeface="Calibri" panose="020F0502020204030204" pitchFamily="34" charset="0"/>
                <a:cs typeface="Gautami" panose="020B0502040204020203" pitchFamily="34" charset="0"/>
              </a:rPr>
              <a:t>:</a:t>
            </a:r>
            <a:r>
              <a:rPr lang="en-US" sz="1800" dirty="0">
                <a:effectLst/>
                <a:latin typeface="Calibri" panose="020F0502020204030204" pitchFamily="34" charset="0"/>
                <a:ea typeface="Calibri" panose="020F0502020204030204" pitchFamily="34" charset="0"/>
                <a:cs typeface="Gautami" panose="020B0502040204020203" pitchFamily="34" charset="0"/>
              </a:rPr>
              <a:t> </a:t>
            </a:r>
            <a:endParaRPr lang="en-IN" dirty="0"/>
          </a:p>
        </p:txBody>
      </p:sp>
      <p:pic>
        <p:nvPicPr>
          <p:cNvPr id="3" name="Picture 2">
            <a:extLst>
              <a:ext uri="{FF2B5EF4-FFF2-40B4-BE49-F238E27FC236}">
                <a16:creationId xmlns:a16="http://schemas.microsoft.com/office/drawing/2014/main" id="{C7489C94-8050-43E9-9360-BF36AD4592C8}"/>
              </a:ext>
            </a:extLst>
          </p:cNvPr>
          <p:cNvPicPr>
            <a:picLocks noChangeAspect="1"/>
          </p:cNvPicPr>
          <p:nvPr/>
        </p:nvPicPr>
        <p:blipFill>
          <a:blip r:embed="rId2"/>
          <a:stretch>
            <a:fillRect/>
          </a:stretch>
        </p:blipFill>
        <p:spPr>
          <a:xfrm>
            <a:off x="5181600" y="599812"/>
            <a:ext cx="6795247" cy="6141646"/>
          </a:xfrm>
          <a:prstGeom prst="rect">
            <a:avLst/>
          </a:prstGeom>
        </p:spPr>
      </p:pic>
      <p:sp>
        <p:nvSpPr>
          <p:cNvPr id="5" name="TextBox 4">
            <a:extLst>
              <a:ext uri="{FF2B5EF4-FFF2-40B4-BE49-F238E27FC236}">
                <a16:creationId xmlns:a16="http://schemas.microsoft.com/office/drawing/2014/main" id="{671E490B-64D6-4D0C-8C6E-748C319F483D}"/>
              </a:ext>
            </a:extLst>
          </p:cNvPr>
          <p:cNvSpPr txBox="1"/>
          <p:nvPr/>
        </p:nvSpPr>
        <p:spPr>
          <a:xfrm>
            <a:off x="428064" y="1083985"/>
            <a:ext cx="4583207" cy="2237728"/>
          </a:xfrm>
          <a:prstGeom prst="rect">
            <a:avLst/>
          </a:prstGeom>
          <a:noFill/>
        </p:spPr>
        <p:txBody>
          <a:bodyPr wrap="square">
            <a:spAutoFit/>
          </a:bodyPr>
          <a:lstStyle/>
          <a:p>
            <a:pPr>
              <a:lnSpc>
                <a:spcPct val="106000"/>
              </a:lnSpc>
              <a:spcAft>
                <a:spcPts val="800"/>
              </a:spcAft>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86.52%.</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lvl="0">
              <a:lnSpc>
                <a:spcPct val="106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Gradient Boosting Regressor is giving me 86.52% r2_score and the difference between r2_score and cross validation score is 8.10%.</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4068274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CD5B-6B37-4910-917B-2020BA65ABBF}"/>
              </a:ext>
            </a:extLst>
          </p:cNvPr>
          <p:cNvSpPr>
            <a:spLocks noGrp="1"/>
          </p:cNvSpPr>
          <p:nvPr>
            <p:ph type="title"/>
          </p:nvPr>
        </p:nvSpPr>
        <p:spPr>
          <a:xfrm>
            <a:off x="80682" y="80682"/>
            <a:ext cx="7637930" cy="986118"/>
          </a:xfrm>
        </p:spPr>
        <p:txBody>
          <a:bodyPr>
            <a:normAutofit fontScale="90000"/>
          </a:bodyPr>
          <a:lstStyle/>
          <a:p>
            <a:r>
              <a:rPr lang="en-IN" sz="2800" u="sng" dirty="0">
                <a:effectLst/>
                <a:latin typeface="Bookman Old Style" panose="02050604050505020204" pitchFamily="18" charset="0"/>
                <a:ea typeface="Calibri" panose="020F0502020204030204" pitchFamily="34" charset="0"/>
                <a:cs typeface="Gautami" panose="020B0502040204020203" pitchFamily="34" charset="0"/>
              </a:rPr>
              <a:t>4.</a:t>
            </a:r>
            <a:r>
              <a:rPr lang="en-IN" sz="2700" u="sng" dirty="0">
                <a:effectLst/>
                <a:latin typeface="Bookman Old Style" panose="02050604050505020204" pitchFamily="18" charset="0"/>
                <a:ea typeface="Calibri" panose="020F0502020204030204" pitchFamily="34" charset="0"/>
                <a:cs typeface="Gautami" panose="020B0502040204020203" pitchFamily="34" charset="0"/>
              </a:rPr>
              <a:t>DecisionTreeRegressor</a:t>
            </a:r>
            <a:r>
              <a:rPr lang="en-IN" sz="1800" b="1" dirty="0">
                <a:effectLst/>
                <a:latin typeface="Calibri" panose="020F0502020204030204" pitchFamily="34" charset="0"/>
                <a:ea typeface="Calibri" panose="020F0502020204030204" pitchFamily="34" charset="0"/>
                <a:cs typeface="Gautami" panose="020B0502040204020203" pitchFamily="34" charset="0"/>
              </a:rPr>
              <a:t>:</a:t>
            </a:r>
            <a:br>
              <a:rPr lang="en-IN" sz="1800" dirty="0">
                <a:effectLst/>
                <a:latin typeface="Calibri" panose="020F0502020204030204" pitchFamily="34" charset="0"/>
                <a:ea typeface="Calibri" panose="020F0502020204030204" pitchFamily="34" charset="0"/>
                <a:cs typeface="Gautami" panose="020B0502040204020203" pitchFamily="34" charset="0"/>
              </a:rPr>
            </a:br>
            <a:endParaRPr lang="en-IN" dirty="0"/>
          </a:p>
        </p:txBody>
      </p:sp>
      <p:pic>
        <p:nvPicPr>
          <p:cNvPr id="3" name="Picture 2">
            <a:extLst>
              <a:ext uri="{FF2B5EF4-FFF2-40B4-BE49-F238E27FC236}">
                <a16:creationId xmlns:a16="http://schemas.microsoft.com/office/drawing/2014/main" id="{0F020BC8-D71C-4934-9735-D8D95987E777}"/>
              </a:ext>
            </a:extLst>
          </p:cNvPr>
          <p:cNvPicPr>
            <a:picLocks noChangeAspect="1"/>
          </p:cNvPicPr>
          <p:nvPr/>
        </p:nvPicPr>
        <p:blipFill>
          <a:blip r:embed="rId2"/>
          <a:stretch>
            <a:fillRect/>
          </a:stretch>
        </p:blipFill>
        <p:spPr>
          <a:xfrm>
            <a:off x="3541059" y="708212"/>
            <a:ext cx="8489576" cy="5961529"/>
          </a:xfrm>
          <a:prstGeom prst="rect">
            <a:avLst/>
          </a:prstGeom>
        </p:spPr>
      </p:pic>
      <p:sp>
        <p:nvSpPr>
          <p:cNvPr id="5" name="TextBox 4">
            <a:extLst>
              <a:ext uri="{FF2B5EF4-FFF2-40B4-BE49-F238E27FC236}">
                <a16:creationId xmlns:a16="http://schemas.microsoft.com/office/drawing/2014/main" id="{7600ABC0-01F7-4CE7-8B19-0474563D7851}"/>
              </a:ext>
            </a:extLst>
          </p:cNvPr>
          <p:cNvSpPr txBox="1"/>
          <p:nvPr/>
        </p:nvSpPr>
        <p:spPr>
          <a:xfrm>
            <a:off x="502023" y="948827"/>
            <a:ext cx="2761130" cy="4422236"/>
          </a:xfrm>
          <a:prstGeom prst="rect">
            <a:avLst/>
          </a:prstGeom>
          <a:noFill/>
        </p:spPr>
        <p:txBody>
          <a:bodyPr wrap="square">
            <a:spAutoFit/>
          </a:bodyPr>
          <a:lstStyle/>
          <a:p>
            <a:pPr>
              <a:lnSpc>
                <a:spcPct val="106000"/>
              </a:lnSpc>
              <a:spcAft>
                <a:spcPts val="800"/>
              </a:spcAft>
            </a:pP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a:t>
            </a:r>
            <a:r>
              <a:rPr lang="en-IN" sz="2000" dirty="0">
                <a:effectLst/>
                <a:latin typeface="Calibri" panose="020F0502020204030204" pitchFamily="34" charset="0"/>
                <a:ea typeface="Calibri" panose="020F0502020204030204" pitchFamily="34" charset="0"/>
                <a:cs typeface="Gautami" panose="020B0502040204020203" pitchFamily="34" charset="0"/>
              </a:rPr>
              <a:t>Decision Tree </a:t>
            </a: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Regressor model and checked for its evaluation metrics. The model is giving R2 score as 32.96%.</a:t>
            </a:r>
            <a:endParaRPr lang="en-IN" sz="2000" dirty="0">
              <a:latin typeface="Calibri" panose="020F0502020204030204" pitchFamily="34" charset="0"/>
              <a:ea typeface="Calibri" panose="020F0502020204030204" pitchFamily="34" charset="0"/>
              <a:cs typeface="Gautami" panose="020B0502040204020203" pitchFamily="34" charset="0"/>
            </a:endParaRPr>
          </a:p>
          <a:p>
            <a:pPr lvl="0">
              <a:lnSpc>
                <a:spcPct val="106000"/>
              </a:lnSpc>
              <a:spcAft>
                <a:spcPts val="800"/>
              </a:spcAft>
            </a:pPr>
            <a:r>
              <a:rPr lang="en-IN" sz="2000" dirty="0">
                <a:effectLst/>
                <a:latin typeface="Calibri" panose="020F0502020204030204" pitchFamily="34" charset="0"/>
                <a:ea typeface="Calibri" panose="020F0502020204030204" pitchFamily="34" charset="0"/>
                <a:cs typeface="Gautami" panose="020B0502040204020203" pitchFamily="34" charset="0"/>
              </a:rPr>
              <a:t>Decision Tree Regressor is giving me 33% r2_score and the difference between r2_score and cross validation score is -1.40%.</a:t>
            </a:r>
          </a:p>
        </p:txBody>
      </p:sp>
    </p:spTree>
    <p:extLst>
      <p:ext uri="{BB962C8B-B14F-4D97-AF65-F5344CB8AC3E}">
        <p14:creationId xmlns:p14="http://schemas.microsoft.com/office/powerpoint/2010/main" val="220345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B7CC-4357-40B6-A2BA-84B920BE8C59}"/>
              </a:ext>
            </a:extLst>
          </p:cNvPr>
          <p:cNvSpPr>
            <a:spLocks noGrp="1"/>
          </p:cNvSpPr>
          <p:nvPr>
            <p:ph type="title"/>
          </p:nvPr>
        </p:nvSpPr>
        <p:spPr>
          <a:xfrm>
            <a:off x="1" y="62754"/>
            <a:ext cx="10744200" cy="986118"/>
          </a:xfrm>
        </p:spPr>
        <p:txBody>
          <a:bodyPr/>
          <a:lstStyle/>
          <a:p>
            <a:r>
              <a:rPr lang="en-US" sz="2000" u="sng" dirty="0">
                <a:effectLst/>
                <a:latin typeface="Bookman Old Style" panose="02050604050505020204" pitchFamily="18" charset="0"/>
                <a:ea typeface="Calibri" panose="020F0502020204030204" pitchFamily="34" charset="0"/>
                <a:cs typeface="Gautami" panose="020B0502040204020203" pitchFamily="34" charset="0"/>
              </a:rPr>
              <a:t>5.BaggingRegressor</a:t>
            </a:r>
            <a:r>
              <a:rPr lang="en-US" sz="1800" b="1" dirty="0">
                <a:effectLst/>
                <a:latin typeface="Calibri" panose="020F0502020204030204" pitchFamily="34" charset="0"/>
                <a:ea typeface="Calibri" panose="020F0502020204030204" pitchFamily="34" charset="0"/>
                <a:cs typeface="Gautami" panose="020B0502040204020203" pitchFamily="34" charset="0"/>
              </a:rPr>
              <a:t>:</a:t>
            </a:r>
            <a:endParaRPr lang="en-IN" dirty="0"/>
          </a:p>
        </p:txBody>
      </p:sp>
      <p:pic>
        <p:nvPicPr>
          <p:cNvPr id="3" name="Picture 2">
            <a:extLst>
              <a:ext uri="{FF2B5EF4-FFF2-40B4-BE49-F238E27FC236}">
                <a16:creationId xmlns:a16="http://schemas.microsoft.com/office/drawing/2014/main" id="{D4EC2C56-2C6E-42AA-888A-E7036FCFDF68}"/>
              </a:ext>
            </a:extLst>
          </p:cNvPr>
          <p:cNvPicPr>
            <a:picLocks noChangeAspect="1"/>
          </p:cNvPicPr>
          <p:nvPr/>
        </p:nvPicPr>
        <p:blipFill>
          <a:blip r:embed="rId2"/>
          <a:stretch>
            <a:fillRect/>
          </a:stretch>
        </p:blipFill>
        <p:spPr>
          <a:xfrm>
            <a:off x="4867836" y="754977"/>
            <a:ext cx="7109012" cy="5914763"/>
          </a:xfrm>
          <a:prstGeom prst="rect">
            <a:avLst/>
          </a:prstGeom>
        </p:spPr>
      </p:pic>
      <p:sp>
        <p:nvSpPr>
          <p:cNvPr id="7" name="TextBox 6">
            <a:extLst>
              <a:ext uri="{FF2B5EF4-FFF2-40B4-BE49-F238E27FC236}">
                <a16:creationId xmlns:a16="http://schemas.microsoft.com/office/drawing/2014/main" id="{ACE9CF55-DAA2-4E4B-934E-503FF7880D83}"/>
              </a:ext>
            </a:extLst>
          </p:cNvPr>
          <p:cNvSpPr txBox="1"/>
          <p:nvPr/>
        </p:nvSpPr>
        <p:spPr>
          <a:xfrm>
            <a:off x="573741" y="986119"/>
            <a:ext cx="3469341" cy="4730013"/>
          </a:xfrm>
          <a:prstGeom prst="rect">
            <a:avLst/>
          </a:prstGeom>
          <a:noFill/>
        </p:spPr>
        <p:txBody>
          <a:bodyPr wrap="square">
            <a:spAutoFit/>
          </a:bodyPr>
          <a:lstStyle/>
          <a:p>
            <a:pPr marL="0" marR="0" lvl="0" indent="0" algn="l" defTabSz="457200" rtl="0" eaLnBrk="1" fontAlgn="auto" latinLnBrk="0" hangingPunct="1">
              <a:lnSpc>
                <a:spcPct val="106000"/>
              </a:lnSpc>
              <a:spcBef>
                <a:spcPts val="0"/>
              </a:spcBef>
              <a:spcAft>
                <a:spcPts val="80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a:t>
            </a:r>
            <a:r>
              <a:rPr lang="en-IN" sz="2000" dirty="0">
                <a:effectLst/>
                <a:latin typeface="Century" panose="02040604050505020304" pitchFamily="18" charset="0"/>
                <a:ea typeface="Calibri" panose="020F0502020204030204" pitchFamily="34" charset="0"/>
                <a:cs typeface="Gautami" panose="020B0502040204020203" pitchFamily="34" charset="0"/>
              </a:rPr>
              <a:t>Bagging</a:t>
            </a: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Regressor model and checked for its evaluation metrics. The model is giving R2 score as </a:t>
            </a:r>
            <a:r>
              <a:rPr lang="en-IN" sz="2000" dirty="0">
                <a:solidFill>
                  <a:srgbClr val="000000"/>
                </a:solidFill>
                <a:latin typeface="Century" panose="02040604050505020304" pitchFamily="18" charset="0"/>
                <a:ea typeface="Times New Roman" panose="02020603050405020304" pitchFamily="18" charset="0"/>
                <a:cs typeface="Calibri" panose="020F0502020204030204" pitchFamily="34" charset="0"/>
              </a:rPr>
              <a:t>87.35</a:t>
            </a: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a:t>
            </a:r>
          </a:p>
          <a:p>
            <a:pPr marL="0" marR="0" lvl="0" indent="0" algn="l" defTabSz="457200" rtl="0" eaLnBrk="1" fontAlgn="auto" latinLnBrk="0" hangingPunct="1">
              <a:lnSpc>
                <a:spcPct val="106000"/>
              </a:lnSpc>
              <a:spcBef>
                <a:spcPts val="0"/>
              </a:spcBef>
              <a:spcAft>
                <a:spcPts val="800"/>
              </a:spcAft>
              <a:buClrTx/>
              <a:buSzTx/>
              <a:buFontTx/>
              <a:buNone/>
              <a:tabLst/>
              <a:defRPr/>
            </a:pPr>
            <a:endParaRPr lang="en-IN" sz="2000" dirty="0">
              <a:solidFill>
                <a:srgbClr val="000000"/>
              </a:solidFill>
              <a:latin typeface="Century" panose="02040604050505020304" pitchFamily="18" charset="0"/>
              <a:ea typeface="Times New Roman" panose="02020603050405020304" pitchFamily="18" charset="0"/>
              <a:cs typeface="Calibri" panose="020F0502020204030204" pitchFamily="34" charset="0"/>
            </a:endParaRPr>
          </a:p>
          <a:p>
            <a:pPr>
              <a:lnSpc>
                <a:spcPct val="106000"/>
              </a:lnSpc>
              <a:spcAft>
                <a:spcPts val="800"/>
              </a:spcAft>
              <a:defRPr/>
            </a:pPr>
            <a:r>
              <a:rPr lang="en-IN" sz="2000" dirty="0" err="1">
                <a:effectLst/>
                <a:latin typeface="Century" panose="02040604050505020304" pitchFamily="18" charset="0"/>
                <a:ea typeface="Calibri" panose="020F0502020204030204" pitchFamily="34" charset="0"/>
                <a:cs typeface="Gautami" panose="020B0502040204020203" pitchFamily="34" charset="0"/>
              </a:rPr>
              <a:t>BaggingRegressor</a:t>
            </a:r>
            <a:r>
              <a:rPr lang="en-IN" sz="2000" dirty="0">
                <a:effectLst/>
                <a:latin typeface="Century" panose="02040604050505020304" pitchFamily="18" charset="0"/>
                <a:ea typeface="Calibri" panose="020F0502020204030204" pitchFamily="34" charset="0"/>
                <a:cs typeface="Gautami" panose="020B0502040204020203" pitchFamily="34" charset="0"/>
              </a:rPr>
              <a:t> is giving me 87.35% r2_score and the difference between r2_score and cross validation score is 13.07%.</a:t>
            </a:r>
          </a:p>
          <a:p>
            <a:pPr marL="0" marR="0" lvl="0" indent="0" algn="l" defTabSz="457200" rtl="0" eaLnBrk="1" fontAlgn="auto" latinLnBrk="0" hangingPunct="1">
              <a:lnSpc>
                <a:spcPct val="106000"/>
              </a:lnSpc>
              <a:spcBef>
                <a:spcPts val="0"/>
              </a:spcBef>
              <a:spcAft>
                <a:spcPts val="80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endParaRPr>
          </a:p>
          <a:p>
            <a:pPr marL="0" marR="0" lvl="0" indent="0" algn="l" defTabSz="457200" rtl="0" eaLnBrk="1" fontAlgn="auto" latinLnBrk="0" hangingPunct="1">
              <a:lnSpc>
                <a:spcPct val="106000"/>
              </a:lnSpc>
              <a:spcBef>
                <a:spcPts val="0"/>
              </a:spcBef>
              <a:spcAft>
                <a:spcPts val="80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Gautami" panose="020B0502040204020203" pitchFamily="34" charset="0"/>
            </a:endParaRPr>
          </a:p>
        </p:txBody>
      </p:sp>
      <p:sp>
        <p:nvSpPr>
          <p:cNvPr id="8" name="TextBox 7">
            <a:extLst>
              <a:ext uri="{FF2B5EF4-FFF2-40B4-BE49-F238E27FC236}">
                <a16:creationId xmlns:a16="http://schemas.microsoft.com/office/drawing/2014/main" id="{DED90738-4CA0-471A-8679-EF649079CB2C}"/>
              </a:ext>
            </a:extLst>
          </p:cNvPr>
          <p:cNvSpPr txBox="1"/>
          <p:nvPr/>
        </p:nvSpPr>
        <p:spPr>
          <a:xfrm>
            <a:off x="3000935" y="3159279"/>
            <a:ext cx="6127376" cy="264175"/>
          </a:xfrm>
          <a:prstGeom prst="rect">
            <a:avLst/>
          </a:prstGeom>
          <a:noFill/>
        </p:spPr>
        <p:txBody>
          <a:bodyPr wrap="square">
            <a:spAutoFit/>
          </a:bodyPr>
          <a:lstStyle/>
          <a:p>
            <a:pPr lvl="0">
              <a:lnSpc>
                <a:spcPct val="106000"/>
              </a:lnSpc>
              <a:spcAft>
                <a:spcPts val="800"/>
              </a:spcAft>
            </a:pPr>
            <a:endParaRPr lang="en-IN" sz="1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98096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70ED-E4A6-4530-BF0C-6BFB279745C1}"/>
              </a:ext>
            </a:extLst>
          </p:cNvPr>
          <p:cNvSpPr>
            <a:spLocks noGrp="1"/>
          </p:cNvSpPr>
          <p:nvPr>
            <p:ph type="title"/>
          </p:nvPr>
        </p:nvSpPr>
        <p:spPr>
          <a:xfrm>
            <a:off x="0" y="62753"/>
            <a:ext cx="10744200" cy="744071"/>
          </a:xfrm>
        </p:spPr>
        <p:txBody>
          <a:bodyPr>
            <a:noAutofit/>
          </a:bodyPr>
          <a:lstStyle/>
          <a:p>
            <a:r>
              <a:rPr lang="en-US" sz="3200" u="sng" dirty="0">
                <a:solidFill>
                  <a:schemeClr val="tx1"/>
                </a:solidFill>
                <a:latin typeface="Arial" panose="020B0604020202020204" pitchFamily="34" charset="0"/>
                <a:cs typeface="Arial" panose="020B0604020202020204" pitchFamily="34" charset="0"/>
              </a:rPr>
              <a:t>Hyperparameter Tuning:</a:t>
            </a:r>
            <a:br>
              <a:rPr lang="en-US" sz="3200" u="sng" dirty="0">
                <a:solidFill>
                  <a:schemeClr val="tx1"/>
                </a:solidFill>
                <a:latin typeface="Arial" panose="020B0604020202020204" pitchFamily="34" charset="0"/>
                <a:cs typeface="Arial" panose="020B0604020202020204" pitchFamily="34" charset="0"/>
              </a:rPr>
            </a:br>
            <a:endParaRPr lang="en-IN" sz="3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CB7170-2581-472A-9D53-26F0CD84E58C}"/>
              </a:ext>
            </a:extLst>
          </p:cNvPr>
          <p:cNvPicPr>
            <a:picLocks noChangeAspect="1"/>
          </p:cNvPicPr>
          <p:nvPr/>
        </p:nvPicPr>
        <p:blipFill>
          <a:blip r:embed="rId2"/>
          <a:stretch>
            <a:fillRect/>
          </a:stretch>
        </p:blipFill>
        <p:spPr>
          <a:xfrm>
            <a:off x="3208982" y="3596327"/>
            <a:ext cx="8839966" cy="3055484"/>
          </a:xfrm>
          <a:prstGeom prst="rect">
            <a:avLst/>
          </a:prstGeom>
        </p:spPr>
      </p:pic>
      <p:pic>
        <p:nvPicPr>
          <p:cNvPr id="8" name="Picture 7">
            <a:extLst>
              <a:ext uri="{FF2B5EF4-FFF2-40B4-BE49-F238E27FC236}">
                <a16:creationId xmlns:a16="http://schemas.microsoft.com/office/drawing/2014/main" id="{E68D63B8-D9BB-48B7-AD0E-1AA61FBCFF9B}"/>
              </a:ext>
            </a:extLst>
          </p:cNvPr>
          <p:cNvPicPr>
            <a:picLocks noChangeAspect="1"/>
          </p:cNvPicPr>
          <p:nvPr/>
        </p:nvPicPr>
        <p:blipFill>
          <a:blip r:embed="rId3"/>
          <a:stretch>
            <a:fillRect/>
          </a:stretch>
        </p:blipFill>
        <p:spPr>
          <a:xfrm>
            <a:off x="3208982" y="475129"/>
            <a:ext cx="8839966" cy="3200402"/>
          </a:xfrm>
          <a:prstGeom prst="rect">
            <a:avLst/>
          </a:prstGeom>
        </p:spPr>
      </p:pic>
      <p:sp>
        <p:nvSpPr>
          <p:cNvPr id="10" name="TextBox 9">
            <a:extLst>
              <a:ext uri="{FF2B5EF4-FFF2-40B4-BE49-F238E27FC236}">
                <a16:creationId xmlns:a16="http://schemas.microsoft.com/office/drawing/2014/main" id="{94AFD8FD-8EA3-4C9D-B1B0-546B81C1E390}"/>
              </a:ext>
            </a:extLst>
          </p:cNvPr>
          <p:cNvSpPr txBox="1"/>
          <p:nvPr/>
        </p:nvSpPr>
        <p:spPr>
          <a:xfrm>
            <a:off x="555812" y="806825"/>
            <a:ext cx="2097741" cy="4247317"/>
          </a:xfrm>
          <a:prstGeom prst="rect">
            <a:avLst/>
          </a:prstGeom>
          <a:noFill/>
        </p:spPr>
        <p:txBody>
          <a:bodyPr wrap="square">
            <a:spAutoFit/>
          </a:bodyPr>
          <a:lstStyle/>
          <a:p>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I have used </a:t>
            </a:r>
            <a:r>
              <a:rPr kumimoji="0" lang="en-IN" sz="1800" b="0"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GridSearchCV</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 to get the best parameters of Extreme Gradient Boosting Regressor (XGB Regressor). And used all the obtained best parameters to create the accuracy of final model.</a:t>
            </a:r>
            <a:endParaRPr lang="en-IN" dirty="0"/>
          </a:p>
        </p:txBody>
      </p:sp>
    </p:spTree>
    <p:extLst>
      <p:ext uri="{BB962C8B-B14F-4D97-AF65-F5344CB8AC3E}">
        <p14:creationId xmlns:p14="http://schemas.microsoft.com/office/powerpoint/2010/main" val="3850725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AD9F-F2DA-403B-B25B-016A7FC1AE50}"/>
              </a:ext>
            </a:extLst>
          </p:cNvPr>
          <p:cNvSpPr>
            <a:spLocks noGrp="1"/>
          </p:cNvSpPr>
          <p:nvPr>
            <p:ph type="title"/>
          </p:nvPr>
        </p:nvSpPr>
        <p:spPr>
          <a:xfrm>
            <a:off x="98612" y="143435"/>
            <a:ext cx="12093388" cy="1039906"/>
          </a:xfrm>
        </p:spPr>
        <p:txBody>
          <a:bodyPr>
            <a:noAutofit/>
          </a:bodyPr>
          <a:lstStyle/>
          <a:p>
            <a:r>
              <a:rPr lang="en-US" sz="3200" u="sng" dirty="0">
                <a:solidFill>
                  <a:schemeClr val="tx1"/>
                </a:solidFill>
                <a:latin typeface="Century" panose="02040604050505020304" pitchFamily="18" charset="0"/>
              </a:rPr>
              <a:t>Saving The Final Model And Predictions From Saved Model</a:t>
            </a:r>
            <a:br>
              <a:rPr lang="en-IN" sz="3200" u="sng" dirty="0">
                <a:solidFill>
                  <a:schemeClr val="tx1"/>
                </a:solidFill>
                <a:latin typeface="Century" panose="02040604050505020304" pitchFamily="18" charset="0"/>
              </a:rPr>
            </a:br>
            <a:endParaRPr lang="en-IN" sz="3200" dirty="0">
              <a:solidFill>
                <a:schemeClr val="tx1"/>
              </a:solidFill>
              <a:latin typeface="Century" panose="02040604050505020304" pitchFamily="18" charset="0"/>
            </a:endParaRPr>
          </a:p>
        </p:txBody>
      </p:sp>
      <p:pic>
        <p:nvPicPr>
          <p:cNvPr id="4" name="Picture 3">
            <a:extLst>
              <a:ext uri="{FF2B5EF4-FFF2-40B4-BE49-F238E27FC236}">
                <a16:creationId xmlns:a16="http://schemas.microsoft.com/office/drawing/2014/main" id="{90E7B707-4F25-4683-975A-7DB3DE0081B4}"/>
              </a:ext>
            </a:extLst>
          </p:cNvPr>
          <p:cNvPicPr>
            <a:picLocks noChangeAspect="1"/>
          </p:cNvPicPr>
          <p:nvPr/>
        </p:nvPicPr>
        <p:blipFill>
          <a:blip r:embed="rId2"/>
          <a:stretch>
            <a:fillRect/>
          </a:stretch>
        </p:blipFill>
        <p:spPr>
          <a:xfrm>
            <a:off x="5316071" y="723665"/>
            <a:ext cx="6769576" cy="5990900"/>
          </a:xfrm>
          <a:prstGeom prst="rect">
            <a:avLst/>
          </a:prstGeom>
        </p:spPr>
      </p:pic>
      <p:pic>
        <p:nvPicPr>
          <p:cNvPr id="6" name="Picture 5">
            <a:extLst>
              <a:ext uri="{FF2B5EF4-FFF2-40B4-BE49-F238E27FC236}">
                <a16:creationId xmlns:a16="http://schemas.microsoft.com/office/drawing/2014/main" id="{9499C5C3-058D-485B-9E64-77D319FEB6E8}"/>
              </a:ext>
            </a:extLst>
          </p:cNvPr>
          <p:cNvPicPr>
            <a:picLocks noChangeAspect="1"/>
          </p:cNvPicPr>
          <p:nvPr/>
        </p:nvPicPr>
        <p:blipFill>
          <a:blip r:embed="rId3"/>
          <a:stretch>
            <a:fillRect/>
          </a:stretch>
        </p:blipFill>
        <p:spPr>
          <a:xfrm>
            <a:off x="98613" y="878541"/>
            <a:ext cx="5111105" cy="2976283"/>
          </a:xfrm>
          <a:prstGeom prst="rect">
            <a:avLst/>
          </a:prstGeom>
        </p:spPr>
      </p:pic>
      <p:sp>
        <p:nvSpPr>
          <p:cNvPr id="8" name="TextBox 7">
            <a:extLst>
              <a:ext uri="{FF2B5EF4-FFF2-40B4-BE49-F238E27FC236}">
                <a16:creationId xmlns:a16="http://schemas.microsoft.com/office/drawing/2014/main" id="{A216C6E6-5321-4F74-8091-5AA445FA5FA9}"/>
              </a:ext>
            </a:extLst>
          </p:cNvPr>
          <p:cNvSpPr txBox="1"/>
          <p:nvPr/>
        </p:nvSpPr>
        <p:spPr>
          <a:xfrm>
            <a:off x="170329" y="4028642"/>
            <a:ext cx="4545106" cy="2585323"/>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Using regression model, we have got the predicted sale price of the cars. From the predictions we can notice both actual values and predicted values are almost same.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rPr>
              <a:t>The graph shows how our final model is mapping. The plot gives the linear relation between predicted and actual price of the used cars. </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endParaRPr>
          </a:p>
        </p:txBody>
      </p:sp>
    </p:spTree>
    <p:extLst>
      <p:ext uri="{BB962C8B-B14F-4D97-AF65-F5344CB8AC3E}">
        <p14:creationId xmlns:p14="http://schemas.microsoft.com/office/powerpoint/2010/main" val="245200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1E9A-B00A-48B7-8B72-851B4A2AD0F3}"/>
              </a:ext>
            </a:extLst>
          </p:cNvPr>
          <p:cNvSpPr>
            <a:spLocks noGrp="1"/>
          </p:cNvSpPr>
          <p:nvPr>
            <p:ph type="title"/>
          </p:nvPr>
        </p:nvSpPr>
        <p:spPr>
          <a:xfrm>
            <a:off x="1024128" y="313766"/>
            <a:ext cx="9720072" cy="914400"/>
          </a:xfrm>
        </p:spPr>
        <p:txBody>
          <a:bodyPr>
            <a:normAutofit fontScale="90000"/>
          </a:bodyPr>
          <a:lstStyle/>
          <a:p>
            <a:pPr algn="ctr"/>
            <a:r>
              <a:rPr lang="en-US" sz="3600" dirty="0">
                <a:solidFill>
                  <a:schemeClr val="tx1"/>
                </a:solidFill>
                <a:latin typeface="Arial" panose="020B0604020202020204" pitchFamily="34" charset="0"/>
                <a:cs typeface="Arial" panose="020B0604020202020204" pitchFamily="34" charset="0"/>
              </a:rPr>
              <a:t>Introduction</a:t>
            </a:r>
            <a:br>
              <a:rPr lang="en-IN" sz="5400" u="sng" dirty="0">
                <a:solidFill>
                  <a:schemeClr val="accent6">
                    <a:lumMod val="75000"/>
                  </a:schemeClr>
                </a:solidFill>
                <a:latin typeface="Bookman Old Style" panose="02050604050505020204" pitchFamily="18" charset="0"/>
              </a:rPr>
            </a:br>
            <a:endParaRPr lang="en-IN" dirty="0"/>
          </a:p>
        </p:txBody>
      </p:sp>
      <p:sp>
        <p:nvSpPr>
          <p:cNvPr id="4" name="TextBox 3">
            <a:extLst>
              <a:ext uri="{FF2B5EF4-FFF2-40B4-BE49-F238E27FC236}">
                <a16:creationId xmlns:a16="http://schemas.microsoft.com/office/drawing/2014/main" id="{492CCADF-2F1A-4D52-BADE-5D51B9F18610}"/>
              </a:ext>
            </a:extLst>
          </p:cNvPr>
          <p:cNvSpPr txBox="1"/>
          <p:nvPr/>
        </p:nvSpPr>
        <p:spPr>
          <a:xfrm>
            <a:off x="259976" y="977153"/>
            <a:ext cx="11474823" cy="5710346"/>
          </a:xfrm>
          <a:prstGeom prst="rect">
            <a:avLst/>
          </a:prstGeom>
          <a:noFill/>
        </p:spPr>
        <p:txBody>
          <a:bodyPr wrap="square">
            <a:spAutoFit/>
          </a:bodyPr>
          <a:lstStyle/>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Predicting the price of used cars is an important and interesting problem.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Tree>
    <p:extLst>
      <p:ext uri="{BB962C8B-B14F-4D97-AF65-F5344CB8AC3E}">
        <p14:creationId xmlns:p14="http://schemas.microsoft.com/office/powerpoint/2010/main" val="197574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CD98-DBD5-4E00-B15A-AB9AF222CC34}"/>
              </a:ext>
            </a:extLst>
          </p:cNvPr>
          <p:cNvSpPr>
            <a:spLocks noGrp="1"/>
          </p:cNvSpPr>
          <p:nvPr>
            <p:ph type="title"/>
          </p:nvPr>
        </p:nvSpPr>
        <p:spPr>
          <a:xfrm>
            <a:off x="179295" y="152400"/>
            <a:ext cx="10564905" cy="878541"/>
          </a:xfrm>
        </p:spPr>
        <p:txBody>
          <a:bodyPr>
            <a:noAutofit/>
          </a:bodyPr>
          <a:lstStyle/>
          <a:p>
            <a:r>
              <a:rPr lang="en-US" sz="3600" u="sng" dirty="0">
                <a:solidFill>
                  <a:schemeClr val="tx1"/>
                </a:solidFill>
                <a:latin typeface="Bookman Old Style" panose="02050604050505020204" pitchFamily="18" charset="0"/>
              </a:rPr>
              <a:t>Conclusion:</a:t>
            </a:r>
            <a:br>
              <a:rPr lang="en-IN" sz="3600" u="sng" dirty="0">
                <a:solidFill>
                  <a:schemeClr val="tx1"/>
                </a:solidFill>
                <a:latin typeface="Bookman Old Style" panose="02050604050505020204" pitchFamily="18" charset="0"/>
              </a:rPr>
            </a:br>
            <a:endParaRPr lang="en-IN" sz="3600" dirty="0">
              <a:solidFill>
                <a:schemeClr val="tx1"/>
              </a:solidFill>
            </a:endParaRPr>
          </a:p>
        </p:txBody>
      </p:sp>
      <p:sp>
        <p:nvSpPr>
          <p:cNvPr id="4" name="TextBox 3">
            <a:extLst>
              <a:ext uri="{FF2B5EF4-FFF2-40B4-BE49-F238E27FC236}">
                <a16:creationId xmlns:a16="http://schemas.microsoft.com/office/drawing/2014/main" id="{94335616-C826-43A5-88FB-6319193FCAE5}"/>
              </a:ext>
            </a:extLst>
          </p:cNvPr>
          <p:cNvSpPr txBox="1"/>
          <p:nvPr/>
        </p:nvSpPr>
        <p:spPr>
          <a:xfrm>
            <a:off x="251011" y="645460"/>
            <a:ext cx="11187953" cy="6277103"/>
          </a:xfrm>
          <a:prstGeom prst="rect">
            <a:avLst/>
          </a:prstGeom>
          <a:noFill/>
        </p:spPr>
        <p:txBody>
          <a:bodyPr wrap="square">
            <a:spAutoFit/>
          </a:bodyPr>
          <a:lstStyle/>
          <a:p>
            <a:pPr lvl="0" algn="just">
              <a:lnSpc>
                <a:spcPct val="106000"/>
              </a:lnSpc>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dataset was scrapped from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cardekhoo</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website.</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lvl="0" algn="just">
              <a:lnSpc>
                <a:spcPct val="106000"/>
              </a:lnSpc>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dataset was very challenging to handle it had 17 features with 5655 samples.</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lvl="0" algn="just">
              <a:lnSpc>
                <a:spcPct val="106000"/>
              </a:lnSpc>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Firstly, the datasets were having any null values, so I have used imputation method to replace the nan values</a:t>
            </a: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nd there was huge number of unnecessary entries in all the features so I have used feature extraction to get the required format of variables.</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lvl="0" algn="just">
              <a:lnSpc>
                <a:spcPct val="106000"/>
              </a:lnSpc>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proper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ploting</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proper type of features will help us to get better insight on the data. I found both numerical columns and categorical columns in the dataset so I have chosen reg plot, strip plot and bar plot to see the relation between target and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features.I</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notice a huge amount of outliers and skewness in the data so we have choose proper methods to deal with the outliers and skewness. If we ignore this outliers and skewness we may end up with a bad model which has less accuracy.</a:t>
            </a:r>
            <a:endParaRPr lang="en-IN" sz="2000" dirty="0">
              <a:latin typeface="Calibri" panose="020F0502020204030204" pitchFamily="34" charset="0"/>
              <a:ea typeface="Times New Roman" panose="02020603050405020304" pitchFamily="18" charset="0"/>
              <a:cs typeface="Gautami" panose="020B0502040204020203" pitchFamily="34" charset="0"/>
            </a:endParaRPr>
          </a:p>
          <a:p>
            <a:pPr lvl="0" algn="just">
              <a:lnSpc>
                <a:spcPct val="106000"/>
              </a:lnSpc>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Then scaling dataset has a good impact like it will help the model not to get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baised</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Since we have removed outliers and skewness from the dataset so we have to choose Standardisation.</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lvl="0" algn="just">
              <a:lnSpc>
                <a:spcPct val="106000"/>
              </a:lnSpc>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use multiple models while building model using dataset as to get the best model out of it.</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lvl="0" algn="just">
              <a:lnSpc>
                <a:spcPct val="106000"/>
              </a:lnSpc>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we have to use multiple metrics like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mse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rmse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r2_score which will help us to decide the best model.</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a:p>
            <a:pPr lvl="0" algn="just">
              <a:lnSpc>
                <a:spcPct val="106000"/>
              </a:lnSpc>
            </a:pPr>
            <a:r>
              <a:rPr lang="en-IN" sz="2000" dirty="0">
                <a:effectLst/>
                <a:latin typeface="Calibri" panose="020F0502020204030204" pitchFamily="34" charset="0"/>
                <a:ea typeface="Calibri" panose="020F0502020204030204" pitchFamily="34" charset="0"/>
                <a:cs typeface="Gautami" panose="020B0502040204020203" pitchFamily="34" charset="0"/>
              </a:rPr>
              <a:t>I found Decision Tree Regressor as the best model .Also I have improved the accuracy of the best model by running hyper parameter tunning.</a:t>
            </a:r>
          </a:p>
          <a:p>
            <a:pPr lvl="0" algn="just">
              <a:lnSpc>
                <a:spcPct val="106000"/>
              </a:lnSpc>
              <a:spcAft>
                <a:spcPts val="800"/>
              </a:spcAft>
            </a:pPr>
            <a:r>
              <a:rPr lang="en-IN" sz="2000" dirty="0">
                <a:effectLst/>
                <a:latin typeface="Calibri" panose="020F0502020204030204" pitchFamily="34" charset="0"/>
                <a:ea typeface="Calibri" panose="020F0502020204030204" pitchFamily="34" charset="0"/>
                <a:cs typeface="Gautami" panose="020B0502040204020203" pitchFamily="34" charset="0"/>
              </a:rPr>
              <a:t>At last I have predicted the used car price using saved model. It was good!! that I was able to get the predictions near to actual values.</a:t>
            </a:r>
          </a:p>
        </p:txBody>
      </p:sp>
    </p:spTree>
    <p:extLst>
      <p:ext uri="{BB962C8B-B14F-4D97-AF65-F5344CB8AC3E}">
        <p14:creationId xmlns:p14="http://schemas.microsoft.com/office/powerpoint/2010/main" val="680960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14FA-DFA8-4780-B0E9-809EA2C1976F}"/>
              </a:ext>
            </a:extLst>
          </p:cNvPr>
          <p:cNvSpPr>
            <a:spLocks noGrp="1"/>
          </p:cNvSpPr>
          <p:nvPr>
            <p:ph type="title"/>
          </p:nvPr>
        </p:nvSpPr>
        <p:spPr>
          <a:xfrm>
            <a:off x="1024128" y="585216"/>
            <a:ext cx="9720072" cy="5412172"/>
          </a:xfrm>
        </p:spPr>
        <p:txBody>
          <a:bodyPr>
            <a:normAutofit/>
          </a:bodyPr>
          <a:lstStyle/>
          <a:p>
            <a:r>
              <a:rPr lang="en-IN" sz="9600" dirty="0">
                <a:latin typeface="Arial" panose="020B0604020202020204" pitchFamily="34" charset="0"/>
                <a:cs typeface="Arial" panose="020B0604020202020204" pitchFamily="34" charset="0"/>
              </a:rPr>
              <a:t>  THANK YOU</a:t>
            </a:r>
          </a:p>
        </p:txBody>
      </p:sp>
    </p:spTree>
    <p:extLst>
      <p:ext uri="{BB962C8B-B14F-4D97-AF65-F5344CB8AC3E}">
        <p14:creationId xmlns:p14="http://schemas.microsoft.com/office/powerpoint/2010/main" val="283806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6154-4ECF-4CC8-BE54-8B6F5B98FE5E}"/>
              </a:ext>
            </a:extLst>
          </p:cNvPr>
          <p:cNvSpPr>
            <a:spLocks noGrp="1"/>
          </p:cNvSpPr>
          <p:nvPr>
            <p:ph type="title"/>
          </p:nvPr>
        </p:nvSpPr>
        <p:spPr>
          <a:xfrm>
            <a:off x="1024128" y="585216"/>
            <a:ext cx="9720072" cy="1019466"/>
          </a:xfrm>
        </p:spPr>
        <p:txBody>
          <a:bodyPr>
            <a:normAutofit/>
          </a:bodyPr>
          <a:lstStyle/>
          <a:p>
            <a:r>
              <a:rPr lang="en-US" sz="3200" u="sng" dirty="0">
                <a:solidFill>
                  <a:schemeClr val="tx1"/>
                </a:solidFill>
                <a:latin typeface="Bookman Old Style" panose="02050604050505020204" pitchFamily="18" charset="0"/>
              </a:rPr>
              <a:t>Problem Statement</a:t>
            </a:r>
            <a:br>
              <a:rPr lang="en-IN" sz="3200" u="sng" dirty="0">
                <a:solidFill>
                  <a:schemeClr val="tx1"/>
                </a:solidFill>
                <a:latin typeface="Bookman Old Style" panose="02050604050505020204" pitchFamily="18" charset="0"/>
              </a:rPr>
            </a:br>
            <a:endParaRPr lang="en-IN" sz="3200" dirty="0">
              <a:solidFill>
                <a:schemeClr val="tx1"/>
              </a:solidFill>
            </a:endParaRPr>
          </a:p>
        </p:txBody>
      </p:sp>
      <p:sp>
        <p:nvSpPr>
          <p:cNvPr id="4" name="TextBox 3">
            <a:extLst>
              <a:ext uri="{FF2B5EF4-FFF2-40B4-BE49-F238E27FC236}">
                <a16:creationId xmlns:a16="http://schemas.microsoft.com/office/drawing/2014/main" id="{F330B211-B986-4B13-8EB4-B043C0C7958D}"/>
              </a:ext>
            </a:extLst>
          </p:cNvPr>
          <p:cNvSpPr txBox="1"/>
          <p:nvPr/>
        </p:nvSpPr>
        <p:spPr>
          <a:xfrm>
            <a:off x="125507" y="1488141"/>
            <a:ext cx="8059269" cy="5307607"/>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Business goal: </a:t>
            </a:r>
            <a:r>
              <a:rPr kumimoji="0" lang="en-IN" sz="1800" b="0" i="0" u="none" strike="noStrike" kern="1200" cap="none" spc="-5" normalizeH="0" baseline="0" noProof="0" dirty="0">
                <a:ln>
                  <a:noFill/>
                </a:ln>
                <a:solidFill>
                  <a:srgbClr val="292929"/>
                </a:solidFill>
                <a:effectLst/>
                <a:uLnTx/>
                <a:uFillTx/>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p:txBody>
      </p:sp>
      <p:pic>
        <p:nvPicPr>
          <p:cNvPr id="4098" name="Picture 2" descr="Predicting Used Car Prices with Machine Learning Techniques | by Enes Gokce  | Towards Data Science">
            <a:extLst>
              <a:ext uri="{FF2B5EF4-FFF2-40B4-BE49-F238E27FC236}">
                <a16:creationId xmlns:a16="http://schemas.microsoft.com/office/drawing/2014/main" id="{AF09F8E6-B9E9-4DDE-A33F-23E5C1BEF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9246" y="1048871"/>
            <a:ext cx="3514165" cy="562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54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A540-D9E6-4650-A59E-859F461A60E4}"/>
              </a:ext>
            </a:extLst>
          </p:cNvPr>
          <p:cNvSpPr>
            <a:spLocks noGrp="1"/>
          </p:cNvSpPr>
          <p:nvPr>
            <p:ph type="title"/>
          </p:nvPr>
        </p:nvSpPr>
        <p:spPr>
          <a:xfrm>
            <a:off x="1024128" y="585216"/>
            <a:ext cx="9720072" cy="858102"/>
          </a:xfrm>
        </p:spPr>
        <p:txBody>
          <a:bodyPr>
            <a:normAutofit fontScale="90000"/>
          </a:bodyPr>
          <a:lstStyle/>
          <a:p>
            <a:r>
              <a:rPr lang="en-US" sz="3600" u="sng" dirty="0">
                <a:solidFill>
                  <a:schemeClr val="tx1"/>
                </a:solidFill>
                <a:latin typeface="Arial" panose="020B0604020202020204" pitchFamily="34" charset="0"/>
                <a:cs typeface="Arial" panose="020B0604020202020204" pitchFamily="34" charset="0"/>
              </a:rPr>
              <a:t>Problem Understanding</a:t>
            </a:r>
            <a:br>
              <a:rPr lang="en-IN" sz="5400" u="sng" dirty="0">
                <a:solidFill>
                  <a:schemeClr val="accent6">
                    <a:lumMod val="75000"/>
                  </a:schemeClr>
                </a:solidFill>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36A510E-3B63-4BD8-988D-0851CEF6581D}"/>
              </a:ext>
            </a:extLst>
          </p:cNvPr>
          <p:cNvSpPr txBox="1"/>
          <p:nvPr/>
        </p:nvSpPr>
        <p:spPr>
          <a:xfrm>
            <a:off x="770966" y="1120963"/>
            <a:ext cx="5773270" cy="4616072"/>
          </a:xfrm>
          <a:prstGeom prst="rect">
            <a:avLst/>
          </a:prstGeom>
          <a:noFill/>
        </p:spPr>
        <p:txBody>
          <a:bodyPr wrap="square">
            <a:spAutoFit/>
          </a:bodyPr>
          <a:lstStyle/>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“Car price” is continuous hence we need to build regression algorithms to predict the price of used cars.</a:t>
            </a:r>
          </a:p>
        </p:txBody>
      </p:sp>
      <p:pic>
        <p:nvPicPr>
          <p:cNvPr id="5122" name="Picture 2" descr="Used car market is booming, thanks to BS6 | Carvengers">
            <a:extLst>
              <a:ext uri="{FF2B5EF4-FFF2-40B4-BE49-F238E27FC236}">
                <a16:creationId xmlns:a16="http://schemas.microsoft.com/office/drawing/2014/main" id="{5535E69C-AE35-42C5-843B-8BAEFC48B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728" y="1120962"/>
            <a:ext cx="3987144" cy="505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2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0CA8-AF43-45CC-BA05-773A4429D5DB}"/>
              </a:ext>
            </a:extLst>
          </p:cNvPr>
          <p:cNvSpPr>
            <a:spLocks noGrp="1"/>
          </p:cNvSpPr>
          <p:nvPr>
            <p:ph type="title"/>
          </p:nvPr>
        </p:nvSpPr>
        <p:spPr>
          <a:xfrm>
            <a:off x="1024128" y="1156446"/>
            <a:ext cx="9720072" cy="161365"/>
          </a:xfrm>
        </p:spPr>
        <p:txBody>
          <a:bodyPr>
            <a:noAutofit/>
          </a:bodyPr>
          <a:lstStyle/>
          <a:p>
            <a:r>
              <a:rPr lang="en-US" sz="3200" dirty="0">
                <a:solidFill>
                  <a:schemeClr val="tx1"/>
                </a:solidFill>
                <a:latin typeface="Arial" panose="020B0604020202020204" pitchFamily="34" charset="0"/>
                <a:cs typeface="Arial" panose="020B0604020202020204" pitchFamily="34" charset="0"/>
              </a:rPr>
              <a:t>What is Used Car Price?</a:t>
            </a:r>
            <a:br>
              <a:rPr lang="en-IN" sz="3200" dirty="0">
                <a:solidFill>
                  <a:schemeClr val="tx1"/>
                </a:solidFill>
                <a:latin typeface="Arial" panose="020B0604020202020204" pitchFamily="34" charset="0"/>
                <a:cs typeface="Arial" panose="020B0604020202020204" pitchFamily="34" charset="0"/>
              </a:rPr>
            </a:br>
            <a:endParaRPr lang="en-IN" sz="32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0340A71-765E-40B4-BF3F-05672F9D9913}"/>
              </a:ext>
            </a:extLst>
          </p:cNvPr>
          <p:cNvSpPr txBox="1"/>
          <p:nvPr/>
        </p:nvSpPr>
        <p:spPr>
          <a:xfrm>
            <a:off x="779929" y="1434353"/>
            <a:ext cx="11116236" cy="452431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A used car, a pre-owned vehicle, or a second hand car, is a vehicle that has previously had one or more retail owners. Used cars are sold through a variety of outlets, including rental car companies, independent car dealers, buy here pay here dealerships, leasing offices, auctions, and private party sales. Used car pricing reports typically produce three forms of the pricing information.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Dealer or retail price is the price expected to pay if buying from a licensed new-car or used-car dealer.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Dealer trade-in price or wholesale price is the price a shopper should expect to receive from a dealer if trading in a car. This is also the price that a dealer will typically pay for a car at a dealer wholesale auction.</a:t>
            </a: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Private-party price is the price expected to pay if buying from an individual. A private-party seller is hoping to get more money than they would with a trade-in to a dealer. A private-party buyer is hoping to pay less than the dealer retail price.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Tree>
    <p:extLst>
      <p:ext uri="{BB962C8B-B14F-4D97-AF65-F5344CB8AC3E}">
        <p14:creationId xmlns:p14="http://schemas.microsoft.com/office/powerpoint/2010/main" val="14869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8A41-98F4-4FBC-88B8-61C2AF848DDA}"/>
              </a:ext>
            </a:extLst>
          </p:cNvPr>
          <p:cNvSpPr>
            <a:spLocks noGrp="1"/>
          </p:cNvSpPr>
          <p:nvPr>
            <p:ph type="title"/>
          </p:nvPr>
        </p:nvSpPr>
        <p:spPr>
          <a:xfrm>
            <a:off x="1024128" y="466165"/>
            <a:ext cx="9720072" cy="959223"/>
          </a:xfrm>
        </p:spPr>
        <p:txBody>
          <a:bodyPr>
            <a:normAutofit/>
          </a:bodyPr>
          <a:lstStyle/>
          <a:p>
            <a:r>
              <a:rPr lang="en-US" sz="3200" u="sng" dirty="0">
                <a:solidFill>
                  <a:schemeClr val="tx1"/>
                </a:solidFill>
                <a:latin typeface="Arial" panose="020B0604020202020204" pitchFamily="34" charset="0"/>
                <a:cs typeface="Arial" panose="020B0604020202020204" pitchFamily="34" charset="0"/>
              </a:rPr>
              <a:t>Benefits of Buying Used Cars:</a:t>
            </a:r>
            <a:br>
              <a:rPr lang="en-IN" sz="3200" u="sng" dirty="0">
                <a:solidFill>
                  <a:schemeClr val="tx1"/>
                </a:solidFill>
                <a:latin typeface="Arial" panose="020B0604020202020204" pitchFamily="34" charset="0"/>
                <a:cs typeface="Arial" panose="020B0604020202020204" pitchFamily="34" charset="0"/>
              </a:rPr>
            </a:br>
            <a:endParaRPr lang="en-IN" sz="32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EFE6CA3-0438-4405-91E2-5A4A3EA50FD2}"/>
              </a:ext>
            </a:extLst>
          </p:cNvPr>
          <p:cNvSpPr txBox="1"/>
          <p:nvPr/>
        </p:nvSpPr>
        <p:spPr>
          <a:xfrm>
            <a:off x="762000" y="1720840"/>
            <a:ext cx="4536141" cy="4247317"/>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Save Money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Used Cars Have The Features That You Want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Lower Insurance Rates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Good Condition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Falling Registration Fees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Depreciation Advantages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Vehicle History Reports Make Used Purchases Less Risky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Used Cars Have Rich Aftermarket Communities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 Ideal Starting Partner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Used Cars Are Just As Capable As New Cars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pic>
        <p:nvPicPr>
          <p:cNvPr id="6146" name="Picture 2" descr="Top 5 Advantages of buying a used car">
            <a:extLst>
              <a:ext uri="{FF2B5EF4-FFF2-40B4-BE49-F238E27FC236}">
                <a16:creationId xmlns:a16="http://schemas.microsoft.com/office/drawing/2014/main" id="{72DDFDD7-2795-43AC-9C91-5956BDCA5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788" y="1174376"/>
            <a:ext cx="6382871" cy="521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4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65E1-7697-42F6-AD59-FAABB34829EC}"/>
              </a:ext>
            </a:extLst>
          </p:cNvPr>
          <p:cNvSpPr>
            <a:spLocks noGrp="1"/>
          </p:cNvSpPr>
          <p:nvPr>
            <p:ph type="title"/>
          </p:nvPr>
        </p:nvSpPr>
        <p:spPr>
          <a:xfrm>
            <a:off x="1024128" y="0"/>
            <a:ext cx="9720072" cy="1084729"/>
          </a:xfrm>
        </p:spPr>
        <p:txBody>
          <a:bodyPr>
            <a:normAutofit/>
          </a:bodyPr>
          <a:lstStyle/>
          <a:p>
            <a:r>
              <a:rPr lang="en-US" sz="3200" u="sng" dirty="0">
                <a:solidFill>
                  <a:schemeClr val="tx1"/>
                </a:solidFill>
                <a:latin typeface="Arial" panose="020B0604020202020204" pitchFamily="34" charset="0"/>
                <a:cs typeface="Arial" panose="020B0604020202020204" pitchFamily="34" charset="0"/>
              </a:rPr>
              <a:t>Importance of Used Cars:</a:t>
            </a:r>
            <a:br>
              <a:rPr lang="en-IN" sz="3200" u="sng" dirty="0">
                <a:solidFill>
                  <a:schemeClr val="tx1"/>
                </a:solidFill>
                <a:latin typeface="Arial" panose="020B0604020202020204" pitchFamily="34" charset="0"/>
                <a:cs typeface="Arial" panose="020B0604020202020204" pitchFamily="34" charset="0"/>
              </a:rPr>
            </a:br>
            <a:endParaRPr lang="en-IN" sz="32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476301A-2443-4357-B937-F0F5CA150267}"/>
              </a:ext>
            </a:extLst>
          </p:cNvPr>
          <p:cNvSpPr txBox="1"/>
          <p:nvPr/>
        </p:nvSpPr>
        <p:spPr>
          <a:xfrm>
            <a:off x="71718" y="762000"/>
            <a:ext cx="8955741" cy="618630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There are certain things that will tell you the importance of buying a used car rather than a new car, they are as follows: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algn="just"/>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 price of a new car will usually be high. Also a lot amount of rupees that are hidden from you such as for</a:t>
            </a:r>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pic>
        <p:nvPicPr>
          <p:cNvPr id="8194" name="Picture 2" descr="The Importance of Keeping Your Car in Tip-Top Condition">
            <a:extLst>
              <a:ext uri="{FF2B5EF4-FFF2-40B4-BE49-F238E27FC236}">
                <a16:creationId xmlns:a16="http://schemas.microsoft.com/office/drawing/2014/main" id="{4EE0C4D0-754D-41C6-97C2-CB38D49B1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458" y="762000"/>
            <a:ext cx="3164541" cy="587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22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2F9E-4E02-4D7F-9AD6-4D23808C23D0}"/>
              </a:ext>
            </a:extLst>
          </p:cNvPr>
          <p:cNvSpPr>
            <a:spLocks noGrp="1"/>
          </p:cNvSpPr>
          <p:nvPr>
            <p:ph type="title"/>
          </p:nvPr>
        </p:nvSpPr>
        <p:spPr>
          <a:xfrm>
            <a:off x="1024128" y="116543"/>
            <a:ext cx="9720072" cy="699246"/>
          </a:xfrm>
        </p:spPr>
        <p:txBody>
          <a:bodyPr>
            <a:noAutofit/>
          </a:bodyPr>
          <a:lstStyle/>
          <a:p>
            <a:r>
              <a:rPr lang="en-US" sz="3200" u="sng" dirty="0">
                <a:solidFill>
                  <a:schemeClr val="tx1"/>
                </a:solidFill>
                <a:latin typeface="Arial" panose="020B0604020202020204" pitchFamily="34" charset="0"/>
                <a:cs typeface="Arial" panose="020B0604020202020204" pitchFamily="34" charset="0"/>
              </a:rPr>
              <a:t>Exploratory Data Analysis (EDA) Steps</a:t>
            </a:r>
            <a:r>
              <a:rPr lang="en-IN" sz="3200" u="sng" dirty="0">
                <a:solidFill>
                  <a:schemeClr val="tx1"/>
                </a:solidFill>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0A86EB88-81A1-4D77-9147-C4EB35012B69}"/>
              </a:ext>
            </a:extLst>
          </p:cNvPr>
          <p:cNvSpPr txBox="1"/>
          <p:nvPr/>
        </p:nvSpPr>
        <p:spPr>
          <a:xfrm>
            <a:off x="421341" y="815789"/>
            <a:ext cx="11770659" cy="6471002"/>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Importing necessary libraries and importing dataset as a data frame.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data types etc.</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as they had some irrelevant values and replaced them with appropriate values.</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rPr>
              <a:t>Extracted the features Brand, Model and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mn-cs"/>
              </a:rPr>
              <a:t>Manufacturing_year</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rPr>
              <a:t> from the column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mn-cs"/>
              </a:rPr>
              <a:t>Car_Name</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rPr>
              <a:t> and created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mn-cs"/>
              </a:rPr>
              <a:t>Car_age</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rPr>
              <a:t> by subtracting the Manufacturing year of car from the year 2021.</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rPr>
              <a:t>Converted all the numerical continuous columns from object data type into float data type after cleaning the data.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Checked the statistical summary of the dataset using describe () method.</a:t>
            </a:r>
            <a:endPar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rPr>
              <a:t>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rPr>
              <a:t>Visualizing the features using univariate, bivariate and multivariate analysis.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mn-cs"/>
              </a:rPr>
              <a:t>Identified outliers using box plots and removed outliers in continuous numerical columns using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mn-cs"/>
              </a:rPr>
              <a:t>Zscore</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mn-cs"/>
              </a:rPr>
              <a: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5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7696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340</TotalTime>
  <Words>3766</Words>
  <Application>Microsoft Office PowerPoint</Application>
  <PresentationFormat>Widescreen</PresentationFormat>
  <Paragraphs>142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Integral</vt:lpstr>
      <vt:lpstr>PowerPoint Presentation</vt:lpstr>
      <vt:lpstr>Introduction Problem Statement Problem Understanding What Is Used Car Price? Benefits of Buying Used Car Importance of Used Cars Exploratory Data Analysis Steps Visualizations: Univariate and Bivariate Model Building Hyper Parameter Tuning and Crating Final Model Saving the model and prediction results Conclusion </vt:lpstr>
      <vt:lpstr>Introduction </vt:lpstr>
      <vt:lpstr>Problem Statement </vt:lpstr>
      <vt:lpstr>Problem Understanding </vt:lpstr>
      <vt:lpstr>What is Used Car Price? </vt:lpstr>
      <vt:lpstr>Benefits of Buying Used Cars: </vt:lpstr>
      <vt:lpstr>Importance of Used Cars: </vt:lpstr>
      <vt:lpstr>Exploratory Data Analysis (EDA) Steps:</vt:lpstr>
      <vt:lpstr>Visualization :Univariate Analysis </vt:lpstr>
      <vt:lpstr>Univariate Analysis: Visualizing Counts of Categorical Variables </vt:lpstr>
      <vt:lpstr>Univariate Analysis: Visualizing Counts of Categorical Variables </vt:lpstr>
      <vt:lpstr>Univariate Analysis: Visualizing Counts of Categorical Variables </vt:lpstr>
      <vt:lpstr>Bivariate Analysis: Visualizing Categorical Variables vs Label </vt:lpstr>
      <vt:lpstr>Bivariate Analysis: Visualizing Categorical Variables vs Label </vt:lpstr>
      <vt:lpstr>Bivariate Analysis: Visualizing Categorical Variables vs Label </vt:lpstr>
      <vt:lpstr>Bivariate Analysis: Visualizing Categorical Variables vs Label </vt:lpstr>
      <vt:lpstr>Bivariate Analysis: Visualizing Categorical Variables vs Label</vt:lpstr>
      <vt:lpstr>Bivariate Analysis: Visualizing Categorical Variables vs Label</vt:lpstr>
      <vt:lpstr>Identifying the outliers using box plot </vt:lpstr>
      <vt:lpstr>Correlation Between Features and Label </vt:lpstr>
      <vt:lpstr>Model Building: </vt:lpstr>
      <vt:lpstr> 1. Decision Tree Regressor </vt:lpstr>
      <vt:lpstr>2.XGBRegressor: </vt:lpstr>
      <vt:lpstr>3.GradientBoostingRegressor: </vt:lpstr>
      <vt:lpstr>4.DecisionTreeRegressor: </vt:lpstr>
      <vt:lpstr>5.BaggingRegressor:</vt:lpstr>
      <vt:lpstr>Hyperparameter Tuning: </vt:lpstr>
      <vt:lpstr>Saving The Final Model And Predictions From Saved Model </vt:lpstr>
      <vt:lpstr>Conclusion: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mohammedayyub2000@gmail.com</dc:creator>
  <cp:lastModifiedBy>Gurdhati Chandramouli</cp:lastModifiedBy>
  <cp:revision>11</cp:revision>
  <dcterms:created xsi:type="dcterms:W3CDTF">2022-01-28T11:19:19Z</dcterms:created>
  <dcterms:modified xsi:type="dcterms:W3CDTF">2022-09-13T18:27:35Z</dcterms:modified>
</cp:coreProperties>
</file>