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2" r:id="rId14"/>
    <p:sldId id="276" r:id="rId15"/>
    <p:sldId id="277" r:id="rId16"/>
    <p:sldId id="278" r:id="rId17"/>
    <p:sldId id="273" r:id="rId18"/>
    <p:sldId id="274" r:id="rId19"/>
    <p:sldId id="275" r:id="rId20"/>
    <p:sldId id="279" r:id="rId21"/>
    <p:sldId id="280" r:id="rId22"/>
    <p:sldId id="281"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8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3131D8-5A46-4F62-9E17-924DB0593030}">
          <p14:sldIdLst>
            <p14:sldId id="256"/>
            <p14:sldId id="259"/>
            <p14:sldId id="260"/>
            <p14:sldId id="261"/>
            <p14:sldId id="262"/>
            <p14:sldId id="263"/>
            <p14:sldId id="264"/>
            <p14:sldId id="265"/>
            <p14:sldId id="266"/>
            <p14:sldId id="267"/>
            <p14:sldId id="268"/>
            <p14:sldId id="269"/>
            <p14:sldId id="272"/>
            <p14:sldId id="276"/>
            <p14:sldId id="277"/>
            <p14:sldId id="278"/>
            <p14:sldId id="273"/>
            <p14:sldId id="274"/>
            <p14:sldId id="275"/>
            <p14:sldId id="279"/>
            <p14:sldId id="280"/>
            <p14:sldId id="281"/>
            <p14:sldId id="283"/>
            <p14:sldId id="284"/>
            <p14:sldId id="285"/>
            <p14:sldId id="286"/>
            <p14:sldId id="287"/>
            <p14:sldId id="288"/>
            <p14:sldId id="289"/>
            <p14:sldId id="290"/>
            <p14:sldId id="291"/>
            <p14:sldId id="292"/>
            <p14:sldId id="293"/>
            <p14:sldId id="294"/>
            <p14:sldId id="295"/>
            <p14:sldId id="296"/>
            <p14:sldId id="297"/>
            <p14:sldId id="298"/>
          </p14:sldIdLst>
        </p14:section>
        <p14:section name="Untitled Section" id="{DE2D91C0-9E4F-4EE3-9D4C-CD66DB9038C4}">
          <p14:sldIdLst>
            <p14:sldId id="28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45923" y="3307356"/>
            <a:ext cx="9489573" cy="1470025"/>
          </a:xfrm>
        </p:spPr>
        <p:txBody>
          <a:bodyPr anchor="b"/>
          <a:lstStyle>
            <a:lvl1pPr>
              <a:defRPr sz="4000"/>
            </a:lvl1pPr>
          </a:lstStyle>
          <a:p>
            <a:r>
              <a:rPr lang="en-US"/>
              <a:t>Click to edit Master title style</a:t>
            </a:r>
          </a:p>
        </p:txBody>
      </p:sp>
      <p:sp>
        <p:nvSpPr>
          <p:cNvPr id="3" name="Subtitle 2"/>
          <p:cNvSpPr>
            <a:spLocks noGrp="1"/>
          </p:cNvSpPr>
          <p:nvPr>
            <p:ph type="subTitle" idx="1"/>
          </p:nvPr>
        </p:nvSpPr>
        <p:spPr>
          <a:xfrm>
            <a:off x="1345923" y="4777380"/>
            <a:ext cx="9489573"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1B7188-6D65-4C7E-85E3-C1B2CA67F3FD}"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45924" y="1807361"/>
            <a:ext cx="9497440" cy="4051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1B7188-6D65-4C7E-85E3-C1B2CA67F3FD}"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9415" y="675723"/>
            <a:ext cx="1963949" cy="51853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45923" y="675724"/>
            <a:ext cx="7290076" cy="51853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1B7188-6D65-4C7E-85E3-C1B2CA67F3FD}"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1B7188-6D65-4C7E-85E3-C1B2CA67F3FD}"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45924" y="3308581"/>
            <a:ext cx="9489571" cy="1468800"/>
          </a:xfrm>
        </p:spPr>
        <p:txBody>
          <a:bodyPr anchor="b"/>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345924" y="4777381"/>
            <a:ext cx="9489571"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1B7188-6D65-4C7E-85E3-C1B2CA67F3FD}"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45924" y="675725"/>
            <a:ext cx="9497440" cy="924475"/>
          </a:xfrm>
        </p:spPr>
        <p:txBody>
          <a:bodyPr/>
          <a:lstStyle/>
          <a:p>
            <a:r>
              <a:rPr lang="en-US"/>
              <a:t>Click to edit Master title style</a:t>
            </a:r>
          </a:p>
        </p:txBody>
      </p:sp>
      <p:sp>
        <p:nvSpPr>
          <p:cNvPr id="3" name="Content Placeholder 2"/>
          <p:cNvSpPr>
            <a:spLocks noGrp="1"/>
          </p:cNvSpPr>
          <p:nvPr>
            <p:ph sz="half" idx="1"/>
          </p:nvPr>
        </p:nvSpPr>
        <p:spPr>
          <a:xfrm>
            <a:off x="1345924" y="1809750"/>
            <a:ext cx="4628369"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708" y="1809749"/>
            <a:ext cx="4625656"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1B7188-6D65-4C7E-85E3-C1B2CA67F3FD}"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97632" y="1812927"/>
            <a:ext cx="417665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5924" y="2389190"/>
            <a:ext cx="4628369"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8632" y="1812927"/>
            <a:ext cx="417744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7" y="2389190"/>
            <a:ext cx="462836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1B7188-6D65-4C7E-85E3-C1B2CA67F3FD}" type="datetimeFigureOut">
              <a:rPr lang="en-IN" smtClean="0"/>
              <a:t>01-09-2022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1B7188-6D65-4C7E-85E3-C1B2CA67F3FD}" type="datetimeFigureOut">
              <a:rPr lang="en-IN" smtClean="0"/>
              <a:t>01-09-2022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B7188-6D65-4C7E-85E3-C1B2CA67F3FD}" type="datetimeFigureOut">
              <a:rPr lang="en-IN" smtClean="0"/>
              <a:t>01-09-2022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5923" y="446088"/>
            <a:ext cx="3547533" cy="1185861"/>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136873" y="446088"/>
            <a:ext cx="5706492"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45923" y="1631950"/>
            <a:ext cx="3547533"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B7188-6D65-4C7E-85E3-C1B2CA67F3FD}"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C4CCE-B278-4196-9499-CA16FEA804D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5924" y="1387058"/>
            <a:ext cx="4641849" cy="1113254"/>
          </a:xfrm>
        </p:spPr>
        <p:txBody>
          <a:bodyPr anchor="b">
            <a:normAutofit/>
          </a:bodyPr>
          <a:lstStyle>
            <a:lvl1pPr algn="l">
              <a:defRPr sz="2400" b="0"/>
            </a:lvl1pPr>
          </a:lstStyle>
          <a:p>
            <a:r>
              <a:rPr lang="en-US"/>
              <a:t>Click to edit Master title style</a:t>
            </a:r>
          </a:p>
        </p:txBody>
      </p:sp>
      <p:sp>
        <p:nvSpPr>
          <p:cNvPr id="4" name="Text Placeholder 3"/>
          <p:cNvSpPr>
            <a:spLocks noGrp="1"/>
          </p:cNvSpPr>
          <p:nvPr>
            <p:ph type="body" sz="half" idx="2"/>
          </p:nvPr>
        </p:nvSpPr>
        <p:spPr>
          <a:xfrm>
            <a:off x="1345924" y="2500312"/>
            <a:ext cx="4641849"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B7188-6D65-4C7E-85E3-C1B2CA67F3FD}"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C4CCE-B278-4196-9499-CA16FEA804D9}" type="slidenum">
              <a:rPr lang="en-IN" smtClean="0"/>
              <a:t>‹#›</a:t>
            </a:fld>
            <a:endParaRPr lang="en-IN"/>
          </a:p>
        </p:txBody>
      </p:sp>
      <p:sp>
        <p:nvSpPr>
          <p:cNvPr id="32" name="Oval 31"/>
          <p:cNvSpPr/>
          <p:nvPr/>
        </p:nvSpPr>
        <p:spPr>
          <a:xfrm>
            <a:off x="7305663" y="1436862"/>
            <a:ext cx="1448871"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7534056" y="1411792"/>
            <a:ext cx="1107153"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008245" y="1894454"/>
            <a:ext cx="803152"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232193" y="1811313"/>
            <a:ext cx="652784"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6291683" y="2083427"/>
            <a:ext cx="342135"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8176122" y="993076"/>
            <a:ext cx="342135"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6746129" y="1894454"/>
            <a:ext cx="263252"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8198402" y="1060594"/>
            <a:ext cx="263252"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6502400" y="1600200"/>
            <a:ext cx="4572000" cy="3429000"/>
          </a:xfrm>
          <a:prstGeom prst="ellipse">
            <a:avLst/>
          </a:prstGeom>
          <a:ln w="76200">
            <a:solidFill>
              <a:schemeClr val="bg2">
                <a:lumMod val="75000"/>
              </a:schemeClr>
            </a:solidFill>
          </a:ln>
        </p:spPr>
        <p:txBody>
          <a:bodyPr/>
          <a:lstStyle/>
          <a:p>
            <a:r>
              <a:rPr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19" name="Group 218"/>
          <p:cNvGrpSpPr/>
          <p:nvPr/>
        </p:nvGrpSpPr>
        <p:grpSpPr>
          <a:xfrm>
            <a:off x="8744219" y="66320"/>
            <a:ext cx="3434015" cy="6797067"/>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p:spPr>
              <p:txBody>
                <a:bodyPr vert="horz" wrap="square" lIns="91440" tIns="45720" rIns="91440" bIns="45720" numCol="1" anchor="t" anchorCtr="0" compatLnSpc="1">
                  <a:prstTxWarp prst="textNoShape">
                    <a:avLst/>
                  </a:prstTxWarp>
                </a:bodyPr>
                <a:lstStyle/>
                <a:p>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p:spPr>
              <p:txBody>
                <a:bodyPr vert="horz" wrap="square" lIns="91440" tIns="45720" rIns="91440" bIns="45720" numCol="1" anchor="t" anchorCtr="0" compatLnSpc="1">
                  <a:prstTxWarp prst="textNoShape">
                    <a:avLst/>
                  </a:prstTxWarp>
                </a:bodyPr>
                <a:lstStyle/>
                <a:p>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p:spPr>
          <p:txBody>
            <a:bodyPr vert="horz" wrap="square" lIns="91440" tIns="45720" rIns="91440" bIns="45720" numCol="1" anchor="t" anchorCtr="0" compatLnSpc="1">
              <a:prstTxWarp prst="textNoShape">
                <a:avLst/>
              </a:prstTxWarp>
            </a:bodyPr>
            <a:lstStyle/>
            <a:p>
              <a:endParaRPr lang="en-US"/>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345923" y="675725"/>
            <a:ext cx="9500151" cy="9244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345924" y="1807361"/>
            <a:ext cx="9500149" cy="405143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3125" y="5951811"/>
            <a:ext cx="28448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741B7188-6D65-4C7E-85E3-C1B2CA67F3FD}" type="datetimeFigureOut">
              <a:rPr lang="en-IN" smtClean="0"/>
              <a:t>01-09-2022</a:t>
            </a:fld>
            <a:endParaRPr lang="en-IN"/>
          </a:p>
        </p:txBody>
      </p:sp>
      <p:sp>
        <p:nvSpPr>
          <p:cNvPr id="5" name="Footer Placeholder 4"/>
          <p:cNvSpPr>
            <a:spLocks noGrp="1"/>
          </p:cNvSpPr>
          <p:nvPr>
            <p:ph type="ftr" sz="quarter" idx="3"/>
          </p:nvPr>
        </p:nvSpPr>
        <p:spPr>
          <a:xfrm>
            <a:off x="1574594" y="5951811"/>
            <a:ext cx="7008532"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63545" y="5951811"/>
            <a:ext cx="811049"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D4AC4CCE-B278-4196-9499-CA16FEA804D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3124D-D049-4966-9D1B-B318409AC18B}"/>
              </a:ext>
            </a:extLst>
          </p:cNvPr>
          <p:cNvSpPr>
            <a:spLocks noGrp="1"/>
          </p:cNvSpPr>
          <p:nvPr>
            <p:ph type="ctrTitle"/>
          </p:nvPr>
        </p:nvSpPr>
        <p:spPr>
          <a:xfrm>
            <a:off x="188537" y="188539"/>
            <a:ext cx="11632676" cy="754143"/>
          </a:xfrm>
        </p:spPr>
        <p:txBody>
          <a:bodyPr>
            <a:normAutofit fontScale="90000"/>
          </a:bodyPr>
          <a:lstStyle/>
          <a:p>
            <a:r>
              <a:rPr lang="en-IN" sz="4800" dirty="0">
                <a:latin typeface="+mn-lt"/>
              </a:rPr>
              <a:t>Project Presentation On Housing: Price Prediction</a:t>
            </a:r>
          </a:p>
        </p:txBody>
      </p:sp>
      <p:sp>
        <p:nvSpPr>
          <p:cNvPr id="3" name="Subtitle 2">
            <a:extLst>
              <a:ext uri="{FF2B5EF4-FFF2-40B4-BE49-F238E27FC236}">
                <a16:creationId xmlns:a16="http://schemas.microsoft.com/office/drawing/2014/main" id="{3DC4F773-3E4D-48CA-AC0E-43123D307CC8}"/>
              </a:ext>
            </a:extLst>
          </p:cNvPr>
          <p:cNvSpPr>
            <a:spLocks noGrp="1"/>
          </p:cNvSpPr>
          <p:nvPr>
            <p:ph type="subTitle" idx="1"/>
          </p:nvPr>
        </p:nvSpPr>
        <p:spPr>
          <a:xfrm>
            <a:off x="5344999" y="6033156"/>
            <a:ext cx="6683604" cy="824845"/>
          </a:xfrm>
        </p:spPr>
        <p:txBody>
          <a:bodyPr>
            <a:normAutofit/>
          </a:bodyPr>
          <a:lstStyle/>
          <a:p>
            <a:r>
              <a:rPr lang="en-IN" dirty="0"/>
              <a:t>Presented By: G.CHANDRA MOULI</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1028" name="Picture 4" descr="House Price Prediction using Linear Regression from Scratch | by Tanvi  Penumudy | Analytics Vidhya | Medium">
            <a:extLst>
              <a:ext uri="{FF2B5EF4-FFF2-40B4-BE49-F238E27FC236}">
                <a16:creationId xmlns:a16="http://schemas.microsoft.com/office/drawing/2014/main" id="{FB48CDD6-C6F0-4F71-8FE7-06873F8BB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88" y="942682"/>
            <a:ext cx="11450424" cy="4883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1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C7B2-109B-47F9-B003-FA5F44CA7327}"/>
              </a:ext>
            </a:extLst>
          </p:cNvPr>
          <p:cNvSpPr>
            <a:spLocks noGrp="1"/>
          </p:cNvSpPr>
          <p:nvPr>
            <p:ph type="title"/>
          </p:nvPr>
        </p:nvSpPr>
        <p:spPr>
          <a:xfrm>
            <a:off x="645460" y="365126"/>
            <a:ext cx="10708341" cy="916828"/>
          </a:xfrm>
        </p:spPr>
        <p:txBody>
          <a:bodyPr/>
          <a:lstStyle/>
          <a:p>
            <a:r>
              <a:rPr lang="en-IN" dirty="0">
                <a:latin typeface="Arial" panose="020B0604020202020204" pitchFamily="34" charset="0"/>
                <a:cs typeface="Arial" panose="020B0604020202020204" pitchFamily="34" charset="0"/>
              </a:rPr>
              <a:t>Visualization of numerical columns:</a:t>
            </a:r>
          </a:p>
        </p:txBody>
      </p:sp>
      <p:pic>
        <p:nvPicPr>
          <p:cNvPr id="5" name="Content Placeholder 4">
            <a:extLst>
              <a:ext uri="{FF2B5EF4-FFF2-40B4-BE49-F238E27FC236}">
                <a16:creationId xmlns:a16="http://schemas.microsoft.com/office/drawing/2014/main" id="{8FD4569A-1382-4D1A-B7F1-AF4A940B5E1E}"/>
              </a:ext>
            </a:extLst>
          </p:cNvPr>
          <p:cNvPicPr>
            <a:picLocks noGrp="1" noChangeAspect="1"/>
          </p:cNvPicPr>
          <p:nvPr>
            <p:ph idx="1"/>
          </p:nvPr>
        </p:nvPicPr>
        <p:blipFill>
          <a:blip r:embed="rId2"/>
          <a:stretch>
            <a:fillRect/>
          </a:stretch>
        </p:blipFill>
        <p:spPr>
          <a:xfrm>
            <a:off x="3825406" y="1806575"/>
            <a:ext cx="4541188" cy="4052888"/>
          </a:xfrm>
        </p:spPr>
      </p:pic>
    </p:spTree>
    <p:extLst>
      <p:ext uri="{BB962C8B-B14F-4D97-AF65-F5344CB8AC3E}">
        <p14:creationId xmlns:p14="http://schemas.microsoft.com/office/powerpoint/2010/main" val="1200433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615F8-9C17-4351-86F1-11A5E5A67AB8}"/>
              </a:ext>
            </a:extLst>
          </p:cNvPr>
          <p:cNvSpPr>
            <a:spLocks noGrp="1"/>
          </p:cNvSpPr>
          <p:nvPr>
            <p:ph type="title"/>
          </p:nvPr>
        </p:nvSpPr>
        <p:spPr>
          <a:xfrm>
            <a:off x="197224" y="365127"/>
            <a:ext cx="11156576" cy="746499"/>
          </a:xfrm>
        </p:spPr>
        <p:txBody>
          <a:bodyPr>
            <a:normAutofit/>
          </a:bodyPr>
          <a:lstStyle/>
          <a:p>
            <a:r>
              <a:rPr lang="en-IN" dirty="0">
                <a:latin typeface="Arial" panose="020B0604020202020204" pitchFamily="34" charset="0"/>
                <a:cs typeface="Arial" panose="020B0604020202020204" pitchFamily="34" charset="0"/>
              </a:rPr>
              <a:t>Observations:</a:t>
            </a:r>
          </a:p>
        </p:txBody>
      </p:sp>
      <p:sp>
        <p:nvSpPr>
          <p:cNvPr id="3" name="Content Placeholder 2">
            <a:extLst>
              <a:ext uri="{FF2B5EF4-FFF2-40B4-BE49-F238E27FC236}">
                <a16:creationId xmlns:a16="http://schemas.microsoft.com/office/drawing/2014/main" id="{71C6A3A4-8653-435D-99C1-0EF3B876766D}"/>
              </a:ext>
            </a:extLst>
          </p:cNvPr>
          <p:cNvSpPr>
            <a:spLocks noGrp="1"/>
          </p:cNvSpPr>
          <p:nvPr>
            <p:ph idx="1"/>
          </p:nvPr>
        </p:nvSpPr>
        <p:spPr>
          <a:xfrm>
            <a:off x="376519" y="1255060"/>
            <a:ext cx="11156576" cy="5423647"/>
          </a:xfrm>
        </p:spPr>
        <p:txBody>
          <a:bodyPr>
            <a:noAutofit/>
          </a:bodyPr>
          <a:lstStyle/>
          <a:p>
            <a:pPr>
              <a:lnSpc>
                <a:spcPct val="107000"/>
              </a:lnSpc>
              <a:spcBef>
                <a:spcPts val="300"/>
              </a:spcBef>
              <a:spcAft>
                <a:spcPts val="300"/>
              </a:spcAft>
              <a:buFont typeface="Wingdings"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Linear feet of street connected to property(</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LotFrontage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ranging between 0-3 lakhs.</a:t>
            </a:r>
          </a:p>
          <a:p>
            <a:pPr>
              <a:lnSpc>
                <a:spcPct val="107000"/>
              </a:lnSpc>
              <a:spcBef>
                <a:spcPts val="300"/>
              </a:spcBef>
              <a:spcAft>
                <a:spcPts val="300"/>
              </a:spcAft>
              <a:buFont typeface="Wingdings"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Lot size in square feet(</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LotArea</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lakhs.</a:t>
            </a:r>
            <a:r>
              <a:rPr lang="en-IN" sz="1800" dirty="0">
                <a:solidFill>
                  <a:srgbClr val="000000"/>
                </a:solidFill>
                <a:latin typeface="Century" panose="02040604050505020304" pitchFamily="18" charset="0"/>
                <a:ea typeface="Times New Roman" panose="02020603050405020304" pitchFamily="18" charset="0"/>
                <a:cs typeface="Times New Roman" panose="02020603050405020304" pitchFamily="18" charset="0"/>
              </a:rPr>
              <a:t> </a:t>
            </a:r>
          </a:p>
          <a:p>
            <a:pPr>
              <a:lnSpc>
                <a:spcPct val="107000"/>
              </a:lnSpc>
              <a:spcBef>
                <a:spcPts val="300"/>
              </a:spcBef>
              <a:spcAft>
                <a:spcPts val="300"/>
              </a:spcAft>
              <a:buFont typeface="Wingdings"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Masonry veneer area in square feet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MasVnrArea</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ranging between 0-4 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Type 1 finished square feet(BsmtFinSF1) is increasing sales is decreasing and the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Unfinished square feet of basement area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BsmtUnfSF</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lakhs. There are some outliers also.</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Total square feet of basement area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TotalBsmtSF</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First Floor square feet(1stFlrSF) is increasing sales is decreasing and the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lakhs.</a:t>
            </a:r>
            <a:endParaRPr lang="en-IN" sz="18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1800" dirty="0">
                <a:solidFill>
                  <a:srgbClr val="000000"/>
                </a:solidFill>
                <a:effectLst/>
                <a:latin typeface="Century" panose="02040604050505020304" pitchFamily="18" charset="0"/>
                <a:ea typeface="Times New Roman" panose="02020603050405020304" pitchFamily="18" charset="0"/>
              </a:rPr>
              <a:t>As Second floor square feet(2ndFlrSF) is increasing sales is increasing in the range 500-1000 and the </a:t>
            </a:r>
            <a:r>
              <a:rPr lang="en-IN" sz="1800" dirty="0" err="1">
                <a:solidFill>
                  <a:srgbClr val="000000"/>
                </a:solidFill>
                <a:effectLst/>
                <a:latin typeface="Century" panose="02040604050505020304" pitchFamily="18" charset="0"/>
                <a:ea typeface="Times New Roman" panose="02020603050405020304" pitchFamily="18" charset="0"/>
              </a:rPr>
              <a:t>SalePrice</a:t>
            </a:r>
            <a:r>
              <a:rPr lang="en-IN" sz="1800" dirty="0">
                <a:solidFill>
                  <a:srgbClr val="000000"/>
                </a:solidFill>
                <a:effectLst/>
                <a:latin typeface="Century" panose="02040604050505020304" pitchFamily="18" charset="0"/>
                <a:ea typeface="Times New Roman" panose="02020603050405020304" pitchFamily="18" charset="0"/>
              </a:rPr>
              <a:t> is in between 0-4 lakhs.</a:t>
            </a:r>
            <a:endParaRPr lang="en-IN" sz="1800" dirty="0">
              <a:latin typeface="Century" panose="02040604050505020304" pitchFamily="18" charset="0"/>
            </a:endParaRPr>
          </a:p>
          <a:p>
            <a:endParaRPr lang="en-IN" sz="1800" dirty="0"/>
          </a:p>
        </p:txBody>
      </p:sp>
    </p:spTree>
    <p:extLst>
      <p:ext uri="{BB962C8B-B14F-4D97-AF65-F5344CB8AC3E}">
        <p14:creationId xmlns:p14="http://schemas.microsoft.com/office/powerpoint/2010/main" val="811559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1CF72-A871-440D-B6D9-2EC9D57FFB86}"/>
              </a:ext>
            </a:extLst>
          </p:cNvPr>
          <p:cNvSpPr>
            <a:spLocks noGrp="1"/>
          </p:cNvSpPr>
          <p:nvPr>
            <p:ph type="title"/>
          </p:nvPr>
        </p:nvSpPr>
        <p:spPr>
          <a:xfrm>
            <a:off x="277906" y="365127"/>
            <a:ext cx="11075895" cy="854075"/>
          </a:xfrm>
        </p:spPr>
        <p:txBody>
          <a:bodyPr/>
          <a:lstStyle/>
          <a:p>
            <a:r>
              <a:rPr lang="en-IN" dirty="0">
                <a:latin typeface="Arial" panose="020B0604020202020204" pitchFamily="34" charset="0"/>
                <a:cs typeface="Arial" panose="020B0604020202020204" pitchFamily="34" charset="0"/>
              </a:rPr>
              <a:t>Visualization of numerical columns:</a:t>
            </a:r>
          </a:p>
        </p:txBody>
      </p:sp>
      <p:pic>
        <p:nvPicPr>
          <p:cNvPr id="5" name="Content Placeholder 4">
            <a:extLst>
              <a:ext uri="{FF2B5EF4-FFF2-40B4-BE49-F238E27FC236}">
                <a16:creationId xmlns:a16="http://schemas.microsoft.com/office/drawing/2014/main" id="{9B7F87F4-B6F0-437C-BD9F-E1E1E5BBF2A3}"/>
              </a:ext>
            </a:extLst>
          </p:cNvPr>
          <p:cNvPicPr>
            <a:picLocks noGrp="1" noChangeAspect="1"/>
          </p:cNvPicPr>
          <p:nvPr>
            <p:ph idx="1"/>
          </p:nvPr>
        </p:nvPicPr>
        <p:blipFill>
          <a:blip r:embed="rId2"/>
          <a:stretch>
            <a:fillRect/>
          </a:stretch>
        </p:blipFill>
        <p:spPr>
          <a:xfrm>
            <a:off x="2661350" y="1806575"/>
            <a:ext cx="6869300" cy="4052888"/>
          </a:xfrm>
        </p:spPr>
      </p:pic>
    </p:spTree>
    <p:extLst>
      <p:ext uri="{BB962C8B-B14F-4D97-AF65-F5344CB8AC3E}">
        <p14:creationId xmlns:p14="http://schemas.microsoft.com/office/powerpoint/2010/main" val="360161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9726-A9E0-4035-A5B7-EA8DE69B8CB3}"/>
              </a:ext>
            </a:extLst>
          </p:cNvPr>
          <p:cNvSpPr>
            <a:spLocks noGrp="1"/>
          </p:cNvSpPr>
          <p:nvPr>
            <p:ph type="title"/>
          </p:nvPr>
        </p:nvSpPr>
        <p:spPr>
          <a:xfrm>
            <a:off x="331693" y="365127"/>
            <a:ext cx="11022107" cy="782357"/>
          </a:xfrm>
        </p:spPr>
        <p:txBody>
          <a:bodyPr/>
          <a:lstStyle/>
          <a:p>
            <a:r>
              <a:rPr lang="en-IN" dirty="0">
                <a:latin typeface="Arial" panose="020B0604020202020204" pitchFamily="34" charset="0"/>
                <a:cs typeface="Arial" panose="020B0604020202020204" pitchFamily="34" charset="0"/>
              </a:rPr>
              <a:t>Observations:</a:t>
            </a:r>
            <a:endParaRPr lang="en-IN" dirty="0"/>
          </a:p>
        </p:txBody>
      </p:sp>
      <p:sp>
        <p:nvSpPr>
          <p:cNvPr id="3" name="Content Placeholder 2">
            <a:extLst>
              <a:ext uri="{FF2B5EF4-FFF2-40B4-BE49-F238E27FC236}">
                <a16:creationId xmlns:a16="http://schemas.microsoft.com/office/drawing/2014/main" id="{B2E28538-4594-4C11-A5D0-F185396653DD}"/>
              </a:ext>
            </a:extLst>
          </p:cNvPr>
          <p:cNvSpPr>
            <a:spLocks noGrp="1"/>
          </p:cNvSpPr>
          <p:nvPr>
            <p:ph idx="1"/>
          </p:nvPr>
        </p:nvSpPr>
        <p:spPr/>
        <p:txBody>
          <a:bodyPr>
            <a:normAutofit fontScale="55000" lnSpcReduction="20000"/>
          </a:bodyPr>
          <a:lstStyle/>
          <a:p>
            <a:pPr>
              <a:lnSpc>
                <a:spcPct val="107000"/>
              </a:lnSpc>
              <a:spcBef>
                <a:spcPts val="300"/>
              </a:spcBef>
              <a:spcAft>
                <a:spcPts val="300"/>
              </a:spcAft>
              <a:buFont typeface="Wingdings" pitchFamily="2" charset="2"/>
              <a:buChar char="§"/>
            </a:pP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Above grade (ground) living area square feet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GrLivArea</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lakhs.</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Size of garage in square feet(</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GarageArea</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increasing and the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lakhs.</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Wood deck area in square feet(</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WoodDeckSF</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lakhs.</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Open porch area in square feet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OpenPorchSF</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0-4 lakhs.</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Year_SinceBuilt</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high for newly built building and the sales price is in between 0-4 lakhs.</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Since Remodel date (same as construction date if no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remodeling</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or additions)(</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Year_SinceRemodAdded</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sales is decreasing and the </a:t>
            </a:r>
            <a:r>
              <a:rPr lang="en-IN" sz="2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SalePrice</a:t>
            </a:r>
            <a:r>
              <a:rPr lang="en-IN" sz="2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 between 1-4 lakhs.</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sz="2800" dirty="0">
                <a:solidFill>
                  <a:srgbClr val="000000"/>
                </a:solidFill>
                <a:effectLst/>
                <a:latin typeface="Century" panose="02040604050505020304" pitchFamily="18" charset="0"/>
                <a:ea typeface="Times New Roman" panose="02020603050405020304" pitchFamily="18" charset="0"/>
              </a:rPr>
              <a:t>As Since Year garage was built(</a:t>
            </a:r>
            <a:r>
              <a:rPr lang="en-IN" sz="2800" dirty="0" err="1">
                <a:solidFill>
                  <a:srgbClr val="000000"/>
                </a:solidFill>
                <a:effectLst/>
                <a:latin typeface="Century" panose="02040604050505020304" pitchFamily="18" charset="0"/>
                <a:ea typeface="Times New Roman" panose="02020603050405020304" pitchFamily="18" charset="0"/>
              </a:rPr>
              <a:t>GarageAge</a:t>
            </a:r>
            <a:r>
              <a:rPr lang="en-IN" sz="2800" dirty="0">
                <a:solidFill>
                  <a:srgbClr val="000000"/>
                </a:solidFill>
                <a:effectLst/>
                <a:latin typeface="Century" panose="02040604050505020304" pitchFamily="18" charset="0"/>
                <a:ea typeface="Times New Roman" panose="02020603050405020304" pitchFamily="18" charset="0"/>
              </a:rPr>
              <a:t>) is increasing sales is decreasing and the </a:t>
            </a:r>
            <a:r>
              <a:rPr lang="en-IN" sz="2800" dirty="0" err="1">
                <a:solidFill>
                  <a:srgbClr val="000000"/>
                </a:solidFill>
                <a:effectLst/>
                <a:latin typeface="Century" panose="02040604050505020304" pitchFamily="18" charset="0"/>
                <a:ea typeface="Times New Roman" panose="02020603050405020304" pitchFamily="18" charset="0"/>
              </a:rPr>
              <a:t>SalePrice</a:t>
            </a:r>
            <a:r>
              <a:rPr lang="en-IN" sz="2800" dirty="0">
                <a:solidFill>
                  <a:srgbClr val="000000"/>
                </a:solidFill>
                <a:effectLst/>
                <a:latin typeface="Century" panose="02040604050505020304" pitchFamily="18" charset="0"/>
                <a:ea typeface="Times New Roman" panose="02020603050405020304" pitchFamily="18" charset="0"/>
              </a:rPr>
              <a:t> is in between 0-4 lakhs.</a:t>
            </a:r>
            <a:endParaRPr lang="en-IN" sz="2800" dirty="0">
              <a:latin typeface="Century" panose="02040604050505020304" pitchFamily="18" charset="0"/>
            </a:endParaRPr>
          </a:p>
          <a:p>
            <a:pPr marL="0" indent="0">
              <a:buNone/>
            </a:pPr>
            <a:endParaRPr lang="en-IN" dirty="0"/>
          </a:p>
        </p:txBody>
      </p:sp>
    </p:spTree>
    <p:extLst>
      <p:ext uri="{BB962C8B-B14F-4D97-AF65-F5344CB8AC3E}">
        <p14:creationId xmlns:p14="http://schemas.microsoft.com/office/powerpoint/2010/main" val="1878225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75D99-71E0-4CF7-9150-F61837C4A87A}"/>
              </a:ext>
            </a:extLst>
          </p:cNvPr>
          <p:cNvSpPr>
            <a:spLocks noGrp="1"/>
          </p:cNvSpPr>
          <p:nvPr>
            <p:ph type="title"/>
          </p:nvPr>
        </p:nvSpPr>
        <p:spPr>
          <a:xfrm>
            <a:off x="493060" y="71719"/>
            <a:ext cx="10860741" cy="851646"/>
          </a:xfrm>
        </p:spPr>
        <p:txBody>
          <a:bodyPr/>
          <a:lstStyle/>
          <a:p>
            <a:r>
              <a:rPr lang="en-IN" dirty="0">
                <a:latin typeface="Arial" panose="020B0604020202020204" pitchFamily="34" charset="0"/>
                <a:cs typeface="Arial" panose="020B0604020202020204" pitchFamily="34" charset="0"/>
              </a:rPr>
              <a:t>Visualisation of numerical columns:</a:t>
            </a:r>
          </a:p>
        </p:txBody>
      </p:sp>
      <p:sp>
        <p:nvSpPr>
          <p:cNvPr id="3" name="Content Placeholder 2"/>
          <p:cNvSpPr>
            <a:spLocks noGrp="1"/>
          </p:cNvSpPr>
          <p:nvPr>
            <p:ph idx="1"/>
          </p:nvPr>
        </p:nvSpPr>
        <p:spPr/>
        <p:txBody>
          <a:bodyPr/>
          <a:lstStyle/>
          <a:p>
            <a:endParaRPr lang="en-US"/>
          </a:p>
        </p:txBody>
      </p:sp>
      <p:pic>
        <p:nvPicPr>
          <p:cNvPr id="6" name="Content Placeholder 3">
            <a:extLst>
              <a:ext uri="{FF2B5EF4-FFF2-40B4-BE49-F238E27FC236}">
                <a16:creationId xmlns:a16="http://schemas.microsoft.com/office/drawing/2014/main" id="{18E3EC38-818F-4855-B87E-8200AD6CE43E}"/>
              </a:ext>
            </a:extLst>
          </p:cNvPr>
          <p:cNvPicPr>
            <a:picLocks/>
          </p:cNvPicPr>
          <p:nvPr/>
        </p:nvPicPr>
        <p:blipFill rotWithShape="1">
          <a:blip r:embed="rId2" cstate="print">
            <a:extLst>
              <a:ext uri="{28A0092B-C50C-407E-A947-70E740481C1C}">
                <a14:useLocalDpi xmlns:a14="http://schemas.microsoft.com/office/drawing/2010/main" val="0"/>
              </a:ext>
            </a:extLst>
          </a:blip>
          <a:srcRect b="57454"/>
          <a:stretch/>
        </p:blipFill>
        <p:spPr bwMode="auto">
          <a:xfrm>
            <a:off x="659396" y="974787"/>
            <a:ext cx="10873208" cy="5762445"/>
          </a:xfrm>
          <a:prstGeom prst="rect">
            <a:avLst/>
          </a:prstGeom>
          <a:noFill/>
          <a:ln>
            <a:noFill/>
          </a:ln>
        </p:spPr>
      </p:pic>
    </p:spTree>
    <p:extLst>
      <p:ext uri="{BB962C8B-B14F-4D97-AF65-F5344CB8AC3E}">
        <p14:creationId xmlns:p14="http://schemas.microsoft.com/office/powerpoint/2010/main" val="148228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07E9-0DAD-4181-AFBD-42536D80CCAB}"/>
              </a:ext>
            </a:extLst>
          </p:cNvPr>
          <p:cNvSpPr>
            <a:spLocks noGrp="1"/>
          </p:cNvSpPr>
          <p:nvPr>
            <p:ph type="title"/>
          </p:nvPr>
        </p:nvSpPr>
        <p:spPr/>
        <p:txBody>
          <a:bodyPr/>
          <a:lstStyle/>
          <a:p>
            <a:r>
              <a:rPr lang="en-IN" b="1" dirty="0"/>
              <a:t>Observations:</a:t>
            </a:r>
          </a:p>
        </p:txBody>
      </p:sp>
      <p:sp>
        <p:nvSpPr>
          <p:cNvPr id="3" name="Content Placeholder 2">
            <a:extLst>
              <a:ext uri="{FF2B5EF4-FFF2-40B4-BE49-F238E27FC236}">
                <a16:creationId xmlns:a16="http://schemas.microsoft.com/office/drawing/2014/main" id="{5104A694-02C6-426A-9ADF-296FE9989682}"/>
              </a:ext>
            </a:extLst>
          </p:cNvPr>
          <p:cNvSpPr>
            <a:spLocks noGrp="1"/>
          </p:cNvSpPr>
          <p:nvPr>
            <p:ph idx="1"/>
          </p:nvPr>
        </p:nvSpPr>
        <p:spPr/>
        <p:txBody>
          <a:bodyPr>
            <a:normAutofit/>
          </a:bodyPr>
          <a:lstStyle/>
          <a:p>
            <a:pPr>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1-STORY 1946 &amp; NEWER ALL STYLES (20) and 2-STORY 1946 &amp; NEWER (60) types of dwelling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MSSuubClass</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good and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also high.</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Rates the overall material and finish of the house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OverallQual</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linearly sales is also increasing And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also increasing linearly.</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5(Average) overall condition of the house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OverallCond</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high and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also high.</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Basement full bathrooms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BsmtFullBath</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Basement half bathrooms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BsmtHalfBath</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and 2 Full bathrooms above grade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FullBath</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3200" dirty="0"/>
          </a:p>
          <a:p>
            <a:endParaRPr lang="en-IN" dirty="0"/>
          </a:p>
        </p:txBody>
      </p:sp>
    </p:spTree>
    <p:extLst>
      <p:ext uri="{BB962C8B-B14F-4D97-AF65-F5344CB8AC3E}">
        <p14:creationId xmlns:p14="http://schemas.microsoft.com/office/powerpoint/2010/main" val="3535350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5D968-F986-491E-8F11-91BDB4EF0C9E}"/>
              </a:ext>
            </a:extLst>
          </p:cNvPr>
          <p:cNvSpPr>
            <a:spLocks noGrp="1"/>
          </p:cNvSpPr>
          <p:nvPr>
            <p:ph type="title"/>
          </p:nvPr>
        </p:nvSpPr>
        <p:spPr/>
        <p:txBody>
          <a:bodyPr/>
          <a:lstStyle/>
          <a:p>
            <a:r>
              <a:rPr lang="en-IN" dirty="0"/>
              <a:t>Visualization of numerical columns:</a:t>
            </a:r>
          </a:p>
        </p:txBody>
      </p:sp>
      <p:sp>
        <p:nvSpPr>
          <p:cNvPr id="3" name="Content Placeholder 2">
            <a:extLst>
              <a:ext uri="{FF2B5EF4-FFF2-40B4-BE49-F238E27FC236}">
                <a16:creationId xmlns:a16="http://schemas.microsoft.com/office/drawing/2014/main" id="{9CFF979F-CAF5-4A20-9267-5174F9D6AAC9}"/>
              </a:ext>
            </a:extLst>
          </p:cNvPr>
          <p:cNvSpPr>
            <a:spLocks noGrp="1"/>
          </p:cNvSpPr>
          <p:nvPr>
            <p:ph idx="1"/>
          </p:nvPr>
        </p:nvSpPr>
        <p:spPr>
          <a:xfrm flipH="1" flipV="1">
            <a:off x="0" y="0"/>
            <a:ext cx="12075736" cy="6858000"/>
          </a:xfrm>
        </p:spPr>
        <p:txBody>
          <a:bodyPr>
            <a:normAutofit/>
          </a:bodyPr>
          <a:lstStyle/>
          <a:p>
            <a:pPr marL="0" indent="0">
              <a:buNone/>
            </a:pPr>
            <a:endParaRPr lang="en-IN" dirty="0"/>
          </a:p>
          <a:p>
            <a:pPr marL="0" indent="0">
              <a:buNone/>
            </a:pPr>
            <a:endParaRPr lang="en-IN" dirty="0"/>
          </a:p>
        </p:txBody>
      </p:sp>
      <p:pic>
        <p:nvPicPr>
          <p:cNvPr id="4" name="Content Placeholder 3">
            <a:extLst>
              <a:ext uri="{FF2B5EF4-FFF2-40B4-BE49-F238E27FC236}">
                <a16:creationId xmlns:a16="http://schemas.microsoft.com/office/drawing/2014/main" id="{E9F2C5E3-6CF4-4DF5-AC46-0923D791D758}"/>
              </a:ext>
            </a:extLst>
          </p:cNvPr>
          <p:cNvPicPr>
            <a:picLocks/>
          </p:cNvPicPr>
          <p:nvPr/>
        </p:nvPicPr>
        <p:blipFill rotWithShape="1">
          <a:blip r:embed="rId2" cstate="print">
            <a:extLst>
              <a:ext uri="{28A0092B-C50C-407E-A947-70E740481C1C}">
                <a14:useLocalDpi xmlns:a14="http://schemas.microsoft.com/office/drawing/2010/main" val="0"/>
              </a:ext>
            </a:extLst>
          </a:blip>
          <a:srcRect t="43213"/>
          <a:stretch/>
        </p:blipFill>
        <p:spPr bwMode="auto">
          <a:xfrm>
            <a:off x="442251" y="1259458"/>
            <a:ext cx="10754837" cy="5451894"/>
          </a:xfrm>
          <a:prstGeom prst="rect">
            <a:avLst/>
          </a:prstGeom>
          <a:noFill/>
          <a:ln>
            <a:noFill/>
          </a:ln>
        </p:spPr>
      </p:pic>
    </p:spTree>
    <p:extLst>
      <p:ext uri="{BB962C8B-B14F-4D97-AF65-F5344CB8AC3E}">
        <p14:creationId xmlns:p14="http://schemas.microsoft.com/office/powerpoint/2010/main" val="2166754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B3B9-5FFE-40EE-867B-1CF5984E50BB}"/>
              </a:ext>
            </a:extLst>
          </p:cNvPr>
          <p:cNvSpPr>
            <a:spLocks noGrp="1"/>
          </p:cNvSpPr>
          <p:nvPr>
            <p:ph type="title"/>
          </p:nvPr>
        </p:nvSpPr>
        <p:spPr>
          <a:xfrm>
            <a:off x="197224" y="365126"/>
            <a:ext cx="11156576" cy="818216"/>
          </a:xfrm>
        </p:spPr>
        <p:txBody>
          <a:bodyPr/>
          <a:lstStyle/>
          <a:p>
            <a:r>
              <a:rPr lang="en-IN" dirty="0">
                <a:latin typeface="Arial" pitchFamily="34" charset="0"/>
                <a:cs typeface="Arial" pitchFamily="34" charset="0"/>
              </a:rPr>
              <a:t>Observations:</a:t>
            </a:r>
          </a:p>
        </p:txBody>
      </p:sp>
      <p:sp>
        <p:nvSpPr>
          <p:cNvPr id="3" name="Content Placeholder 2">
            <a:extLst>
              <a:ext uri="{FF2B5EF4-FFF2-40B4-BE49-F238E27FC236}">
                <a16:creationId xmlns:a16="http://schemas.microsoft.com/office/drawing/2014/main" id="{B01E70AF-B3A1-4D0C-91B9-08ED885B6CF3}"/>
              </a:ext>
            </a:extLst>
          </p:cNvPr>
          <p:cNvSpPr>
            <a:spLocks noGrp="1"/>
          </p:cNvSpPr>
          <p:nvPr>
            <p:ph idx="1"/>
          </p:nvPr>
        </p:nvSpPr>
        <p:spPr>
          <a:xfrm>
            <a:off x="0" y="1291472"/>
            <a:ext cx="12113443" cy="5566528"/>
          </a:xfrm>
        </p:spPr>
        <p:txBody>
          <a:bodyPr>
            <a:normAutofit/>
          </a:bodyPr>
          <a:lstStyle/>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Half baths above grade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HalfBath</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2, 3 and 4 Bedrooms above grade (does NOT include basement bedrooms)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BedroomAbvGr</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Kitchens above grade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KitchenAbvGr</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4-9 Total rooms above grade (does not include bathrooms)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TotRmsAbvGrd</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Number of fireplaces (Fireplaces)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and 2 Size of garage in car capacity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GarageCars</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high and for 3 Size of garage in car capacity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GarageCars</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In between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april</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to august for Month Sold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MoSold</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good with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all the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Year_SinceSold</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and sales both are same.</a:t>
            </a:r>
            <a:endParaRPr lang="en-IN" dirty="0">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a:p>
            <a:endParaRPr lang="en-IN" dirty="0"/>
          </a:p>
        </p:txBody>
      </p:sp>
    </p:spTree>
    <p:extLst>
      <p:ext uri="{BB962C8B-B14F-4D97-AF65-F5344CB8AC3E}">
        <p14:creationId xmlns:p14="http://schemas.microsoft.com/office/powerpoint/2010/main" val="3828476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72D7-2A94-410F-B2A8-277A29894548}"/>
              </a:ext>
            </a:extLst>
          </p:cNvPr>
          <p:cNvSpPr>
            <a:spLocks noGrp="1"/>
          </p:cNvSpPr>
          <p:nvPr>
            <p:ph type="title"/>
          </p:nvPr>
        </p:nvSpPr>
        <p:spPr/>
        <p:txBody>
          <a:bodyPr/>
          <a:lstStyle/>
          <a:p>
            <a:r>
              <a:rPr lang="en-IN"/>
              <a:t>Visualizations of categorical columns:</a:t>
            </a:r>
            <a:endParaRPr lang="en-IN" dirty="0"/>
          </a:p>
        </p:txBody>
      </p:sp>
      <p:pic>
        <p:nvPicPr>
          <p:cNvPr id="4" name="Content Placeholder 3">
            <a:extLst>
              <a:ext uri="{FF2B5EF4-FFF2-40B4-BE49-F238E27FC236}">
                <a16:creationId xmlns:a16="http://schemas.microsoft.com/office/drawing/2014/main" id="{B1DB8BB9-405E-4B59-A95C-C766082BD218}"/>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tretch/>
        </p:blipFill>
        <p:spPr>
          <a:xfrm>
            <a:off x="367645" y="1065229"/>
            <a:ext cx="11189617" cy="5792771"/>
          </a:xfrm>
        </p:spPr>
      </p:pic>
    </p:spTree>
    <p:extLst>
      <p:ext uri="{BB962C8B-B14F-4D97-AF65-F5344CB8AC3E}">
        <p14:creationId xmlns:p14="http://schemas.microsoft.com/office/powerpoint/2010/main" val="3302677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57B5-5F4D-4BD1-99DC-4D88C3AFC377}"/>
              </a:ext>
            </a:extLst>
          </p:cNvPr>
          <p:cNvSpPr>
            <a:spLocks noGrp="1"/>
          </p:cNvSpPr>
          <p:nvPr>
            <p:ph type="title"/>
          </p:nvPr>
        </p:nvSpPr>
        <p:spPr>
          <a:xfrm>
            <a:off x="197224" y="365126"/>
            <a:ext cx="11156576" cy="863040"/>
          </a:xfrm>
        </p:spPr>
        <p:txBody>
          <a:bodyPr/>
          <a:lstStyle/>
          <a:p>
            <a:r>
              <a:rPr lang="en-IN" dirty="0">
                <a:latin typeface="Arial" pitchFamily="34" charset="0"/>
                <a:cs typeface="Arial" pitchFamily="34" charset="0"/>
              </a:rPr>
              <a:t>Observations:</a:t>
            </a:r>
          </a:p>
        </p:txBody>
      </p:sp>
      <p:sp>
        <p:nvSpPr>
          <p:cNvPr id="3" name="Content Placeholder 2">
            <a:extLst>
              <a:ext uri="{FF2B5EF4-FFF2-40B4-BE49-F238E27FC236}">
                <a16:creationId xmlns:a16="http://schemas.microsoft.com/office/drawing/2014/main" id="{5ED845C8-31F9-418C-AD65-0815010E2AA1}"/>
              </a:ext>
            </a:extLst>
          </p:cNvPr>
          <p:cNvSpPr>
            <a:spLocks noGrp="1"/>
          </p:cNvSpPr>
          <p:nvPr>
            <p:ph idx="1"/>
          </p:nvPr>
        </p:nvSpPr>
        <p:spPr/>
        <p:txBody>
          <a:bodyPr>
            <a:normAutofit/>
          </a:bodyPr>
          <a:lstStyle/>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Half baths above grade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HalfBath</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2, 3 and 4 Bedrooms above grade (does NOT include basement bedrooms)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BedroomAbvGr</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Kitchens above grade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KitchenAbvGr</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4-9 Total rooms above grade (does not include bathrooms)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TotRmsAbvGrd</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Number of fireplaces (Fireplaces) the sales as well as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and 2 Size of garage in car capacity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GarageCars</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high and for 3 Size of garage in car capacity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GarageCars</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In between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april</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to august for Month Sold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MoSold</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good with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all the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Year_SinceSold</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a:t>
            </a:r>
            <a:r>
              <a:rPr lang="en-IN"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 and sales both are same.</a:t>
            </a:r>
            <a:endParaRPr lang="en-IN" dirty="0">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3314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EC7950-B678-4D87-AD61-5EA4940F95E8}"/>
              </a:ext>
            </a:extLst>
          </p:cNvPr>
          <p:cNvSpPr txBox="1"/>
          <p:nvPr/>
        </p:nvSpPr>
        <p:spPr>
          <a:xfrm>
            <a:off x="421341" y="1299882"/>
            <a:ext cx="8516472" cy="5386090"/>
          </a:xfrm>
          <a:prstGeom prst="rect">
            <a:avLst/>
          </a:prstGeom>
          <a:noFill/>
        </p:spPr>
        <p:txBody>
          <a:bodyPr wrap="square">
            <a:spAutoFit/>
          </a:bodyPr>
          <a:lstStyle/>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lang="en-US" sz="2000" dirty="0">
                <a:solidFill>
                  <a:srgbClr val="000000"/>
                </a:solidFill>
                <a:latin typeface="Calibri" panose="020F0502020204030204" pitchFamily="34" charset="0"/>
                <a:cs typeface="Calibri" panose="020F0502020204030204" pitchFamily="34" charset="0"/>
              </a:rPr>
              <a:t>Overview.</a:t>
            </a:r>
            <a:endPar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Problem Statement.</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Problem Understanding.</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What is Housing Price Prediction?</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Importance of housing price prediction.</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Exploratory data analysis.</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Visualizations.</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Analysis.</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Data cleaning steps.</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Model Building.</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Hyper Parameter Tunning.</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Saving the model and predictions from saved best model.</a:t>
            </a:r>
          </a:p>
          <a:p>
            <a:pPr marR="0" lvl="0" algn="l" defTabSz="914400" rtl="0" eaLnBrk="1" fontAlgn="auto" latinLnBrk="0" hangingPunct="1">
              <a:lnSpc>
                <a:spcPct val="90000"/>
              </a:lnSpc>
              <a:spcBef>
                <a:spcPts val="300"/>
              </a:spcBef>
              <a:spcAft>
                <a:spcPts val="800"/>
              </a:spcAft>
              <a:buClr>
                <a:srgbClr val="303030">
                  <a:lumMod val="90000"/>
                  <a:lumOff val="10000"/>
                </a:srgbClr>
              </a:buClr>
              <a:buSzPct val="80000"/>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Conclusion.</a:t>
            </a:r>
          </a:p>
        </p:txBody>
      </p:sp>
      <p:sp>
        <p:nvSpPr>
          <p:cNvPr id="4" name="TextBox 3">
            <a:extLst>
              <a:ext uri="{FF2B5EF4-FFF2-40B4-BE49-F238E27FC236}">
                <a16:creationId xmlns:a16="http://schemas.microsoft.com/office/drawing/2014/main" id="{ED01162E-4A0B-4997-AF99-B1E828BD6062}"/>
              </a:ext>
            </a:extLst>
          </p:cNvPr>
          <p:cNvSpPr txBox="1"/>
          <p:nvPr/>
        </p:nvSpPr>
        <p:spPr>
          <a:xfrm>
            <a:off x="421341" y="412378"/>
            <a:ext cx="8722659" cy="769441"/>
          </a:xfrm>
          <a:prstGeom prst="rect">
            <a:avLst/>
          </a:prstGeom>
          <a:noFill/>
        </p:spPr>
        <p:txBody>
          <a:bodyPr wrap="square">
            <a:spAutoFit/>
          </a:bodyPr>
          <a:lstStyle/>
          <a:p>
            <a:r>
              <a:rPr kumimoji="0" lang="en-IN" sz="44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Topics: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4941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Visualizations of categorical columns:</a:t>
            </a:r>
          </a:p>
        </p:txBody>
      </p:sp>
      <p:pic>
        <p:nvPicPr>
          <p:cNvPr id="4" name="Content Placeholder 3">
            <a:extLst>
              <a:ext uri="{FF2B5EF4-FFF2-40B4-BE49-F238E27FC236}">
                <a16:creationId xmlns:a16="http://schemas.microsoft.com/office/drawing/2014/main" id="{B8E34FEF-FC4F-463F-A931-2834EEEB898C}"/>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tretch/>
        </p:blipFill>
        <p:spPr bwMode="auto">
          <a:xfrm>
            <a:off x="650449" y="999241"/>
            <a:ext cx="9973559" cy="59294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1012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Observations:</a:t>
            </a:r>
          </a:p>
        </p:txBody>
      </p:sp>
      <p:sp>
        <p:nvSpPr>
          <p:cNvPr id="3" name="Content Placeholder 2"/>
          <p:cNvSpPr>
            <a:spLocks noGrp="1"/>
          </p:cNvSpPr>
          <p:nvPr>
            <p:ph idx="1"/>
          </p:nvPr>
        </p:nvSpPr>
        <p:spPr/>
        <p:txBody>
          <a:bodyPr>
            <a:normAutofit fontScale="85000" lnSpcReduction="10000"/>
          </a:bodyPr>
          <a:lstStyle/>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Single-family Detached(1Fam) and Townhouse End Unit (</a:t>
            </a:r>
            <a:r>
              <a:rPr lang="en-IN" dirty="0" err="1">
                <a:latin typeface="Century" panose="02040604050505020304" pitchFamily="18" charset="0"/>
                <a:ea typeface="Calibri" panose="020F0502020204030204" pitchFamily="34" charset="0"/>
                <a:cs typeface="Times New Roman" panose="02020603050405020304" pitchFamily="18" charset="0"/>
              </a:rPr>
              <a:t>TwnhsE</a:t>
            </a:r>
            <a:r>
              <a:rPr lang="en-IN" dirty="0">
                <a:latin typeface="Century" panose="02040604050505020304" pitchFamily="18" charset="0"/>
                <a:ea typeface="Calibri" panose="020F0502020204030204" pitchFamily="34" charset="0"/>
                <a:cs typeface="Times New Roman" panose="02020603050405020304" pitchFamily="18" charset="0"/>
              </a:rPr>
              <a:t>) type of dwelling (</a:t>
            </a:r>
            <a:r>
              <a:rPr lang="en-IN" dirty="0" err="1">
                <a:latin typeface="Century" panose="02040604050505020304" pitchFamily="18" charset="0"/>
                <a:ea typeface="Calibri" panose="020F0502020204030204" pitchFamily="34" charset="0"/>
                <a:cs typeface="Times New Roman" panose="02020603050405020304" pitchFamily="18" charset="0"/>
              </a:rPr>
              <a:t>BldgType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2Story and Two and one-half story: 2nd level finished(2.5Fin) Style of dwelling (</a:t>
            </a:r>
            <a:r>
              <a:rPr lang="en-IN" dirty="0" err="1">
                <a:latin typeface="Century" panose="02040604050505020304" pitchFamily="18" charset="0"/>
                <a:ea typeface="Calibri" panose="020F0502020204030204" pitchFamily="34" charset="0"/>
                <a:cs typeface="Times New Roman" panose="02020603050405020304" pitchFamily="18" charset="0"/>
              </a:rPr>
              <a:t>HouseStyle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Shed Type of roof (</a:t>
            </a:r>
            <a:r>
              <a:rPr lang="en-IN" dirty="0" err="1">
                <a:latin typeface="Century" panose="02040604050505020304" pitchFamily="18" charset="0"/>
                <a:ea typeface="Calibri" panose="020F0502020204030204" pitchFamily="34" charset="0"/>
                <a:cs typeface="Times New Roman" panose="02020603050405020304" pitchFamily="18" charset="0"/>
              </a:rPr>
              <a:t>RoofStyle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Wood Shingles (</a:t>
            </a:r>
            <a:r>
              <a:rPr lang="en-IN" dirty="0" err="1">
                <a:latin typeface="Century" panose="02040604050505020304" pitchFamily="18" charset="0"/>
                <a:ea typeface="Calibri" panose="020F0502020204030204" pitchFamily="34" charset="0"/>
                <a:cs typeface="Times New Roman" panose="02020603050405020304" pitchFamily="18" charset="0"/>
              </a:rPr>
              <a:t>WdShngl</a:t>
            </a:r>
            <a:r>
              <a:rPr lang="en-IN" dirty="0">
                <a:latin typeface="Century" panose="02040604050505020304" pitchFamily="18" charset="0"/>
                <a:ea typeface="Calibri" panose="020F0502020204030204" pitchFamily="34" charset="0"/>
                <a:cs typeface="Times New Roman" panose="02020603050405020304" pitchFamily="18" charset="0"/>
              </a:rPr>
              <a:t>) Roof material (RoofMat1)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Cement Board (</a:t>
            </a:r>
            <a:r>
              <a:rPr lang="en-IN" dirty="0" err="1">
                <a:latin typeface="Century" panose="02040604050505020304" pitchFamily="18" charset="0"/>
                <a:ea typeface="Calibri" panose="020F0502020204030204" pitchFamily="34" charset="0"/>
                <a:cs typeface="Times New Roman" panose="02020603050405020304" pitchFamily="18" charset="0"/>
              </a:rPr>
              <a:t>CemntBd</a:t>
            </a:r>
            <a:r>
              <a:rPr lang="en-IN" dirty="0">
                <a:latin typeface="Century" panose="02040604050505020304" pitchFamily="18" charset="0"/>
                <a:ea typeface="Calibri" panose="020F0502020204030204" pitchFamily="34" charset="0"/>
                <a:cs typeface="Times New Roman" panose="02020603050405020304" pitchFamily="18" charset="0"/>
              </a:rPr>
              <a:t>), Imitation Stucco (</a:t>
            </a:r>
            <a:r>
              <a:rPr lang="en-IN" dirty="0" err="1">
                <a:latin typeface="Century" panose="02040604050505020304" pitchFamily="18" charset="0"/>
                <a:ea typeface="Calibri" panose="020F0502020204030204" pitchFamily="34" charset="0"/>
                <a:cs typeface="Times New Roman" panose="02020603050405020304" pitchFamily="18" charset="0"/>
              </a:rPr>
              <a:t>ImStucc</a:t>
            </a:r>
            <a:r>
              <a:rPr lang="en-IN" dirty="0">
                <a:latin typeface="Century" panose="02040604050505020304" pitchFamily="18" charset="0"/>
                <a:ea typeface="Calibri" panose="020F0502020204030204" pitchFamily="34" charset="0"/>
                <a:cs typeface="Times New Roman" panose="02020603050405020304" pitchFamily="18" charset="0"/>
              </a:rPr>
              <a:t>) and Stone type of Exterior covering on house(Exterior1st)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Cement Board (</a:t>
            </a:r>
            <a:r>
              <a:rPr lang="en-IN" dirty="0" err="1">
                <a:latin typeface="Century" panose="02040604050505020304" pitchFamily="18" charset="0"/>
                <a:ea typeface="Calibri" panose="020F0502020204030204" pitchFamily="34" charset="0"/>
                <a:cs typeface="Times New Roman" panose="02020603050405020304" pitchFamily="18" charset="0"/>
              </a:rPr>
              <a:t>CemntBd</a:t>
            </a:r>
            <a:r>
              <a:rPr lang="en-IN" dirty="0">
                <a:latin typeface="Century" panose="02040604050505020304" pitchFamily="18" charset="0"/>
                <a:ea typeface="Calibri" panose="020F0502020204030204" pitchFamily="34" charset="0"/>
                <a:cs typeface="Times New Roman" panose="02020603050405020304" pitchFamily="18" charset="0"/>
              </a:rPr>
              <a:t>), Imitation Stucco (</a:t>
            </a:r>
            <a:r>
              <a:rPr lang="en-IN" dirty="0" err="1">
                <a:latin typeface="Century" panose="02040604050505020304" pitchFamily="18" charset="0"/>
                <a:ea typeface="Calibri" panose="020F0502020204030204" pitchFamily="34" charset="0"/>
                <a:cs typeface="Times New Roman" panose="02020603050405020304" pitchFamily="18" charset="0"/>
              </a:rPr>
              <a:t>ImStucc</a:t>
            </a:r>
            <a:r>
              <a:rPr lang="en-IN" dirty="0">
                <a:latin typeface="Century" panose="02040604050505020304" pitchFamily="18" charset="0"/>
                <a:ea typeface="Calibri" panose="020F0502020204030204" pitchFamily="34" charset="0"/>
                <a:cs typeface="Times New Roman" panose="02020603050405020304" pitchFamily="18" charset="0"/>
              </a:rPr>
              <a:t>) and other Exterior covering on house (if more than one material) (Exterior2) has maximum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Stone Masonry veneer type (</a:t>
            </a:r>
            <a:r>
              <a:rPr lang="en-IN" dirty="0" err="1">
                <a:latin typeface="Century" panose="02040604050505020304" pitchFamily="18" charset="0"/>
                <a:ea typeface="Calibri" panose="020F0502020204030204" pitchFamily="34" charset="0"/>
                <a:cs typeface="Times New Roman" panose="02020603050405020304" pitchFamily="18" charset="0"/>
              </a:rPr>
              <a:t>MasvnrType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Excellent (Ex) quality of the material on the exterior(</a:t>
            </a:r>
            <a:r>
              <a:rPr lang="en-IN" dirty="0" err="1">
                <a:latin typeface="Century" panose="02040604050505020304" pitchFamily="18" charset="0"/>
                <a:ea typeface="Calibri" panose="020F0502020204030204" pitchFamily="34" charset="0"/>
                <a:cs typeface="Times New Roman" panose="02020603050405020304" pitchFamily="18" charset="0"/>
              </a:rPr>
              <a:t>ExterQual</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Excellent (Ex) present condition of the material on the exterior (</a:t>
            </a:r>
            <a:r>
              <a:rPr lang="en-IN" dirty="0" err="1">
                <a:latin typeface="Century" panose="02040604050505020304" pitchFamily="18" charset="0"/>
                <a:ea typeface="Calibri" panose="020F0502020204030204" pitchFamily="34" charset="0"/>
                <a:cs typeface="Times New Roman" panose="02020603050405020304" pitchFamily="18" charset="0"/>
              </a:rPr>
              <a:t>ExterCond</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endParaRPr lang="en-US" dirty="0"/>
          </a:p>
        </p:txBody>
      </p:sp>
    </p:spTree>
    <p:extLst>
      <p:ext uri="{BB962C8B-B14F-4D97-AF65-F5344CB8AC3E}">
        <p14:creationId xmlns:p14="http://schemas.microsoft.com/office/powerpoint/2010/main" val="231039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Visualizations of categorical columns:</a:t>
            </a:r>
          </a:p>
        </p:txBody>
      </p:sp>
      <p:pic>
        <p:nvPicPr>
          <p:cNvPr id="4" name="Content Placeholder 3">
            <a:extLst>
              <a:ext uri="{FF2B5EF4-FFF2-40B4-BE49-F238E27FC236}">
                <a16:creationId xmlns:a16="http://schemas.microsoft.com/office/drawing/2014/main" id="{A37C5320-6A35-4078-82B3-1803670421C2}"/>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tretch/>
        </p:blipFill>
        <p:spPr bwMode="auto">
          <a:xfrm>
            <a:off x="1970202" y="1298575"/>
            <a:ext cx="7861955" cy="49371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9274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Observations:</a:t>
            </a:r>
          </a:p>
        </p:txBody>
      </p:sp>
      <p:sp>
        <p:nvSpPr>
          <p:cNvPr id="3" name="Content Placeholder 2"/>
          <p:cNvSpPr>
            <a:spLocks noGrp="1"/>
          </p:cNvSpPr>
          <p:nvPr>
            <p:ph idx="1"/>
          </p:nvPr>
        </p:nvSpPr>
        <p:spPr/>
        <p:txBody>
          <a:bodyPr>
            <a:normAutofit fontScale="92500" lnSpcReduction="10000"/>
          </a:bodyPr>
          <a:lstStyle/>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Poured </a:t>
            </a:r>
            <a:r>
              <a:rPr lang="en-IN" dirty="0" err="1">
                <a:latin typeface="Century" panose="02040604050505020304" pitchFamily="18" charset="0"/>
                <a:ea typeface="Calibri" panose="020F0502020204030204" pitchFamily="34" charset="0"/>
                <a:cs typeface="Times New Roman" panose="02020603050405020304" pitchFamily="18" charset="0"/>
              </a:rPr>
              <a:t>Contrete</a:t>
            </a: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err="1">
                <a:latin typeface="Century" panose="02040604050505020304" pitchFamily="18" charset="0"/>
                <a:ea typeface="Calibri" panose="020F0502020204030204" pitchFamily="34" charset="0"/>
                <a:cs typeface="Times New Roman" panose="02020603050405020304" pitchFamily="18" charset="0"/>
              </a:rPr>
              <a:t>PConc</a:t>
            </a:r>
            <a:r>
              <a:rPr lang="en-IN" dirty="0">
                <a:latin typeface="Century" panose="02040604050505020304" pitchFamily="18" charset="0"/>
                <a:ea typeface="Calibri" panose="020F0502020204030204" pitchFamily="34" charset="0"/>
                <a:cs typeface="Times New Roman" panose="02020603050405020304" pitchFamily="18" charset="0"/>
              </a:rPr>
              <a:t>) Type of foundation (Foundation)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Excellent (100+ inches) (Ex) height of the basement (</a:t>
            </a:r>
            <a:r>
              <a:rPr lang="en-IN" dirty="0" err="1">
                <a:latin typeface="Century" panose="02040604050505020304" pitchFamily="18" charset="0"/>
                <a:ea typeface="Calibri" panose="020F0502020204030204" pitchFamily="34" charset="0"/>
                <a:cs typeface="Times New Roman" panose="02020603050405020304" pitchFamily="18" charset="0"/>
              </a:rPr>
              <a:t>BsmtQual</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Good (</a:t>
            </a:r>
            <a:r>
              <a:rPr lang="en-IN" dirty="0" err="1">
                <a:latin typeface="Century" panose="02040604050505020304" pitchFamily="18" charset="0"/>
                <a:ea typeface="Calibri" panose="020F0502020204030204" pitchFamily="34" charset="0"/>
                <a:cs typeface="Times New Roman" panose="02020603050405020304" pitchFamily="18" charset="0"/>
              </a:rPr>
              <a:t>Gd</a:t>
            </a:r>
            <a:r>
              <a:rPr lang="en-IN" dirty="0">
                <a:latin typeface="Century" panose="02040604050505020304" pitchFamily="18" charset="0"/>
                <a:ea typeface="Calibri" panose="020F0502020204030204" pitchFamily="34" charset="0"/>
                <a:cs typeface="Times New Roman" panose="02020603050405020304" pitchFamily="18" charset="0"/>
              </a:rPr>
              <a:t>) general condition of the basement (</a:t>
            </a:r>
            <a:r>
              <a:rPr lang="en-IN" dirty="0" err="1">
                <a:latin typeface="Century" panose="02040604050505020304" pitchFamily="18" charset="0"/>
                <a:ea typeface="Calibri" panose="020F0502020204030204" pitchFamily="34" charset="0"/>
                <a:cs typeface="Times New Roman" panose="02020603050405020304" pitchFamily="18" charset="0"/>
              </a:rPr>
              <a:t>BsmtCond</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Good Exposure (</a:t>
            </a:r>
            <a:r>
              <a:rPr lang="en-IN" dirty="0" err="1">
                <a:latin typeface="Century" panose="02040604050505020304" pitchFamily="18" charset="0"/>
                <a:ea typeface="Calibri" panose="020F0502020204030204" pitchFamily="34" charset="0"/>
                <a:cs typeface="Times New Roman" panose="02020603050405020304" pitchFamily="18" charset="0"/>
              </a:rPr>
              <a:t>Gd</a:t>
            </a:r>
            <a:r>
              <a:rPr lang="en-IN" dirty="0">
                <a:latin typeface="Century" panose="02040604050505020304" pitchFamily="18" charset="0"/>
                <a:ea typeface="Calibri" panose="020F0502020204030204" pitchFamily="34" charset="0"/>
                <a:cs typeface="Times New Roman" panose="02020603050405020304" pitchFamily="18" charset="0"/>
              </a:rPr>
              <a:t>) of walkout or garden level walls (</a:t>
            </a:r>
            <a:r>
              <a:rPr lang="en-IN" dirty="0" err="1">
                <a:latin typeface="Century" panose="02040604050505020304" pitchFamily="18" charset="0"/>
                <a:ea typeface="Calibri" panose="020F0502020204030204" pitchFamily="34" charset="0"/>
                <a:cs typeface="Times New Roman" panose="02020603050405020304" pitchFamily="18" charset="0"/>
              </a:rPr>
              <a:t>BsmtExposure</a:t>
            </a:r>
            <a:r>
              <a:rPr lang="en-IN" dirty="0">
                <a:latin typeface="Century" panose="02040604050505020304" pitchFamily="18" charset="0"/>
                <a:ea typeface="Calibri" panose="020F0502020204030204" pitchFamily="34" charset="0"/>
                <a:cs typeface="Times New Roman" panose="02020603050405020304" pitchFamily="18" charset="0"/>
              </a:rPr>
              <a:t>) has maximum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Good Living Quarters (GLQ) of basement finished area (BsmtFinType1) has maximum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Good Living Quarters (GLQ) and Average Living Quarters (ALQ) of basement finished area (if multiple types) (BsmtFinType2) has maximum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Gas forced warm air furnace (</a:t>
            </a:r>
            <a:r>
              <a:rPr lang="en-IN" dirty="0" err="1">
                <a:latin typeface="Century" panose="02040604050505020304" pitchFamily="18" charset="0"/>
                <a:ea typeface="Calibri" panose="020F0502020204030204" pitchFamily="34" charset="0"/>
                <a:cs typeface="Times New Roman" panose="02020603050405020304" pitchFamily="18" charset="0"/>
              </a:rPr>
              <a:t>GasA</a:t>
            </a:r>
            <a:r>
              <a:rPr lang="en-IN" dirty="0">
                <a:latin typeface="Century" panose="02040604050505020304" pitchFamily="18" charset="0"/>
                <a:ea typeface="Calibri" panose="020F0502020204030204" pitchFamily="34" charset="0"/>
                <a:cs typeface="Times New Roman" panose="02020603050405020304" pitchFamily="18" charset="0"/>
              </a:rPr>
              <a:t>) and	Gas hot water or steam heat (</a:t>
            </a:r>
            <a:r>
              <a:rPr lang="en-IN" dirty="0" err="1">
                <a:latin typeface="Century" panose="02040604050505020304" pitchFamily="18" charset="0"/>
                <a:ea typeface="Calibri" panose="020F0502020204030204" pitchFamily="34" charset="0"/>
                <a:cs typeface="Times New Roman" panose="02020603050405020304" pitchFamily="18" charset="0"/>
              </a:rPr>
              <a:t>GasW</a:t>
            </a:r>
            <a:r>
              <a:rPr lang="en-IN" dirty="0">
                <a:latin typeface="Century" panose="02040604050505020304" pitchFamily="18" charset="0"/>
                <a:ea typeface="Calibri" panose="020F0502020204030204" pitchFamily="34" charset="0"/>
                <a:cs typeface="Times New Roman" panose="02020603050405020304" pitchFamily="18" charset="0"/>
              </a:rPr>
              <a:t>) Type of heating(Heating) has high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Excellent (Ex) Heating quality and condition (</a:t>
            </a:r>
            <a:r>
              <a:rPr lang="en-IN" dirty="0" err="1">
                <a:latin typeface="Century" panose="02040604050505020304" pitchFamily="18" charset="0"/>
                <a:ea typeface="Calibri" panose="020F0502020204030204" pitchFamily="34" charset="0"/>
                <a:cs typeface="Times New Roman" panose="02020603050405020304" pitchFamily="18" charset="0"/>
              </a:rPr>
              <a:t>HeatingQC</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SalePriceis</a:t>
            </a:r>
            <a:r>
              <a:rPr lang="en-IN" dirty="0">
                <a:latin typeface="Century" panose="02040604050505020304" pitchFamily="18" charset="0"/>
                <a:ea typeface="Calibri" panose="020F0502020204030204" pitchFamily="34" charset="0"/>
                <a:cs typeface="Times New Roman" panose="02020603050405020304" pitchFamily="18" charset="0"/>
              </a:rPr>
              <a:t>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building having Central air conditioning (</a:t>
            </a:r>
            <a:r>
              <a:rPr lang="en-IN" dirty="0" err="1">
                <a:latin typeface="Century" panose="02040604050505020304" pitchFamily="18" charset="0"/>
                <a:ea typeface="Calibri" panose="020F0502020204030204" pitchFamily="34" charset="0"/>
                <a:cs typeface="Times New Roman" panose="02020603050405020304" pitchFamily="18" charset="0"/>
              </a:rPr>
              <a:t>CentralAir</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endParaRPr lang="en-US" dirty="0"/>
          </a:p>
        </p:txBody>
      </p:sp>
    </p:spTree>
    <p:extLst>
      <p:ext uri="{BB962C8B-B14F-4D97-AF65-F5344CB8AC3E}">
        <p14:creationId xmlns:p14="http://schemas.microsoft.com/office/powerpoint/2010/main" val="3110321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Visualizations of categorical columns:</a:t>
            </a:r>
          </a:p>
        </p:txBody>
      </p:sp>
      <p:pic>
        <p:nvPicPr>
          <p:cNvPr id="4" name="Content Placeholder 3">
            <a:extLst>
              <a:ext uri="{FF2B5EF4-FFF2-40B4-BE49-F238E27FC236}">
                <a16:creationId xmlns:a16="http://schemas.microsoft.com/office/drawing/2014/main" id="{0B5837EE-9044-4C38-9F24-DB83821DA10C}"/>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69066" b="7783"/>
          <a:stretch/>
        </p:blipFill>
        <p:spPr bwMode="auto">
          <a:xfrm>
            <a:off x="490195" y="1442303"/>
            <a:ext cx="11133055" cy="532614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47181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Observations:</a:t>
            </a:r>
          </a:p>
        </p:txBody>
      </p:sp>
      <p:sp>
        <p:nvSpPr>
          <p:cNvPr id="3" name="Content Placeholder 2"/>
          <p:cNvSpPr>
            <a:spLocks noGrp="1"/>
          </p:cNvSpPr>
          <p:nvPr>
            <p:ph idx="1"/>
          </p:nvPr>
        </p:nvSpPr>
        <p:spPr/>
        <p:txBody>
          <a:bodyPr>
            <a:normAutofit fontScale="92500" lnSpcReduction="20000"/>
          </a:bodyPr>
          <a:lstStyle/>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Standard Circuit Breakers &amp; </a:t>
            </a:r>
            <a:r>
              <a:rPr lang="en-IN" dirty="0" err="1">
                <a:latin typeface="Century" panose="02040604050505020304" pitchFamily="18" charset="0"/>
                <a:ea typeface="Calibri" panose="020F0502020204030204" pitchFamily="34" charset="0"/>
                <a:cs typeface="Times New Roman" panose="02020603050405020304" pitchFamily="18" charset="0"/>
              </a:rPr>
              <a:t>Romex</a:t>
            </a: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err="1">
                <a:latin typeface="Century" panose="02040604050505020304" pitchFamily="18" charset="0"/>
                <a:ea typeface="Calibri" panose="020F0502020204030204" pitchFamily="34" charset="0"/>
                <a:cs typeface="Times New Roman" panose="02020603050405020304" pitchFamily="18" charset="0"/>
              </a:rPr>
              <a:t>Sbrkr</a:t>
            </a:r>
            <a:r>
              <a:rPr lang="en-IN" dirty="0">
                <a:latin typeface="Century" panose="02040604050505020304" pitchFamily="18" charset="0"/>
                <a:ea typeface="Calibri" panose="020F0502020204030204" pitchFamily="34" charset="0"/>
                <a:cs typeface="Times New Roman" panose="02020603050405020304" pitchFamily="18" charset="0"/>
              </a:rPr>
              <a:t>) of Electrical system (Electrical)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Maximum.</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Excellent (Ex) Kitchen quality (</a:t>
            </a:r>
            <a:r>
              <a:rPr lang="en-IN" dirty="0" err="1">
                <a:latin typeface="Century" panose="02040604050505020304" pitchFamily="18" charset="0"/>
                <a:ea typeface="Calibri" panose="020F0502020204030204" pitchFamily="34" charset="0"/>
                <a:cs typeface="Times New Roman" panose="02020603050405020304" pitchFamily="18" charset="0"/>
              </a:rPr>
              <a:t>KitchenQual</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Typical Functionality (</a:t>
            </a:r>
            <a:r>
              <a:rPr lang="en-IN" dirty="0" err="1">
                <a:latin typeface="Century" panose="02040604050505020304" pitchFamily="18" charset="0"/>
                <a:ea typeface="Calibri" panose="020F0502020204030204" pitchFamily="34" charset="0"/>
                <a:cs typeface="Times New Roman" panose="02020603050405020304" pitchFamily="18" charset="0"/>
              </a:rPr>
              <a:t>Typ</a:t>
            </a:r>
            <a:r>
              <a:rPr lang="en-IN" dirty="0">
                <a:latin typeface="Century" panose="02040604050505020304" pitchFamily="18" charset="0"/>
                <a:ea typeface="Calibri" panose="020F0502020204030204" pitchFamily="34" charset="0"/>
                <a:cs typeface="Times New Roman" panose="02020603050405020304" pitchFamily="18" charset="0"/>
              </a:rPr>
              <a:t>) type of Home functionality (Assume typical unless deductions are warranted) (Functional)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Excellent - Exceptional Masonry Fireplace (Ex) of Fireplace quality (</a:t>
            </a:r>
            <a:r>
              <a:rPr lang="en-IN" dirty="0" err="1">
                <a:latin typeface="Century" panose="02040604050505020304" pitchFamily="18" charset="0"/>
                <a:ea typeface="Calibri" panose="020F0502020204030204" pitchFamily="34" charset="0"/>
                <a:cs typeface="Times New Roman" panose="02020603050405020304" pitchFamily="18" charset="0"/>
              </a:rPr>
              <a:t>FireplaceQual</a:t>
            </a:r>
            <a:r>
              <a:rPr lang="en-IN" dirty="0">
                <a:latin typeface="Century" panose="02040604050505020304" pitchFamily="18" charset="0"/>
                <a:ea typeface="Calibri" panose="020F0502020204030204" pitchFamily="34" charset="0"/>
                <a:cs typeface="Times New Roman" panose="02020603050405020304" pitchFamily="18" charset="0"/>
              </a:rPr>
              <a:t>) has highest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Built-In (Garage part of house - typically has room above garage) (</a:t>
            </a:r>
            <a:r>
              <a:rPr lang="en-IN" dirty="0" err="1">
                <a:latin typeface="Century" panose="02040604050505020304" pitchFamily="18" charset="0"/>
                <a:ea typeface="Calibri" panose="020F0502020204030204" pitchFamily="34" charset="0"/>
                <a:cs typeface="Times New Roman" panose="02020603050405020304" pitchFamily="18" charset="0"/>
              </a:rPr>
              <a:t>BuiltIn</a:t>
            </a:r>
            <a:r>
              <a:rPr lang="en-IN" dirty="0">
                <a:latin typeface="Century" panose="02040604050505020304" pitchFamily="18" charset="0"/>
                <a:ea typeface="Calibri" panose="020F0502020204030204" pitchFamily="34" charset="0"/>
                <a:cs typeface="Times New Roman" panose="02020603050405020304" pitchFamily="18" charset="0"/>
              </a:rPr>
              <a:t>) Garage location (</a:t>
            </a:r>
            <a:r>
              <a:rPr lang="en-IN" dirty="0" err="1">
                <a:latin typeface="Century" panose="02040604050505020304" pitchFamily="18" charset="0"/>
                <a:ea typeface="Calibri" panose="020F0502020204030204" pitchFamily="34" charset="0"/>
                <a:cs typeface="Times New Roman" panose="02020603050405020304" pitchFamily="18" charset="0"/>
              </a:rPr>
              <a:t>GarageType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maximum.</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Completely finished (Fin) Interior of the garage (</a:t>
            </a:r>
            <a:r>
              <a:rPr lang="en-IN" dirty="0" err="1">
                <a:latin typeface="Century" panose="02040604050505020304" pitchFamily="18" charset="0"/>
                <a:ea typeface="Calibri" panose="020F0502020204030204" pitchFamily="34" charset="0"/>
                <a:cs typeface="Times New Roman" panose="02020603050405020304" pitchFamily="18" charset="0"/>
              </a:rPr>
              <a:t>GarageFinish</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Excellent (Ex) Garage quality (</a:t>
            </a:r>
            <a:r>
              <a:rPr lang="en-IN" dirty="0" err="1">
                <a:latin typeface="Century" panose="02040604050505020304" pitchFamily="18" charset="0"/>
                <a:ea typeface="Calibri" panose="020F0502020204030204" pitchFamily="34" charset="0"/>
                <a:cs typeface="Times New Roman" panose="02020603050405020304" pitchFamily="18" charset="0"/>
              </a:rPr>
              <a:t>GarageQual</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Typical/Average (TA) and Good (</a:t>
            </a:r>
            <a:r>
              <a:rPr lang="en-IN" dirty="0" err="1">
                <a:latin typeface="Century" panose="02040604050505020304" pitchFamily="18" charset="0"/>
                <a:ea typeface="Calibri" panose="020F0502020204030204" pitchFamily="34" charset="0"/>
                <a:cs typeface="Times New Roman" panose="02020603050405020304" pitchFamily="18" charset="0"/>
              </a:rPr>
              <a:t>Gd</a:t>
            </a:r>
            <a:r>
              <a:rPr lang="en-IN" dirty="0">
                <a:latin typeface="Century" panose="02040604050505020304" pitchFamily="18" charset="0"/>
                <a:ea typeface="Calibri" panose="020F0502020204030204" pitchFamily="34" charset="0"/>
                <a:cs typeface="Times New Roman" panose="02020603050405020304" pitchFamily="18" charset="0"/>
              </a:rPr>
              <a:t>) Garage condition (</a:t>
            </a:r>
            <a:r>
              <a:rPr lang="en-IN" dirty="0" err="1">
                <a:latin typeface="Century" panose="02040604050505020304" pitchFamily="18" charset="0"/>
                <a:ea typeface="Calibri" panose="020F0502020204030204" pitchFamily="34" charset="0"/>
                <a:cs typeface="Times New Roman" panose="02020603050405020304" pitchFamily="18" charset="0"/>
              </a:rPr>
              <a:t>GarageCond</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spcAft>
                <a:spcPts val="300"/>
              </a:spcAft>
              <a:buFont typeface="Wingdings"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For having Paved driveway (</a:t>
            </a:r>
            <a:r>
              <a:rPr lang="en-IN" dirty="0" err="1">
                <a:latin typeface="Century" panose="02040604050505020304" pitchFamily="18" charset="0"/>
                <a:ea typeface="Calibri" panose="020F0502020204030204" pitchFamily="34" charset="0"/>
                <a:cs typeface="Times New Roman" panose="02020603050405020304" pitchFamily="18" charset="0"/>
              </a:rPr>
              <a:t>PavedDrive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SalePriceis</a:t>
            </a:r>
            <a:r>
              <a:rPr lang="en-IN" dirty="0">
                <a:latin typeface="Century" panose="02040604050505020304" pitchFamily="18" charset="0"/>
                <a:ea typeface="Calibri" panose="020F0502020204030204" pitchFamily="34" charset="0"/>
                <a:cs typeface="Times New Roman" panose="02020603050405020304" pitchFamily="18" charset="0"/>
              </a:rPr>
              <a:t> high.</a:t>
            </a:r>
            <a:endParaRPr lang="en-IN" dirty="0">
              <a:latin typeface="Century" panose="02040604050505020304" pitchFamily="18" charset="0"/>
            </a:endParaRPr>
          </a:p>
          <a:p>
            <a:pPr>
              <a:buFont typeface="Wingdings" pitchFamily="2" charset="2"/>
              <a:buChar char="§"/>
            </a:pPr>
            <a:endParaRPr lang="en-US" dirty="0"/>
          </a:p>
        </p:txBody>
      </p:sp>
    </p:spTree>
    <p:extLst>
      <p:ext uri="{BB962C8B-B14F-4D97-AF65-F5344CB8AC3E}">
        <p14:creationId xmlns:p14="http://schemas.microsoft.com/office/powerpoint/2010/main" val="905250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Visualizations of categorical columns:</a:t>
            </a:r>
          </a:p>
        </p:txBody>
      </p:sp>
      <p:pic>
        <p:nvPicPr>
          <p:cNvPr id="4" name="Content Placeholder 3">
            <a:extLst>
              <a:ext uri="{FF2B5EF4-FFF2-40B4-BE49-F238E27FC236}">
                <a16:creationId xmlns:a16="http://schemas.microsoft.com/office/drawing/2014/main" id="{0D14ED80-9118-41BC-BB4A-45A7D61E903E}"/>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91885" r="32846" b="-1"/>
          <a:stretch/>
        </p:blipFill>
        <p:spPr bwMode="auto">
          <a:xfrm>
            <a:off x="1772240" y="1649692"/>
            <a:ext cx="8455843" cy="3021236"/>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587604" y="4341882"/>
            <a:ext cx="9866723" cy="2298643"/>
          </a:xfrm>
          <a:prstGeom prst="rect">
            <a:avLst/>
          </a:prstGeom>
        </p:spPr>
        <p:txBody>
          <a:bodyPr wrap="square">
            <a:spAutoFit/>
          </a:bodyPr>
          <a:lstStyle/>
          <a:p>
            <a:pPr lvl="0">
              <a:lnSpc>
                <a:spcPct val="107000"/>
              </a:lnSpc>
            </a:pPr>
            <a:r>
              <a:rPr lang="en-IN" sz="4400" dirty="0">
                <a:latin typeface="Arial" pitchFamily="34" charset="0"/>
                <a:ea typeface="Calibri" panose="020F0502020204030204" pitchFamily="34" charset="0"/>
                <a:cs typeface="Arial" pitchFamily="34" charset="0"/>
              </a:rPr>
              <a:t>Observations:</a:t>
            </a:r>
          </a:p>
          <a:p>
            <a:pPr marL="285750" lvl="0" indent="-285750">
              <a:lnSpc>
                <a:spcPct val="107000"/>
              </a:lnSpc>
              <a:buFont typeface="Wingdings" panose="05000000000000000000" pitchFamily="2" charset="2"/>
              <a:buChar char="ü"/>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For Home just constructed and sold (New) and Contract 15% Down payment regular terms (Con) of type of sale (</a:t>
            </a:r>
            <a:r>
              <a:rPr lang="en-IN" dirty="0" err="1">
                <a:latin typeface="Calibri" panose="020F0502020204030204" pitchFamily="34" charset="0"/>
                <a:ea typeface="Calibri" panose="020F0502020204030204" pitchFamily="34" charset="0"/>
                <a:cs typeface="Times New Roman" panose="02020603050405020304" pitchFamily="18" charset="0"/>
              </a:rPr>
              <a:t>SaleType</a:t>
            </a:r>
            <a:r>
              <a:rPr lang="en-IN" dirty="0">
                <a:latin typeface="Calibri" panose="020F0502020204030204" pitchFamily="34" charset="0"/>
                <a:ea typeface="Calibri" panose="020F0502020204030204" pitchFamily="34" charset="0"/>
                <a:cs typeface="Times New Roman" panose="02020603050405020304" pitchFamily="18" charset="0"/>
              </a:rPr>
              <a:t>) as highest </a:t>
            </a:r>
            <a:r>
              <a:rPr lang="en-IN" dirty="0" err="1">
                <a:latin typeface="Calibri" panose="020F0502020204030204" pitchFamily="34" charset="0"/>
                <a:ea typeface="Calibri" panose="020F0502020204030204" pitchFamily="34" charset="0"/>
                <a:cs typeface="Times New Roman" panose="02020603050405020304" pitchFamily="18" charset="0"/>
              </a:rPr>
              <a:t>SalePrice</a:t>
            </a:r>
            <a:r>
              <a:rPr lang="en-IN" dirty="0">
                <a:latin typeface="Calibri" panose="020F0502020204030204" pitchFamily="34" charset="0"/>
                <a:ea typeface="Calibri" panose="020F0502020204030204" pitchFamily="34" charset="0"/>
                <a:cs typeface="Times New Roman" panose="02020603050405020304" pitchFamily="18" charset="0"/>
              </a:rPr>
              <a: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For Home was not completed when last assessed (associated with New Homes) (Partial) Condition of sale (</a:t>
            </a:r>
            <a:r>
              <a:rPr lang="en-IN" dirty="0" err="1">
                <a:latin typeface="Calibri" panose="020F0502020204030204" pitchFamily="34" charset="0"/>
                <a:ea typeface="Calibri" panose="020F0502020204030204" pitchFamily="34" charset="0"/>
                <a:cs typeface="Times New Roman" panose="02020603050405020304" pitchFamily="18" charset="0"/>
              </a:rPr>
              <a:t>SalesCondition</a:t>
            </a:r>
            <a:r>
              <a:rPr lang="en-IN" dirty="0">
                <a:latin typeface="Calibri" panose="020F0502020204030204" pitchFamily="34" charset="0"/>
                <a:ea typeface="Calibri" panose="020F0502020204030204" pitchFamily="34" charset="0"/>
                <a:cs typeface="Times New Roman" panose="02020603050405020304" pitchFamily="18" charset="0"/>
              </a:rPr>
              <a:t>) the </a:t>
            </a:r>
            <a:r>
              <a:rPr lang="en-IN" dirty="0" err="1">
                <a:latin typeface="Calibri" panose="020F0502020204030204" pitchFamily="34" charset="0"/>
                <a:ea typeface="Calibri" panose="020F0502020204030204" pitchFamily="34" charset="0"/>
                <a:cs typeface="Times New Roman" panose="02020603050405020304" pitchFamily="18" charset="0"/>
              </a:rPr>
              <a:t>SalePrice</a:t>
            </a:r>
            <a:r>
              <a:rPr lang="en-IN" dirty="0">
                <a:latin typeface="Calibri" panose="020F0502020204030204" pitchFamily="34" charset="0"/>
                <a:ea typeface="Calibri" panose="020F0502020204030204" pitchFamily="34" charset="0"/>
                <a:cs typeface="Times New Roman" panose="02020603050405020304" pitchFamily="18" charset="0"/>
              </a:rPr>
              <a:t> is maximum.</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0246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Analysis:</a:t>
            </a:r>
          </a:p>
        </p:txBody>
      </p:sp>
      <p:sp>
        <p:nvSpPr>
          <p:cNvPr id="3" name="Content Placeholder 2"/>
          <p:cNvSpPr>
            <a:spLocks noGrp="1"/>
          </p:cNvSpPr>
          <p:nvPr>
            <p:ph idx="1"/>
          </p:nvPr>
        </p:nvSpPr>
        <p:spPr/>
        <p:txBody>
          <a:bodyPr>
            <a:normAutofit/>
          </a:bodyPr>
          <a:lstStyle/>
          <a:p>
            <a:pPr lvl="0">
              <a:lnSpc>
                <a:spcPct val="107000"/>
              </a:lnSpc>
              <a:buFont typeface="Wingdings" pitchFamily="2" charset="2"/>
              <a:buChar char="Ø"/>
            </a:pPr>
            <a:r>
              <a:rPr lang="en-IN" sz="2400" dirty="0">
                <a:latin typeface="Century" panose="02040604050505020304" pitchFamily="18" charset="0"/>
              </a:rPr>
              <a:t> </a:t>
            </a:r>
            <a:r>
              <a:rPr lang="en-IN" sz="2400" dirty="0">
                <a:latin typeface="Century" panose="02040604050505020304" pitchFamily="18" charset="0"/>
                <a:ea typeface="Calibri" panose="020F0502020204030204" pitchFamily="34" charset="0"/>
                <a:cs typeface="Times New Roman" panose="02020603050405020304" pitchFamily="18" charset="0"/>
              </a:rPr>
              <a:t>I have used box plot for each pair of categorical features that shows the relation with the median sale price for all the sub categories in each categorical feature. </a:t>
            </a:r>
          </a:p>
          <a:p>
            <a:pPr lvl="0">
              <a:lnSpc>
                <a:spcPct val="107000"/>
              </a:lnSpc>
              <a:spcAft>
                <a:spcPts val="800"/>
              </a:spcAft>
              <a:buFont typeface="Wingdings" pitchFamily="2" charset="2"/>
              <a:buChar char="Ø"/>
            </a:pPr>
            <a:r>
              <a:rPr lang="en-IN" sz="2400" dirty="0">
                <a:latin typeface="Century" panose="02040604050505020304" pitchFamily="18" charset="0"/>
                <a:ea typeface="Calibri" panose="020F0502020204030204" pitchFamily="34" charset="0"/>
                <a:cs typeface="Times New Roman" panose="02020603050405020304" pitchFamily="18" charset="0"/>
              </a:rPr>
              <a:t>And also for continuous numerical variables I have used </a:t>
            </a:r>
            <a:r>
              <a:rPr lang="en-IN" sz="2400" dirty="0" err="1">
                <a:latin typeface="Century" panose="02040604050505020304" pitchFamily="18" charset="0"/>
                <a:ea typeface="Calibri" panose="020F0502020204030204" pitchFamily="34" charset="0"/>
                <a:cs typeface="Times New Roman" panose="02020603050405020304" pitchFamily="18" charset="0"/>
              </a:rPr>
              <a:t>reg</a:t>
            </a:r>
            <a:r>
              <a:rPr lang="en-IN" sz="2400" dirty="0">
                <a:latin typeface="Century" panose="02040604050505020304" pitchFamily="18" charset="0"/>
                <a:ea typeface="Calibri" panose="020F0502020204030204" pitchFamily="34" charset="0"/>
                <a:cs typeface="Times New Roman" panose="02020603050405020304" pitchFamily="18" charset="0"/>
              </a:rPr>
              <a:t> plot to show the relationship between continuous numerical variable and target variable.</a:t>
            </a:r>
          </a:p>
          <a:p>
            <a:pPr lvl="0">
              <a:lnSpc>
                <a:spcPct val="107000"/>
              </a:lnSpc>
              <a:spcAft>
                <a:spcPts val="800"/>
              </a:spcAft>
              <a:buFont typeface="Wingdings" pitchFamily="2" charset="2"/>
              <a:buChar char="Ø"/>
            </a:pPr>
            <a:r>
              <a:rPr lang="en-IN" sz="2400" dirty="0">
                <a:latin typeface="Century" panose="02040604050505020304" pitchFamily="18" charset="0"/>
                <a:ea typeface="Calibri" panose="020F0502020204030204" pitchFamily="34" charset="0"/>
                <a:cs typeface="Times New Roman" panose="02020603050405020304" pitchFamily="18" charset="0"/>
              </a:rPr>
              <a:t>I found that there is a linear relationship between continuous numerical variable and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a:t>
            </a:r>
            <a:endParaRPr lang="en-IN" sz="2400" dirty="0">
              <a:latin typeface="Century" panose="02040604050505020304" pitchFamily="18" charset="0"/>
            </a:endParaRPr>
          </a:p>
          <a:p>
            <a:endParaRPr lang="en-US" dirty="0"/>
          </a:p>
        </p:txBody>
      </p:sp>
    </p:spTree>
    <p:extLst>
      <p:ext uri="{BB962C8B-B14F-4D97-AF65-F5344CB8AC3E}">
        <p14:creationId xmlns:p14="http://schemas.microsoft.com/office/powerpoint/2010/main" val="942717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 Steps:</a:t>
            </a:r>
          </a:p>
        </p:txBody>
      </p:sp>
      <p:sp>
        <p:nvSpPr>
          <p:cNvPr id="3" name="Content Placeholder 2"/>
          <p:cNvSpPr>
            <a:spLocks noGrp="1"/>
          </p:cNvSpPr>
          <p:nvPr>
            <p:ph idx="1"/>
          </p:nvPr>
        </p:nvSpPr>
        <p:spPr/>
        <p:txBody>
          <a:bodyPr>
            <a:normAutofit fontScale="92500" lnSpcReduction="20000"/>
          </a:bodyPr>
          <a:lstStyle/>
          <a:p>
            <a:pPr marL="457200" lvl="1" indent="0">
              <a:buNone/>
            </a:pPr>
            <a:endParaRPr lang="en-IN" dirty="0">
              <a:latin typeface="Century" panose="02040604050505020304" pitchFamily="18" charset="0"/>
              <a:cs typeface="Times New Roman" panose="02020603050405020304" pitchFamily="18" charset="0"/>
            </a:endParaRPr>
          </a:p>
          <a:p>
            <a:pPr lvl="1">
              <a:buFont typeface="Wingdings" pitchFamily="2" charset="2"/>
              <a:buChar char="Ø"/>
            </a:pPr>
            <a:r>
              <a:rPr lang="en-IN" dirty="0">
                <a:latin typeface="Century" panose="02040604050505020304" pitchFamily="18" charset="0"/>
              </a:rPr>
              <a:t>In my datasets I found null values, outliers and also </a:t>
            </a:r>
            <a:r>
              <a:rPr lang="en-IN" dirty="0" err="1">
                <a:latin typeface="Century" panose="02040604050505020304" pitchFamily="18" charset="0"/>
              </a:rPr>
              <a:t>skewness</a:t>
            </a:r>
            <a:r>
              <a:rPr lang="en-IN" dirty="0">
                <a:latin typeface="Century" panose="02040604050505020304" pitchFamily="18" charset="0"/>
              </a:rPr>
              <a:t>.</a:t>
            </a:r>
          </a:p>
          <a:p>
            <a:pPr marL="0" indent="0">
              <a:buNone/>
            </a:pP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a:buFont typeface="Wingdings" pitchFamily="2" charset="2"/>
              <a:buChar char="Ø"/>
            </a:pPr>
            <a:r>
              <a:rPr lang="en-IN" sz="2400" dirty="0">
                <a:latin typeface="Century" panose="02040604050505020304" pitchFamily="18" charset="0"/>
                <a:ea typeface="Calibri" panose="020F0502020204030204" pitchFamily="34" charset="0"/>
                <a:cs typeface="Times New Roman" panose="02020603050405020304" pitchFamily="18" charset="0"/>
              </a:rPr>
              <a:t>I have used imputation method to replace null values. To remove outliers I have used percentile method. And to remove </a:t>
            </a:r>
            <a:r>
              <a:rPr lang="en-IN" sz="2400" dirty="0" err="1">
                <a:latin typeface="Century" panose="02040604050505020304" pitchFamily="18" charset="0"/>
                <a:ea typeface="Calibri" panose="020F0502020204030204" pitchFamily="34" charset="0"/>
                <a:cs typeface="Times New Roman" panose="02020603050405020304" pitchFamily="18" charset="0"/>
              </a:rPr>
              <a:t>skewness</a:t>
            </a:r>
            <a:r>
              <a:rPr lang="en-IN" sz="2400" dirty="0">
                <a:latin typeface="Century" panose="02040604050505020304" pitchFamily="18" charset="0"/>
                <a:ea typeface="Calibri" panose="020F0502020204030204" pitchFamily="34" charset="0"/>
                <a:cs typeface="Times New Roman" panose="02020603050405020304" pitchFamily="18" charset="0"/>
              </a:rPr>
              <a:t> have used yeo-</a:t>
            </a:r>
            <a:r>
              <a:rPr lang="en-IN" sz="2400" dirty="0" err="1">
                <a:latin typeface="Century" panose="02040604050505020304" pitchFamily="18" charset="0"/>
                <a:ea typeface="Calibri" panose="020F0502020204030204" pitchFamily="34" charset="0"/>
                <a:cs typeface="Times New Roman" panose="02020603050405020304" pitchFamily="18" charset="0"/>
              </a:rPr>
              <a:t>johnson</a:t>
            </a:r>
            <a:r>
              <a:rPr lang="en-IN" sz="2400" dirty="0">
                <a:latin typeface="Century" panose="02040604050505020304" pitchFamily="18" charset="0"/>
                <a:ea typeface="Calibri" panose="020F0502020204030204" pitchFamily="34" charset="0"/>
                <a:cs typeface="Times New Roman" panose="02020603050405020304" pitchFamily="18" charset="0"/>
              </a:rPr>
              <a:t> method. </a:t>
            </a:r>
          </a:p>
          <a:p>
            <a:pPr>
              <a:buFont typeface="Wingdings" pitchFamily="2" charset="2"/>
              <a:buChar char="Ø"/>
            </a:pPr>
            <a:r>
              <a:rPr lang="en-IN" sz="2400" dirty="0">
                <a:latin typeface="Century" panose="02040604050505020304" pitchFamily="18" charset="0"/>
                <a:ea typeface="Calibri" panose="020F0502020204030204" pitchFamily="34" charset="0"/>
                <a:cs typeface="Times New Roman" panose="02020603050405020304" pitchFamily="18" charset="0"/>
              </a:rPr>
              <a:t>To encode the categorical columns I have use Ordinal Encoding. </a:t>
            </a:r>
          </a:p>
          <a:p>
            <a:pPr>
              <a:buFont typeface="Wingdings" pitchFamily="2" charset="2"/>
              <a:buChar char="Ø"/>
            </a:pPr>
            <a:r>
              <a:rPr lang="en-IN" sz="2400" dirty="0">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itchFamily="2" charset="2"/>
              <a:buChar char="Ø"/>
            </a:pPr>
            <a:r>
              <a:rPr lang="en-IN" sz="2400" dirty="0">
                <a:latin typeface="Century" panose="02040604050505020304" pitchFamily="18" charset="0"/>
                <a:ea typeface="Calibri" panose="020F0502020204030204" pitchFamily="34" charset="0"/>
                <a:cs typeface="Times New Roman" panose="02020603050405020304" pitchFamily="18" charset="0"/>
              </a:rPr>
              <a:t>Also I have used standardization. Then followed by model building with all regression algorithms.</a:t>
            </a:r>
            <a:endParaRPr lang="en-IN" sz="2400" dirty="0">
              <a:latin typeface="Century" panose="02040604050505020304" pitchFamily="18" charset="0"/>
            </a:endParaRPr>
          </a:p>
          <a:p>
            <a:endParaRPr lang="en-US" dirty="0"/>
          </a:p>
        </p:txBody>
      </p:sp>
    </p:spTree>
    <p:extLst>
      <p:ext uri="{BB962C8B-B14F-4D97-AF65-F5344CB8AC3E}">
        <p14:creationId xmlns:p14="http://schemas.microsoft.com/office/powerpoint/2010/main" val="3679983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Building:</a:t>
            </a:r>
          </a:p>
        </p:txBody>
      </p:sp>
      <p:sp>
        <p:nvSpPr>
          <p:cNvPr id="3" name="Content Placeholder 2"/>
          <p:cNvSpPr>
            <a:spLocks noGrp="1"/>
          </p:cNvSpPr>
          <p:nvPr>
            <p:ph idx="1"/>
          </p:nvPr>
        </p:nvSpPr>
        <p:spPr/>
        <p:txBody>
          <a:bodyPr>
            <a:normAutofit lnSpcReduction="10000"/>
          </a:bodyPr>
          <a:lstStyle/>
          <a:p>
            <a:pPr>
              <a:lnSpc>
                <a:spcPct val="107000"/>
              </a:lnSpc>
              <a:spcAft>
                <a:spcPts val="800"/>
              </a:spcAft>
              <a:buFont typeface="Wingdings" pitchFamily="2" charset="2"/>
              <a:buChar char="v"/>
            </a:pPr>
            <a:r>
              <a:rPr lang="en-IN" dirty="0">
                <a:latin typeface="Century" panose="02040604050505020304" pitchFamily="18" charset="0"/>
                <a:ea typeface="Calibri" panose="020F0502020204030204" pitchFamily="34" charset="0"/>
                <a:cs typeface="Times New Roman" panose="02020603050405020304" pitchFamily="18" charset="0"/>
              </a:rPr>
              <a:t> Since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was my target and it was a continuous column so this </a:t>
            </a:r>
            <a:r>
              <a:rPr lang="en-IN" dirty="0" err="1">
                <a:latin typeface="Century" panose="02040604050505020304" pitchFamily="18" charset="0"/>
                <a:ea typeface="Calibri" panose="020F0502020204030204" pitchFamily="34" charset="0"/>
                <a:cs typeface="Times New Roman" panose="02020603050405020304" pitchFamily="18" charset="0"/>
              </a:rPr>
              <a:t>perticular</a:t>
            </a:r>
            <a:r>
              <a:rPr lang="en-IN" dirty="0">
                <a:latin typeface="Century" panose="02040604050505020304" pitchFamily="18" charset="0"/>
                <a:ea typeface="Calibri" panose="020F0502020204030204" pitchFamily="34" charset="0"/>
                <a:cs typeface="Times New Roman" panose="02020603050405020304" pitchFamily="18" charset="0"/>
              </a:rPr>
              <a:t> problem was regression problem. And I have used all regression algorithms to build my model. By looking into the difference of r2 score and cross validation score I found </a:t>
            </a:r>
            <a:r>
              <a:rPr lang="en-IN" dirty="0" err="1">
                <a:latin typeface="Century" panose="02040604050505020304" pitchFamily="18" charset="0"/>
                <a:ea typeface="Calibri" panose="020F0502020204030204" pitchFamily="34" charset="0"/>
                <a:cs typeface="Times New Roman" panose="02020603050405020304" pitchFamily="18" charset="0"/>
              </a:rPr>
              <a:t>ExtraTreesRegressor</a:t>
            </a:r>
            <a:r>
              <a:rPr lang="en-IN" dirty="0">
                <a:latin typeface="Century" panose="02040604050505020304" pitchFamily="18" charset="0"/>
                <a:ea typeface="Calibri" panose="020F0502020204030204" pitchFamily="34" charset="0"/>
                <a:cs typeface="Times New Roman" panose="02020603050405020304" pitchFamily="18" charset="0"/>
              </a:rPr>
              <a:t> as a best model with least difference. Also to get the best model we have to run through multiple models and to avoid the confusion of </a:t>
            </a:r>
            <a:r>
              <a:rPr lang="en-IN" dirty="0" err="1">
                <a:latin typeface="Century" panose="02040604050505020304" pitchFamily="18" charset="0"/>
                <a:ea typeface="Calibri" panose="020F0502020204030204" pitchFamily="34" charset="0"/>
                <a:cs typeface="Times New Roman" panose="02020603050405020304" pitchFamily="18" charset="0"/>
              </a:rPr>
              <a:t>overfitting</a:t>
            </a:r>
            <a:r>
              <a:rPr lang="en-IN" dirty="0">
                <a:latin typeface="Century" panose="02040604050505020304" pitchFamily="18" charset="0"/>
                <a:ea typeface="Calibri" panose="020F0502020204030204" pitchFamily="34" charset="0"/>
                <a:cs typeface="Times New Roman" panose="02020603050405020304" pitchFamily="18" charset="0"/>
              </a:rPr>
              <a:t> we have go through cross validation. Below are the list of regression algorithms I have used in my project.</a:t>
            </a: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RandomForestRegressor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XGBRegressor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ExtraTreesRegressor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GradientBoostingRegressor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DecisionTreeRegressor</a:t>
            </a:r>
            <a:endParaRPr lang="en-IN" dirty="0">
              <a:latin typeface="Century" panose="02040604050505020304" pitchFamily="18" charset="0"/>
            </a:endParaRPr>
          </a:p>
          <a:p>
            <a:endParaRPr lang="en-US" dirty="0"/>
          </a:p>
        </p:txBody>
      </p:sp>
    </p:spTree>
    <p:extLst>
      <p:ext uri="{BB962C8B-B14F-4D97-AF65-F5344CB8AC3E}">
        <p14:creationId xmlns:p14="http://schemas.microsoft.com/office/powerpoint/2010/main" val="1917747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1C23-3C27-4DB7-AE06-2974FCA856CE}"/>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Overview:</a:t>
            </a:r>
          </a:p>
        </p:txBody>
      </p:sp>
      <p:sp>
        <p:nvSpPr>
          <p:cNvPr id="6" name="TextBox 5">
            <a:extLst>
              <a:ext uri="{FF2B5EF4-FFF2-40B4-BE49-F238E27FC236}">
                <a16:creationId xmlns:a16="http://schemas.microsoft.com/office/drawing/2014/main" id="{A0BD5904-7BE0-464A-A973-EBE48DDCE8ED}"/>
              </a:ext>
            </a:extLst>
          </p:cNvPr>
          <p:cNvSpPr txBox="1"/>
          <p:nvPr/>
        </p:nvSpPr>
        <p:spPr>
          <a:xfrm>
            <a:off x="838201" y="1547068"/>
            <a:ext cx="6184769" cy="4533549"/>
          </a:xfrm>
          <a:prstGeom prst="rect">
            <a:avLst/>
          </a:prstGeom>
          <a:noFill/>
        </p:spPr>
        <p:txBody>
          <a:bodyPr wrap="square">
            <a:spAutoFit/>
          </a:bodyPr>
          <a:lstStyle/>
          <a:p>
            <a:pPr marR="0" lvl="0" algn="l" defTabSz="914400" rtl="0" eaLnBrk="1" fontAlgn="auto" latinLnBrk="0" hangingPunct="1">
              <a:lnSpc>
                <a:spcPct val="90000"/>
              </a:lnSpc>
              <a:spcBef>
                <a:spcPts val="1800"/>
              </a:spcBef>
              <a:spcAft>
                <a:spcPts val="0"/>
              </a:spcAft>
              <a:buClr>
                <a:srgbClr val="303030">
                  <a:lumMod val="90000"/>
                  <a:lumOff val="10000"/>
                </a:srgbClr>
              </a:buClr>
              <a:buSzPct val="80000"/>
              <a:tabLst/>
              <a:defRPr/>
            </a:pPr>
            <a:r>
              <a:rPr lang="en-US" sz="2000" dirty="0">
                <a:solidFill>
                  <a:srgbClr val="000000"/>
                </a:solidFill>
                <a:latin typeface="Century" panose="02040604050505020304" pitchFamily="18" charset="0"/>
              </a:rPr>
              <a:t>In this project we will be looking on:</a:t>
            </a:r>
          </a:p>
          <a:p>
            <a:pPr marL="342900" marR="0" lvl="0" indent="-342900" algn="l" defTabSz="914400" rtl="0" eaLnBrk="1" fontAlgn="auto" latinLnBrk="0" hangingPunct="1">
              <a:lnSpc>
                <a:spcPct val="90000"/>
              </a:lnSpc>
              <a:spcBef>
                <a:spcPts val="1800"/>
              </a:spcBef>
              <a:spcAft>
                <a:spcPts val="0"/>
              </a:spcAft>
              <a:buClr>
                <a:srgbClr val="303030">
                  <a:lumMod val="90000"/>
                  <a:lumOff val="1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entury" panose="02040604050505020304" pitchFamily="18" charset="0"/>
                <a:ea typeface="+mn-ea"/>
                <a:cs typeface="+mn-cs"/>
              </a:rPr>
              <a:t>How to anal</a:t>
            </a:r>
            <a:r>
              <a:rPr lang="en-US" sz="2000" dirty="0" err="1">
                <a:solidFill>
                  <a:srgbClr val="000000"/>
                </a:solidFill>
                <a:latin typeface="Century" panose="02040604050505020304" pitchFamily="18" charset="0"/>
              </a:rPr>
              <a:t>yse</a:t>
            </a:r>
            <a:r>
              <a:rPr lang="en-US" sz="2000" dirty="0">
                <a:solidFill>
                  <a:srgbClr val="000000"/>
                </a:solidFill>
                <a:latin typeface="Century" panose="02040604050505020304" pitchFamily="18" charset="0"/>
              </a:rPr>
              <a:t> the dataset of Housing Price Prediction.</a:t>
            </a:r>
          </a:p>
          <a:p>
            <a:pPr marL="342900" marR="0" lvl="0" indent="-342900" algn="l" defTabSz="914400" rtl="0" eaLnBrk="1" fontAlgn="auto" latinLnBrk="0" hangingPunct="1">
              <a:lnSpc>
                <a:spcPct val="90000"/>
              </a:lnSpc>
              <a:spcBef>
                <a:spcPts val="1800"/>
              </a:spcBef>
              <a:spcAft>
                <a:spcPts val="0"/>
              </a:spcAft>
              <a:buClr>
                <a:srgbClr val="303030">
                  <a:lumMod val="90000"/>
                  <a:lumOff val="1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entury" panose="02040604050505020304" pitchFamily="18" charset="0"/>
                <a:ea typeface="+mn-ea"/>
                <a:cs typeface="+mn-cs"/>
              </a:rPr>
              <a:t>What are the EDA steps in cleaning the dataset.</a:t>
            </a:r>
          </a:p>
          <a:p>
            <a:pPr marL="342900" marR="0" lvl="0" indent="-342900" algn="l" defTabSz="914400" rtl="0" eaLnBrk="1" fontAlgn="auto" latinLnBrk="0" hangingPunct="1">
              <a:lnSpc>
                <a:spcPct val="90000"/>
              </a:lnSpc>
              <a:spcBef>
                <a:spcPts val="1800"/>
              </a:spcBef>
              <a:spcAft>
                <a:spcPts val="0"/>
              </a:spcAft>
              <a:buClr>
                <a:srgbClr val="303030">
                  <a:lumMod val="90000"/>
                  <a:lumOff val="10000"/>
                </a:srgbClr>
              </a:buClr>
              <a:buSzPct val="80000"/>
              <a:buFont typeface="Arial" panose="020B0604020202020204" pitchFamily="34" charset="0"/>
              <a:buChar char="•"/>
              <a:tabLst/>
              <a:defRPr/>
            </a:pPr>
            <a:r>
              <a:rPr lang="en-US" sz="2000" dirty="0">
                <a:solidFill>
                  <a:srgbClr val="000000"/>
                </a:solidFill>
                <a:latin typeface="Century" panose="02040604050505020304" pitchFamily="18" charset="0"/>
              </a:rPr>
              <a:t>Overall analysis on the problem.</a:t>
            </a:r>
          </a:p>
          <a:p>
            <a:pPr marL="342900" marR="0" lvl="0" indent="-342900" algn="l" defTabSz="914400" rtl="0" eaLnBrk="1" fontAlgn="auto" latinLnBrk="0" hangingPunct="1">
              <a:lnSpc>
                <a:spcPct val="90000"/>
              </a:lnSpc>
              <a:spcBef>
                <a:spcPts val="1800"/>
              </a:spcBef>
              <a:spcAft>
                <a:spcPts val="0"/>
              </a:spcAft>
              <a:buClr>
                <a:srgbClr val="303030">
                  <a:lumMod val="90000"/>
                  <a:lumOff val="1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entury" panose="02040604050505020304" pitchFamily="18" charset="0"/>
                <a:ea typeface="+mn-ea"/>
                <a:cs typeface="+mn-cs"/>
              </a:rPr>
              <a:t>Model building from train dataset.</a:t>
            </a:r>
          </a:p>
          <a:p>
            <a:pPr marL="342900" marR="0" lvl="0" indent="-342900" algn="l" defTabSz="914400" rtl="0" eaLnBrk="1" fontAlgn="auto" latinLnBrk="0" hangingPunct="1">
              <a:lnSpc>
                <a:spcPct val="90000"/>
              </a:lnSpc>
              <a:spcBef>
                <a:spcPts val="1800"/>
              </a:spcBef>
              <a:spcAft>
                <a:spcPts val="0"/>
              </a:spcAft>
              <a:buClr>
                <a:srgbClr val="303030">
                  <a:lumMod val="90000"/>
                  <a:lumOff val="10000"/>
                </a:srgbClr>
              </a:buClr>
              <a:buSzPct val="80000"/>
              <a:buFont typeface="Arial" panose="020B0604020202020204" pitchFamily="34" charset="0"/>
              <a:buChar char="•"/>
              <a:tabLst/>
              <a:defRPr/>
            </a:pPr>
            <a:r>
              <a:rPr lang="en-US" sz="2000" dirty="0">
                <a:solidFill>
                  <a:srgbClr val="000000"/>
                </a:solidFill>
                <a:latin typeface="Century" panose="02040604050505020304" pitchFamily="18" charset="0"/>
              </a:rPr>
              <a:t>Predicting Housing Price for test dataset.</a:t>
            </a:r>
            <a:endParaRPr kumimoji="0" lang="en-US" sz="2000" b="0" i="0" u="none" strike="noStrike" kern="1200" cap="none" spc="0" normalizeH="0" baseline="0" noProof="0" dirty="0">
              <a:ln>
                <a:noFill/>
              </a:ln>
              <a:solidFill>
                <a:srgbClr val="000000"/>
              </a:solidFill>
              <a:effectLst/>
              <a:uLnTx/>
              <a:uFillTx/>
              <a:latin typeface="Century" panose="02040604050505020304" pitchFamily="18" charset="0"/>
              <a:ea typeface="+mn-ea"/>
              <a:cs typeface="+mn-cs"/>
            </a:endParaRPr>
          </a:p>
          <a:p>
            <a:pPr marL="342900" marR="0" lvl="0" indent="-342900" algn="l" defTabSz="914400" rtl="0" eaLnBrk="1" fontAlgn="auto" latinLnBrk="0" hangingPunct="1">
              <a:lnSpc>
                <a:spcPct val="90000"/>
              </a:lnSpc>
              <a:spcBef>
                <a:spcPts val="1800"/>
              </a:spcBef>
              <a:spcAft>
                <a:spcPts val="0"/>
              </a:spcAft>
              <a:buClr>
                <a:srgbClr val="303030">
                  <a:lumMod val="90000"/>
                  <a:lumOff val="10000"/>
                </a:srgbClr>
              </a:buClr>
              <a:buSzPct val="80000"/>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Century" panose="02040604050505020304" pitchFamily="18" charset="0"/>
              <a:ea typeface="+mn-ea"/>
              <a:cs typeface="+mn-cs"/>
            </a:endParaRPr>
          </a:p>
          <a:p>
            <a:pPr marL="223838" marR="0" lvl="0" indent="-223838" algn="l" defTabSz="914400" rtl="0" eaLnBrk="1" fontAlgn="auto" latinLnBrk="0" hangingPunct="1">
              <a:lnSpc>
                <a:spcPct val="90000"/>
              </a:lnSpc>
              <a:spcBef>
                <a:spcPts val="1800"/>
              </a:spcBef>
              <a:spcAft>
                <a:spcPts val="0"/>
              </a:spcAft>
              <a:buClr>
                <a:srgbClr val="303030">
                  <a:lumMod val="90000"/>
                  <a:lumOff val="10000"/>
                </a:srgbClr>
              </a:buClr>
              <a:buSzPct val="80000"/>
              <a:buFont typeface="Arial" pitchFamily="34" charset="0"/>
              <a:buChar char="•"/>
              <a:tabLst/>
              <a:defRPr/>
            </a:pPr>
            <a:endParaRPr kumimoji="0" lang="en-IN" sz="2400" b="0" i="0" u="none" strike="noStrike" kern="1200" cap="none" spc="0" normalizeH="0" baseline="0" noProof="0" dirty="0">
              <a:ln>
                <a:noFill/>
              </a:ln>
              <a:solidFill>
                <a:srgbClr val="303030"/>
              </a:solidFill>
              <a:effectLst/>
              <a:uLnTx/>
              <a:uFillTx/>
              <a:latin typeface="Cambria"/>
              <a:ea typeface="+mn-ea"/>
              <a:cs typeface="+mn-cs"/>
            </a:endParaRPr>
          </a:p>
        </p:txBody>
      </p:sp>
    </p:spTree>
    <p:extLst>
      <p:ext uri="{BB962C8B-B14F-4D97-AF65-F5344CB8AC3E}">
        <p14:creationId xmlns:p14="http://schemas.microsoft.com/office/powerpoint/2010/main" val="316248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a:t>
            </a:r>
            <a:r>
              <a:rPr lang="en-US" dirty="0" err="1">
                <a:latin typeface="Arial" pitchFamily="34" charset="0"/>
                <a:cs typeface="Arial" pitchFamily="34" charset="0"/>
              </a:rPr>
              <a:t>RandomForestRegressor</a:t>
            </a:r>
            <a:r>
              <a:rPr lang="en-US" dirty="0"/>
              <a:t>:</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989056"/>
            <a:ext cx="9567291" cy="3905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41022" y="5913708"/>
            <a:ext cx="11283887" cy="369332"/>
          </a:xfrm>
          <a:prstGeom prst="rect">
            <a:avLst/>
          </a:prstGeom>
        </p:spPr>
        <p:txBody>
          <a:bodyPr wrap="square">
            <a:spAutoFit/>
          </a:bodyPr>
          <a:lstStyle/>
          <a:p>
            <a:pPr marL="285750" indent="-285750">
              <a:buFont typeface="Wingdings" pitchFamily="2" charset="2"/>
              <a:buChar char="Ø"/>
            </a:pPr>
            <a:r>
              <a:rPr lang="en-IN" dirty="0" err="1">
                <a:latin typeface="Century" panose="02040604050505020304" pitchFamily="18" charset="0"/>
                <a:ea typeface="Calibri" panose="020F0502020204030204" pitchFamily="34" charset="0"/>
                <a:cs typeface="Times New Roman" panose="02020603050405020304" pitchFamily="18" charset="0"/>
              </a:rPr>
              <a:t>RandomForestRegressor</a:t>
            </a:r>
            <a:r>
              <a:rPr lang="en-IN" dirty="0">
                <a:latin typeface="Century" panose="02040604050505020304" pitchFamily="18" charset="0"/>
                <a:ea typeface="Calibri" panose="020F0502020204030204" pitchFamily="34" charset="0"/>
                <a:cs typeface="Times New Roman" panose="02020603050405020304" pitchFamily="18" charset="0"/>
              </a:rPr>
              <a:t> has given me 90.68% accuracy but still we have to look into multiple models.</a:t>
            </a:r>
            <a:endParaRPr lang="en-IN" dirty="0">
              <a:latin typeface="Century" panose="02040604050505020304" pitchFamily="18" charset="0"/>
            </a:endParaRPr>
          </a:p>
        </p:txBody>
      </p:sp>
    </p:spTree>
    <p:extLst>
      <p:ext uri="{BB962C8B-B14F-4D97-AF65-F5344CB8AC3E}">
        <p14:creationId xmlns:p14="http://schemas.microsoft.com/office/powerpoint/2010/main" val="602039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itchFamily="34" charset="0"/>
                <a:cs typeface="Arial" pitchFamily="34" charset="0"/>
              </a:rPr>
              <a:t>ii)</a:t>
            </a:r>
            <a:r>
              <a:rPr lang="en-US" dirty="0" err="1">
                <a:latin typeface="Arial" pitchFamily="34" charset="0"/>
                <a:cs typeface="Arial" pitchFamily="34" charset="0"/>
              </a:rPr>
              <a:t>XGBRegressor</a:t>
            </a:r>
            <a:endParaRPr lang="en-US" dirty="0">
              <a:latin typeface="Arial" pitchFamily="34" charset="0"/>
              <a:cs typeface="Arial" pitchFamily="34"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77033" y="1855457"/>
            <a:ext cx="8237934" cy="3955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02369" y="5751864"/>
            <a:ext cx="5214889" cy="369332"/>
          </a:xfrm>
          <a:prstGeom prst="rect">
            <a:avLst/>
          </a:prstGeom>
        </p:spPr>
        <p:txBody>
          <a:bodyPr wrap="none">
            <a:spAutoFit/>
          </a:bodyPr>
          <a:lstStyle/>
          <a:p>
            <a:pPr marL="285750" indent="-285750">
              <a:buFont typeface="Wingdings" pitchFamily="2" charset="2"/>
              <a:buChar char="Ø"/>
            </a:pPr>
            <a:r>
              <a:rPr lang="en-IN" dirty="0" err="1">
                <a:latin typeface="Century" panose="02040604050505020304" pitchFamily="18" charset="0"/>
                <a:ea typeface="Calibri" panose="020F0502020204030204" pitchFamily="34" charset="0"/>
                <a:cs typeface="Times New Roman" panose="02020603050405020304" pitchFamily="18" charset="0"/>
              </a:rPr>
              <a:t>XGBRegressor</a:t>
            </a:r>
            <a:r>
              <a:rPr lang="en-IN" dirty="0">
                <a:latin typeface="Century" panose="02040604050505020304" pitchFamily="18" charset="0"/>
                <a:ea typeface="Calibri" panose="020F0502020204030204" pitchFamily="34" charset="0"/>
                <a:cs typeface="Times New Roman" panose="02020603050405020304" pitchFamily="18" charset="0"/>
              </a:rPr>
              <a:t> is giving me 89.32% accuracy</a:t>
            </a:r>
            <a:endParaRPr lang="en-US" dirty="0"/>
          </a:p>
        </p:txBody>
      </p:sp>
    </p:spTree>
    <p:extLst>
      <p:ext uri="{BB962C8B-B14F-4D97-AF65-F5344CB8AC3E}">
        <p14:creationId xmlns:p14="http://schemas.microsoft.com/office/powerpoint/2010/main" val="1845311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iii) </a:t>
            </a:r>
            <a:r>
              <a:rPr lang="en-IN" dirty="0" err="1"/>
              <a:t>ExtraTreesRegressor</a:t>
            </a:r>
            <a:r>
              <a:rPr lang="en-IN" dirty="0"/>
              <a:t>:</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9704" y="1784648"/>
            <a:ext cx="8664691" cy="3400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67810" y="5535048"/>
            <a:ext cx="5790496" cy="369332"/>
          </a:xfrm>
          <a:prstGeom prst="rect">
            <a:avLst/>
          </a:prstGeom>
        </p:spPr>
        <p:txBody>
          <a:bodyPr wrap="none">
            <a:spAutoFit/>
          </a:bodyPr>
          <a:lstStyle/>
          <a:p>
            <a:pPr marL="285750" indent="-285750">
              <a:buFont typeface="Wingdings" pitchFamily="2" charset="2"/>
              <a:buChar char="Ø"/>
            </a:pPr>
            <a:r>
              <a:rPr lang="en-IN" dirty="0" err="1">
                <a:latin typeface="Century" panose="02040604050505020304" pitchFamily="18" charset="0"/>
                <a:ea typeface="Calibri" panose="020F0502020204030204" pitchFamily="34" charset="0"/>
                <a:cs typeface="Times New Roman" panose="02020603050405020304" pitchFamily="18" charset="0"/>
              </a:rPr>
              <a:t>ExtraTreeRegressor</a:t>
            </a:r>
            <a:r>
              <a:rPr lang="en-IN" dirty="0">
                <a:latin typeface="Century" panose="02040604050505020304" pitchFamily="18" charset="0"/>
                <a:ea typeface="Calibri" panose="020F0502020204030204" pitchFamily="34" charset="0"/>
                <a:cs typeface="Times New Roman" panose="02020603050405020304" pitchFamily="18" charset="0"/>
              </a:rPr>
              <a:t> is giving me 89.93% accuracy</a:t>
            </a:r>
            <a:endParaRPr lang="en-US" dirty="0"/>
          </a:p>
        </p:txBody>
      </p:sp>
    </p:spTree>
    <p:extLst>
      <p:ext uri="{BB962C8B-B14F-4D97-AF65-F5344CB8AC3E}">
        <p14:creationId xmlns:p14="http://schemas.microsoft.com/office/powerpoint/2010/main" val="1571115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iv) </a:t>
            </a:r>
            <a:r>
              <a:rPr lang="en-IN" dirty="0" err="1"/>
              <a:t>GradientBoostingRegressor</a:t>
            </a:r>
            <a:r>
              <a:rPr lang="en-IN" dirty="0"/>
              <a:t>:</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2559" y="1733705"/>
            <a:ext cx="8566488" cy="3894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 y="5735404"/>
            <a:ext cx="7849387" cy="388696"/>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dirty="0" err="1">
                <a:latin typeface="Century" panose="02040604050505020304" pitchFamily="18" charset="0"/>
                <a:ea typeface="Calibri" panose="020F0502020204030204" pitchFamily="34" charset="0"/>
                <a:cs typeface="Times New Roman" panose="02020603050405020304" pitchFamily="18" charset="0"/>
              </a:rPr>
              <a:t>GradientBoostingRegressor</a:t>
            </a:r>
            <a:r>
              <a:rPr lang="en-IN" dirty="0">
                <a:latin typeface="Century" panose="02040604050505020304" pitchFamily="18" charset="0"/>
                <a:ea typeface="Calibri" panose="020F0502020204030204" pitchFamily="34" charset="0"/>
                <a:cs typeface="Times New Roman" panose="02020603050405020304" pitchFamily="18" charset="0"/>
              </a:rPr>
              <a:t> is giving me 92.46% accuracy.</a:t>
            </a:r>
            <a:endParaRPr lang="en-IN" sz="1400"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6751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t>
            </a:r>
            <a:r>
              <a:rPr lang="en-IN" dirty="0"/>
              <a:t> </a:t>
            </a:r>
            <a:r>
              <a:rPr lang="en-IN" dirty="0" err="1"/>
              <a:t>DecisionTreeRegressor</a:t>
            </a:r>
            <a:r>
              <a:rPr lang="en-IN" dirty="0"/>
              <a:t>:</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4657" y="1329181"/>
            <a:ext cx="8624483" cy="3685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83039" y="5139122"/>
            <a:ext cx="6123984" cy="369332"/>
          </a:xfrm>
          <a:prstGeom prst="rect">
            <a:avLst/>
          </a:prstGeom>
        </p:spPr>
        <p:txBody>
          <a:bodyPr wrap="none">
            <a:spAutoFit/>
          </a:bodyPr>
          <a:lstStyle/>
          <a:p>
            <a:pPr marL="285750" indent="-285750">
              <a:buFont typeface="Wingdings" pitchFamily="2" charset="2"/>
              <a:buChar char="Ø"/>
            </a:pPr>
            <a:r>
              <a:rPr lang="en-IN" dirty="0" err="1">
                <a:latin typeface="Century" panose="02040604050505020304" pitchFamily="18" charset="0"/>
                <a:ea typeface="Calibri" panose="020F0502020204030204" pitchFamily="34" charset="0"/>
                <a:cs typeface="Times New Roman" panose="02020603050405020304" pitchFamily="18" charset="0"/>
              </a:rPr>
              <a:t>DecisionTreeRegressor</a:t>
            </a:r>
            <a:r>
              <a:rPr lang="en-IN" dirty="0">
                <a:latin typeface="Century" panose="02040604050505020304" pitchFamily="18" charset="0"/>
                <a:ea typeface="Calibri" panose="020F0502020204030204" pitchFamily="34" charset="0"/>
                <a:cs typeface="Times New Roman" panose="02020603050405020304" pitchFamily="18" charset="0"/>
              </a:rPr>
              <a:t> is giving me 68.04% accuracy.</a:t>
            </a:r>
            <a:endParaRPr lang="en-IN" dirty="0">
              <a:latin typeface="Century" panose="02040604050505020304" pitchFamily="18" charset="0"/>
            </a:endParaRPr>
          </a:p>
        </p:txBody>
      </p:sp>
      <p:sp>
        <p:nvSpPr>
          <p:cNvPr id="5" name="Rectangle 4"/>
          <p:cNvSpPr/>
          <p:nvPr/>
        </p:nvSpPr>
        <p:spPr>
          <a:xfrm>
            <a:off x="583039" y="5643783"/>
            <a:ext cx="10747980" cy="685059"/>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b="1" dirty="0">
                <a:latin typeface="Century" panose="02040604050505020304" pitchFamily="18" charset="0"/>
                <a:ea typeface="Calibri" panose="020F0502020204030204" pitchFamily="34" charset="0"/>
                <a:cs typeface="Times New Roman" panose="02020603050405020304" pitchFamily="18" charset="0"/>
              </a:rPr>
              <a:t>By looking into the difference of model accuracy and cross validation score I found </a:t>
            </a:r>
            <a:r>
              <a:rPr lang="en-IN" b="1" dirty="0" err="1">
                <a:latin typeface="Century" panose="02040604050505020304" pitchFamily="18" charset="0"/>
                <a:ea typeface="Calibri" panose="020F0502020204030204" pitchFamily="34" charset="0"/>
                <a:cs typeface="Times New Roman" panose="02020603050405020304" pitchFamily="18" charset="0"/>
              </a:rPr>
              <a:t>ExtraTreesRegressor</a:t>
            </a:r>
            <a:r>
              <a:rPr lang="en-IN" b="1" dirty="0">
                <a:latin typeface="Century" panose="02040604050505020304" pitchFamily="18" charset="0"/>
                <a:ea typeface="Calibri" panose="020F0502020204030204" pitchFamily="34" charset="0"/>
                <a:cs typeface="Times New Roman" panose="02020603050405020304" pitchFamily="18" charset="0"/>
              </a:rPr>
              <a:t> as the best model.</a:t>
            </a:r>
            <a:endParaRPr lang="en-IN" sz="1400"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3338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Hyper Parameter Tuning:</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6223" y="1348035"/>
            <a:ext cx="8368544" cy="3978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29938" y="5574571"/>
            <a:ext cx="10963373" cy="981423"/>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I have </a:t>
            </a:r>
            <a:r>
              <a:rPr lang="en-IN" b="1" dirty="0" err="1">
                <a:latin typeface="Calibri" panose="020F0502020204030204" pitchFamily="34" charset="0"/>
                <a:ea typeface="Calibri" panose="020F0502020204030204" pitchFamily="34" charset="0"/>
                <a:cs typeface="Times New Roman" panose="02020603050405020304" pitchFamily="18" charset="0"/>
              </a:rPr>
              <a:t>choosed</a:t>
            </a:r>
            <a:r>
              <a:rPr lang="en-IN" b="1" dirty="0">
                <a:latin typeface="Calibri" panose="020F0502020204030204" pitchFamily="34" charset="0"/>
                <a:ea typeface="Calibri" panose="020F0502020204030204" pitchFamily="34" charset="0"/>
                <a:cs typeface="Times New Roman" panose="02020603050405020304" pitchFamily="18" charset="0"/>
              </a:rPr>
              <a:t> all parameters of </a:t>
            </a:r>
            <a:r>
              <a:rPr lang="en-IN" b="1" dirty="0" err="1">
                <a:latin typeface="Calibri" panose="020F0502020204030204" pitchFamily="34" charset="0"/>
                <a:ea typeface="Calibri" panose="020F0502020204030204" pitchFamily="34" charset="0"/>
                <a:cs typeface="Times New Roman" panose="02020603050405020304" pitchFamily="18" charset="0"/>
              </a:rPr>
              <a:t>ExtraTreesRegressor</a:t>
            </a:r>
            <a:r>
              <a:rPr lang="en-IN" b="1" dirty="0">
                <a:latin typeface="Calibri" panose="020F0502020204030204" pitchFamily="34" charset="0"/>
                <a:ea typeface="Calibri" panose="020F0502020204030204" pitchFamily="34" charset="0"/>
                <a:cs typeface="Times New Roman" panose="02020603050405020304" pitchFamily="18" charset="0"/>
              </a:rPr>
              <a:t>, after </a:t>
            </a:r>
            <a:r>
              <a:rPr lang="en-IN" b="1" dirty="0" err="1">
                <a:latin typeface="Calibri" panose="020F0502020204030204" pitchFamily="34" charset="0"/>
                <a:ea typeface="Calibri" panose="020F0502020204030204" pitchFamily="34" charset="0"/>
                <a:cs typeface="Times New Roman" panose="02020603050405020304" pitchFamily="18" charset="0"/>
              </a:rPr>
              <a:t>tunning</a:t>
            </a:r>
            <a:r>
              <a:rPr lang="en-IN" b="1" dirty="0">
                <a:latin typeface="Calibri" panose="020F0502020204030204" pitchFamily="34" charset="0"/>
                <a:ea typeface="Calibri" panose="020F0502020204030204" pitchFamily="34" charset="0"/>
                <a:cs typeface="Times New Roman" panose="02020603050405020304" pitchFamily="18" charset="0"/>
              </a:rPr>
              <a:t> the model with best parameters I have </a:t>
            </a:r>
            <a:r>
              <a:rPr lang="en-IN" b="1" dirty="0" err="1">
                <a:latin typeface="Calibri" panose="020F0502020204030204" pitchFamily="34" charset="0"/>
                <a:ea typeface="Calibri" panose="020F0502020204030204" pitchFamily="34" charset="0"/>
                <a:cs typeface="Times New Roman" panose="02020603050405020304" pitchFamily="18" charset="0"/>
              </a:rPr>
              <a:t>incresed</a:t>
            </a:r>
            <a:r>
              <a:rPr lang="en-IN" b="1" dirty="0">
                <a:latin typeface="Calibri" panose="020F0502020204030204" pitchFamily="34" charset="0"/>
                <a:ea typeface="Calibri" panose="020F0502020204030204" pitchFamily="34" charset="0"/>
                <a:cs typeface="Times New Roman" panose="02020603050405020304" pitchFamily="18" charset="0"/>
              </a:rPr>
              <a:t> my model accuracy from 89.66% to 90.13%. Also </a:t>
            </a:r>
            <a:r>
              <a:rPr lang="en-IN" b="1" dirty="0" err="1">
                <a:latin typeface="Calibri" panose="020F0502020204030204" pitchFamily="34" charset="0"/>
                <a:ea typeface="Calibri" panose="020F0502020204030204" pitchFamily="34" charset="0"/>
                <a:cs typeface="Times New Roman" panose="02020603050405020304" pitchFamily="18" charset="0"/>
              </a:rPr>
              <a:t>mse</a:t>
            </a:r>
            <a:r>
              <a:rPr lang="en-IN" b="1" dirty="0">
                <a:latin typeface="Calibri" panose="020F0502020204030204" pitchFamily="34" charset="0"/>
                <a:ea typeface="Calibri" panose="020F0502020204030204" pitchFamily="34" charset="0"/>
                <a:cs typeface="Times New Roman" panose="02020603050405020304" pitchFamily="18" charset="0"/>
              </a:rPr>
              <a:t> and </a:t>
            </a:r>
            <a:r>
              <a:rPr lang="en-IN" b="1" dirty="0" err="1">
                <a:latin typeface="Calibri" panose="020F0502020204030204" pitchFamily="34" charset="0"/>
                <a:ea typeface="Calibri" panose="020F0502020204030204" pitchFamily="34" charset="0"/>
                <a:cs typeface="Times New Roman" panose="02020603050405020304" pitchFamily="18" charset="0"/>
              </a:rPr>
              <a:t>rmse</a:t>
            </a:r>
            <a:r>
              <a:rPr lang="en-IN" b="1" dirty="0">
                <a:latin typeface="Calibri" panose="020F0502020204030204" pitchFamily="34" charset="0"/>
                <a:ea typeface="Calibri" panose="020F0502020204030204" pitchFamily="34" charset="0"/>
                <a:cs typeface="Times New Roman" panose="02020603050405020304" pitchFamily="18" charset="0"/>
              </a:rPr>
              <a:t> values has reduced which means error has reduced.</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1650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itchFamily="34" charset="0"/>
                <a:cs typeface="Arial" pitchFamily="34" charset="0"/>
              </a:rPr>
              <a:t>HyperParameterTuning</a:t>
            </a:r>
            <a:r>
              <a:rPr lang="en-US" dirty="0">
                <a:latin typeface="Arial" pitchFamily="34" charset="0"/>
                <a:cs typeface="Arial" pitchFamily="34" charset="0"/>
              </a:rPr>
              <a:t>:</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077" y="1743960"/>
            <a:ext cx="8977139" cy="3623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22169" y="5493862"/>
            <a:ext cx="11312165" cy="981423"/>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I have </a:t>
            </a:r>
            <a:r>
              <a:rPr lang="en-IN" b="1" dirty="0" err="1">
                <a:latin typeface="Calibri" panose="020F0502020204030204" pitchFamily="34" charset="0"/>
                <a:ea typeface="Calibri" panose="020F0502020204030204" pitchFamily="34" charset="0"/>
                <a:cs typeface="Times New Roman" panose="02020603050405020304" pitchFamily="18" charset="0"/>
              </a:rPr>
              <a:t>choosed</a:t>
            </a:r>
            <a:r>
              <a:rPr lang="en-IN" b="1" dirty="0">
                <a:latin typeface="Calibri" panose="020F0502020204030204" pitchFamily="34" charset="0"/>
                <a:ea typeface="Calibri" panose="020F0502020204030204" pitchFamily="34" charset="0"/>
                <a:cs typeface="Times New Roman" panose="02020603050405020304" pitchFamily="18" charset="0"/>
              </a:rPr>
              <a:t> all parameters of </a:t>
            </a:r>
            <a:r>
              <a:rPr lang="en-IN" b="1" dirty="0" err="1">
                <a:latin typeface="Calibri" panose="020F0502020204030204" pitchFamily="34" charset="0"/>
                <a:ea typeface="Calibri" panose="020F0502020204030204" pitchFamily="34" charset="0"/>
                <a:cs typeface="Times New Roman" panose="02020603050405020304" pitchFamily="18" charset="0"/>
              </a:rPr>
              <a:t>ExtraTreesRegressor</a:t>
            </a:r>
            <a:r>
              <a:rPr lang="en-IN" b="1" dirty="0">
                <a:latin typeface="Calibri" panose="020F0502020204030204" pitchFamily="34" charset="0"/>
                <a:ea typeface="Calibri" panose="020F0502020204030204" pitchFamily="34" charset="0"/>
                <a:cs typeface="Times New Roman" panose="02020603050405020304" pitchFamily="18" charset="0"/>
              </a:rPr>
              <a:t>, after </a:t>
            </a:r>
            <a:r>
              <a:rPr lang="en-IN" b="1" dirty="0" err="1">
                <a:latin typeface="Calibri" panose="020F0502020204030204" pitchFamily="34" charset="0"/>
                <a:ea typeface="Calibri" panose="020F0502020204030204" pitchFamily="34" charset="0"/>
                <a:cs typeface="Times New Roman" panose="02020603050405020304" pitchFamily="18" charset="0"/>
              </a:rPr>
              <a:t>tunning</a:t>
            </a:r>
            <a:r>
              <a:rPr lang="en-IN" b="1" dirty="0">
                <a:latin typeface="Calibri" panose="020F0502020204030204" pitchFamily="34" charset="0"/>
                <a:ea typeface="Calibri" panose="020F0502020204030204" pitchFamily="34" charset="0"/>
                <a:cs typeface="Times New Roman" panose="02020603050405020304" pitchFamily="18" charset="0"/>
              </a:rPr>
              <a:t> the model with best parameters I have increased my model accuracy from 89.66% to 90.13%. Also </a:t>
            </a:r>
            <a:r>
              <a:rPr lang="en-IN" b="1" dirty="0" err="1">
                <a:latin typeface="Calibri" panose="020F0502020204030204" pitchFamily="34" charset="0"/>
                <a:ea typeface="Calibri" panose="020F0502020204030204" pitchFamily="34" charset="0"/>
                <a:cs typeface="Times New Roman" panose="02020603050405020304" pitchFamily="18" charset="0"/>
              </a:rPr>
              <a:t>mse</a:t>
            </a:r>
            <a:r>
              <a:rPr lang="en-IN" b="1" dirty="0">
                <a:latin typeface="Calibri" panose="020F0502020204030204" pitchFamily="34" charset="0"/>
                <a:ea typeface="Calibri" panose="020F0502020204030204" pitchFamily="34" charset="0"/>
                <a:cs typeface="Times New Roman" panose="02020603050405020304" pitchFamily="18" charset="0"/>
              </a:rPr>
              <a:t> and </a:t>
            </a:r>
            <a:r>
              <a:rPr lang="en-IN" b="1" dirty="0" err="1">
                <a:latin typeface="Calibri" panose="020F0502020204030204" pitchFamily="34" charset="0"/>
                <a:ea typeface="Calibri" panose="020F0502020204030204" pitchFamily="34" charset="0"/>
                <a:cs typeface="Times New Roman" panose="02020603050405020304" pitchFamily="18" charset="0"/>
              </a:rPr>
              <a:t>rmse</a:t>
            </a:r>
            <a:r>
              <a:rPr lang="en-IN" b="1" dirty="0">
                <a:latin typeface="Calibri" panose="020F0502020204030204" pitchFamily="34" charset="0"/>
                <a:ea typeface="Calibri" panose="020F0502020204030204" pitchFamily="34" charset="0"/>
                <a:cs typeface="Times New Roman" panose="02020603050405020304" pitchFamily="18" charset="0"/>
              </a:rPr>
              <a:t> values has reduced which means error has reduced.</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6493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372" y="2"/>
            <a:ext cx="10515600" cy="1325563"/>
          </a:xfrm>
        </p:spPr>
        <p:txBody>
          <a:bodyPr>
            <a:normAutofit/>
          </a:bodyPr>
          <a:lstStyle/>
          <a:p>
            <a:r>
              <a:rPr lang="en-IN" sz="3600" dirty="0">
                <a:latin typeface="Arial" pitchFamily="34" charset="0"/>
                <a:cs typeface="Arial" pitchFamily="34" charset="0"/>
              </a:rPr>
              <a:t>Saving the model and predictions using saved model:</a:t>
            </a:r>
            <a:endParaRPr lang="en-US" sz="3600" dirty="0">
              <a:latin typeface="Arial" pitchFamily="34" charset="0"/>
              <a:cs typeface="Arial" pitchFamily="34" charset="0"/>
            </a:endParaRPr>
          </a:p>
        </p:txBody>
      </p:sp>
      <p:sp>
        <p:nvSpPr>
          <p:cNvPr id="7" name="Content Placeholder 6"/>
          <p:cNvSpPr>
            <a:spLocks noGrp="1"/>
          </p:cNvSpPr>
          <p:nvPr>
            <p:ph idx="1"/>
          </p:nvPr>
        </p:nvSpPr>
        <p:spPr>
          <a:xfrm>
            <a:off x="800493" y="1187779"/>
            <a:ext cx="10515600" cy="4583833"/>
          </a:xfrm>
        </p:spPr>
        <p:txBody>
          <a:bodyPr/>
          <a:lstStyle/>
          <a:p>
            <a:pPr>
              <a:spcBef>
                <a:spcPts val="300"/>
              </a:spcBef>
              <a:spcAft>
                <a:spcPts val="300"/>
              </a:spcAft>
              <a:buFont typeface="Wingdings" pitchFamily="2" charset="2"/>
              <a:buChar char="Ø"/>
            </a:pPr>
            <a:r>
              <a:rPr lang="en-IN" sz="1800" dirty="0">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1800" dirty="0" err="1">
                <a:latin typeface="Century" panose="02040604050505020304" pitchFamily="18" charset="0"/>
                <a:ea typeface="Calibri" panose="020F0502020204030204" pitchFamily="34" charset="0"/>
                <a:cs typeface="Times New Roman" panose="02020603050405020304" pitchFamily="18" charset="0"/>
              </a:rPr>
              <a:t>pkl</a:t>
            </a:r>
            <a:r>
              <a:rPr lang="en-IN" sz="1800" dirty="0">
                <a:latin typeface="Century" panose="02040604050505020304" pitchFamily="18" charset="0"/>
                <a:ea typeface="Calibri" panose="020F0502020204030204" pitchFamily="34" charset="0"/>
                <a:cs typeface="Times New Roman" panose="02020603050405020304" pitchFamily="18" charset="0"/>
              </a:rPr>
              <a:t> as follows</a:t>
            </a:r>
            <a:r>
              <a:rPr lang="en-IN" sz="1800" b="1" dirty="0">
                <a:latin typeface="Century" panose="02040604050505020304" pitchFamily="18" charset="0"/>
                <a:ea typeface="Calibri" panose="020F0502020204030204" pitchFamily="34" charset="0"/>
                <a:cs typeface="Times New Roman" panose="02020603050405020304" pitchFamily="18" charset="0"/>
              </a:rPr>
              <a:t>.</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itchFamily="2" charset="2"/>
              <a:buChar char="Ø"/>
            </a:pPr>
            <a:r>
              <a:rPr lang="en-IN" sz="1800" dirty="0">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 the test values</a:t>
            </a:r>
            <a:r>
              <a:rPr lang="en-IN" dirty="0">
                <a:latin typeface="Century" panose="02040604050505020304" pitchFamily="18" charset="0"/>
                <a:ea typeface="Calibri" panose="020F0502020204030204" pitchFamily="34" charset="0"/>
                <a:cs typeface="Times New Roman" panose="02020603050405020304" pitchFamily="18" charset="0"/>
              </a:rPr>
              <a:t>.</a:t>
            </a:r>
          </a:p>
          <a:p>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363" y="2073895"/>
            <a:ext cx="9125147" cy="3629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01660" y="5542963"/>
            <a:ext cx="9040305" cy="685059"/>
          </a:xfrm>
          <a:prstGeom prst="rect">
            <a:avLst/>
          </a:prstGeom>
        </p:spPr>
        <p:txBody>
          <a:bodyPr wrap="square">
            <a:spAutoFit/>
          </a:bodyPr>
          <a:lstStyle/>
          <a:p>
            <a:pPr marL="285750" lvl="0" indent="-285750">
              <a:lnSpc>
                <a:spcPct val="107000"/>
              </a:lnSpc>
              <a:spcAft>
                <a:spcPts val="800"/>
              </a:spcAft>
              <a:buFont typeface="Wingdings" pitchFamily="2" charset="2"/>
              <a:buChar char="Ø"/>
            </a:pPr>
            <a:r>
              <a:rPr lang="en-IN" b="1" dirty="0">
                <a:latin typeface="Calibri" panose="020F0502020204030204" pitchFamily="34" charset="0"/>
                <a:ea typeface="Calibri" panose="020F0502020204030204" pitchFamily="34" charset="0"/>
                <a:cs typeface="Calibri" panose="020F0502020204030204" pitchFamily="34" charset="0"/>
              </a:rPr>
              <a:t>I have predicted the </a:t>
            </a:r>
            <a:r>
              <a:rPr lang="en-IN" b="1" dirty="0" err="1">
                <a:latin typeface="Calibri" panose="020F0502020204030204" pitchFamily="34" charset="0"/>
                <a:ea typeface="Calibri" panose="020F0502020204030204" pitchFamily="34" charset="0"/>
                <a:cs typeface="Calibri" panose="020F0502020204030204" pitchFamily="34" charset="0"/>
              </a:rPr>
              <a:t>SalePrice</a:t>
            </a:r>
            <a:r>
              <a:rPr lang="en-IN" b="1" dirty="0">
                <a:latin typeface="Calibri" panose="020F0502020204030204" pitchFamily="34" charset="0"/>
                <a:ea typeface="Calibri" panose="020F0502020204030204" pitchFamily="34" charset="0"/>
                <a:cs typeface="Calibri" panose="020F0502020204030204" pitchFamily="34" charset="0"/>
              </a:rPr>
              <a:t> for test dataset using saved model of train dataset, and the predictions look good. I have also saved my predictions for further analysis.</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8950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rial" pitchFamily="34" charset="0"/>
                <a:cs typeface="Arial" pitchFamily="34" charset="0"/>
              </a:rPr>
              <a:t>Conclusion:</a:t>
            </a:r>
          </a:p>
        </p:txBody>
      </p:sp>
      <p:sp>
        <p:nvSpPr>
          <p:cNvPr id="3" name="Content Placeholder 2"/>
          <p:cNvSpPr>
            <a:spLocks noGrp="1"/>
          </p:cNvSpPr>
          <p:nvPr>
            <p:ph idx="1"/>
          </p:nvPr>
        </p:nvSpPr>
        <p:spPr/>
        <p:txBody>
          <a:bodyPr>
            <a:normAutofit fontScale="92500" lnSpcReduction="20000"/>
          </a:bodyPr>
          <a:lstStyle/>
          <a:p>
            <a:pPr>
              <a:spcBef>
                <a:spcPts val="300"/>
              </a:spcBef>
              <a:spcAft>
                <a:spcPts val="300"/>
              </a:spcAft>
              <a:buFont typeface="Wingdings"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house prices.</a:t>
            </a:r>
          </a:p>
          <a:p>
            <a:pPr>
              <a:spcBef>
                <a:spcPts val="300"/>
              </a:spcBef>
              <a:spcAft>
                <a:spcPts val="300"/>
              </a:spcAft>
              <a:buFont typeface="Wingdings"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We have mentioned the step by step procedure to </a:t>
            </a:r>
            <a:r>
              <a:rPr lang="en-IN" dirty="0" err="1">
                <a:latin typeface="Century" panose="02040604050505020304" pitchFamily="18" charset="0"/>
                <a:ea typeface="Calibri" panose="020F0502020204030204" pitchFamily="34" charset="0"/>
                <a:cs typeface="Times New Roman" panose="02020603050405020304" pitchFamily="18" charset="0"/>
              </a:rPr>
              <a:t>analyze</a:t>
            </a:r>
            <a:r>
              <a:rPr lang="en-IN" dirty="0">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a:t>
            </a:r>
            <a:r>
              <a:rPr lang="en-IN" dirty="0" err="1">
                <a:latin typeface="Century" panose="02040604050505020304" pitchFamily="18" charset="0"/>
                <a:ea typeface="Calibri" panose="020F0502020204030204" pitchFamily="34" charset="0"/>
                <a:cs typeface="Times New Roman" panose="02020603050405020304" pitchFamily="18" charset="0"/>
              </a:rPr>
              <a:t>featuers</a:t>
            </a:r>
            <a:r>
              <a:rPr lang="en-IN" dirty="0">
                <a:latin typeface="Century" panose="02040604050505020304" pitchFamily="18" charset="0"/>
                <a:ea typeface="Calibri" panose="020F0502020204030204" pitchFamily="34" charset="0"/>
                <a:cs typeface="Times New Roman" panose="02020603050405020304" pitchFamily="18" charset="0"/>
              </a:rPr>
              <a:t>. Thus we can select the features which are not correlated to each other and are independent in nature. </a:t>
            </a:r>
          </a:p>
          <a:p>
            <a:pPr>
              <a:spcBef>
                <a:spcPts val="300"/>
              </a:spcBef>
              <a:spcAft>
                <a:spcPts val="300"/>
              </a:spcAft>
              <a:buFont typeface="Wingdings"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Those feature sets were then given as an input to five algorithms and a </a:t>
            </a:r>
            <a:r>
              <a:rPr lang="en-IN" dirty="0" err="1">
                <a:latin typeface="Century" panose="02040604050505020304" pitchFamily="18" charset="0"/>
                <a:ea typeface="Calibri" panose="020F0502020204030204" pitchFamily="34" charset="0"/>
                <a:cs typeface="Times New Roman" panose="02020603050405020304" pitchFamily="18" charset="0"/>
              </a:rPr>
              <a:t>csv</a:t>
            </a:r>
            <a:r>
              <a:rPr lang="en-IN" dirty="0">
                <a:latin typeface="Century" panose="02040604050505020304" pitchFamily="18" charset="0"/>
                <a:ea typeface="Calibri" panose="020F0502020204030204" pitchFamily="34" charset="0"/>
                <a:cs typeface="Times New Roman" panose="02020603050405020304" pitchFamily="18" charset="0"/>
              </a:rPr>
              <a:t> file was generated consisting of predicted house prices. </a:t>
            </a:r>
          </a:p>
          <a:p>
            <a:pPr>
              <a:spcBef>
                <a:spcPts val="300"/>
              </a:spcBef>
              <a:spcAft>
                <a:spcPts val="300"/>
              </a:spcAft>
              <a:buFont typeface="Wingdings" pitchFamily="2" charset="2"/>
              <a:buChar char="Ø"/>
            </a:pPr>
            <a:r>
              <a:rPr lang="en-IN" dirty="0">
                <a:latin typeface="Century" panose="02040604050505020304" pitchFamily="18" charset="0"/>
                <a:ea typeface="Calibri" panose="020F0502020204030204" pitchFamily="34" charset="0"/>
                <a:cs typeface="Times New Roman" panose="02020603050405020304" pitchFamily="18" charset="0"/>
              </a:rPr>
              <a:t>Hence we calculated the performance of each model using different performance metrics and compared them based on these metrics. Then we have also saved the </a:t>
            </a:r>
            <a:r>
              <a:rPr lang="en-IN" dirty="0" err="1">
                <a:latin typeface="Century" panose="02040604050505020304" pitchFamily="18" charset="0"/>
                <a:ea typeface="Calibri" panose="020F0502020204030204" pitchFamily="34" charset="0"/>
                <a:cs typeface="Times New Roman" panose="02020603050405020304" pitchFamily="18" charset="0"/>
              </a:rPr>
              <a:t>dataframe</a:t>
            </a:r>
            <a:r>
              <a:rPr lang="en-IN" dirty="0">
                <a:latin typeface="Century" panose="02040604050505020304" pitchFamily="18" charset="0"/>
                <a:ea typeface="Calibri" panose="020F0502020204030204" pitchFamily="34" charset="0"/>
                <a:cs typeface="Times New Roman" panose="02020603050405020304" pitchFamily="18" charset="0"/>
              </a:rPr>
              <a:t> of predicted prices of test dataset.</a:t>
            </a:r>
          </a:p>
          <a:p>
            <a:pPr>
              <a:spcBef>
                <a:spcPts val="300"/>
              </a:spcBef>
              <a:spcAft>
                <a:spcPts val="300"/>
              </a:spcAft>
              <a:buFont typeface="Wingdings" pitchFamily="2" charset="2"/>
              <a:buChar char="Ø"/>
            </a:pPr>
            <a:r>
              <a:rPr lang="en-IN" dirty="0">
                <a:solidFill>
                  <a:srgbClr val="333333"/>
                </a:solidFill>
                <a:latin typeface="Century" panose="02040604050505020304" pitchFamily="18" charset="0"/>
                <a:ea typeface="Calibri" panose="020F0502020204030204" pitchFamily="34" charset="0"/>
                <a:cs typeface="Calibri" panose="020F0502020204030204" pitchFamily="34" charset="0"/>
              </a:rPr>
              <a:t>To conclude, the application of machine learning in property research is still at an early stage. We hope this study has moved a small step ahead in providing some methodological and empirical contributions to property appraisal, and presenting an alternative approach to the valuation of housing prices. </a:t>
            </a:r>
          </a:p>
          <a:p>
            <a:pPr>
              <a:spcBef>
                <a:spcPts val="300"/>
              </a:spcBef>
              <a:spcAft>
                <a:spcPts val="300"/>
              </a:spcAft>
              <a:buFont typeface="Wingdings" pitchFamily="2" charset="2"/>
              <a:buChar char="Ø"/>
            </a:pPr>
            <a:r>
              <a:rPr lang="en-IN" dirty="0">
                <a:solidFill>
                  <a:srgbClr val="333333"/>
                </a:solidFill>
                <a:latin typeface="Century" panose="02040604050505020304" pitchFamily="18" charset="0"/>
                <a:ea typeface="Calibri" panose="020F0502020204030204" pitchFamily="34" charset="0"/>
                <a:cs typeface="Calibri" panose="020F0502020204030204" pitchFamily="34" charset="0"/>
              </a:rPr>
              <a:t>Future direction of research may consider incorporating additional property transaction data from a larger geographical location with more features, or analysing other property types beyond housing development.</a:t>
            </a:r>
            <a:endParaRPr lang="en-IN" dirty="0">
              <a:latin typeface="Century" panose="020406040505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80131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endParaRPr lang="en-US" dirty="0"/>
          </a:p>
        </p:txBody>
      </p:sp>
      <p:sp>
        <p:nvSpPr>
          <p:cNvPr id="18" name="Content Placeholder 17"/>
          <p:cNvSpPr>
            <a:spLocks noGrp="1"/>
          </p:cNvSpPr>
          <p:nvPr>
            <p:ph idx="1"/>
          </p:nvPr>
        </p:nvSpPr>
        <p:spPr/>
        <p:txBody>
          <a:bodyPr>
            <a:normAutofit/>
          </a:bodyPr>
          <a:lstStyle/>
          <a:p>
            <a:pPr marL="0" indent="0">
              <a:buNone/>
            </a:pPr>
            <a:r>
              <a:rPr lang="en-US" sz="4000" dirty="0"/>
              <a:t>        </a:t>
            </a:r>
            <a:r>
              <a:rPr lang="en-US" sz="4000">
                <a:solidFill>
                  <a:schemeClr val="accent6">
                    <a:lumMod val="50000"/>
                  </a:schemeClr>
                </a:solidFill>
                <a:latin typeface="Algerian" pitchFamily="82" charset="0"/>
              </a:rPr>
              <a:t>Thank You!!!!</a:t>
            </a:r>
            <a:endParaRPr lang="en-US" sz="4000" dirty="0">
              <a:solidFill>
                <a:schemeClr val="accent6">
                  <a:lumMod val="50000"/>
                </a:schemeClr>
              </a:solidFill>
              <a:latin typeface="Algerian" pitchFamily="82" charset="0"/>
            </a:endParaRPr>
          </a:p>
        </p:txBody>
      </p:sp>
    </p:spTree>
    <p:extLst>
      <p:ext uri="{BB962C8B-B14F-4D97-AF65-F5344CB8AC3E}">
        <p14:creationId xmlns:p14="http://schemas.microsoft.com/office/powerpoint/2010/main" val="369624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C495F-3FAF-4508-8F50-7EEF95047A4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0BDA38D3-10C2-4A2F-8942-2A377BB4399B}"/>
              </a:ext>
            </a:extLst>
          </p:cNvPr>
          <p:cNvSpPr>
            <a:spLocks noGrp="1"/>
          </p:cNvSpPr>
          <p:nvPr>
            <p:ph idx="1"/>
          </p:nvPr>
        </p:nvSpPr>
        <p:spPr/>
        <p:txBody>
          <a:bodyPr>
            <a:normAutofit fontScale="92500"/>
          </a:bodyPr>
          <a:lstStyle/>
          <a:p>
            <a:pPr marL="0" indent="0">
              <a:buNone/>
            </a:pPr>
            <a:r>
              <a:rPr lang="en-IN" sz="2000"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a:t>
            </a:r>
          </a:p>
          <a:p>
            <a:pPr marL="0" indent="0">
              <a:buNone/>
            </a:pPr>
            <a:r>
              <a:rPr lang="en-IN" sz="2000" dirty="0"/>
              <a:t>The company is looking at prospective properties to buy houses to enter the market. You are required to build a model  using Machine Learning in order to predict the actual value of the prospective properties and decide whether to invest </a:t>
            </a:r>
            <a:r>
              <a:rPr lang="en-US" sz="2000" dirty="0"/>
              <a:t>in them or not. For this company wants to know: </a:t>
            </a:r>
          </a:p>
          <a:p>
            <a:pPr marL="0" indent="0">
              <a:buNone/>
            </a:pPr>
            <a:r>
              <a:rPr lang="en-US" sz="2000" dirty="0"/>
              <a:t>• Which variables are important to predict the price of variable? </a:t>
            </a:r>
          </a:p>
          <a:p>
            <a:pPr marL="0" indent="0">
              <a:buNone/>
            </a:pPr>
            <a:r>
              <a:rPr lang="en-US" sz="2000" dirty="0"/>
              <a:t>• How do these variables describe the price of the house?</a:t>
            </a:r>
            <a:endParaRPr lang="en-IN" sz="2000" dirty="0"/>
          </a:p>
          <a:p>
            <a:pPr marL="0" indent="0">
              <a:buNone/>
            </a:pPr>
            <a:endParaRPr lang="en-IN" sz="2000" dirty="0"/>
          </a:p>
        </p:txBody>
      </p:sp>
    </p:spTree>
    <p:extLst>
      <p:ext uri="{BB962C8B-B14F-4D97-AF65-F5344CB8AC3E}">
        <p14:creationId xmlns:p14="http://schemas.microsoft.com/office/powerpoint/2010/main" val="214033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34657-8D7F-4E98-BF4A-35B10984A867}"/>
              </a:ext>
            </a:extLst>
          </p:cNvPr>
          <p:cNvSpPr>
            <a:spLocks noGrp="1"/>
          </p:cNvSpPr>
          <p:nvPr>
            <p:ph type="title"/>
          </p:nvPr>
        </p:nvSpPr>
        <p:spPr/>
        <p:txBody>
          <a:bodyPr/>
          <a:lstStyle/>
          <a:p>
            <a:r>
              <a:rPr kumimoji="0" lang="en-IN" sz="3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Problem</a:t>
            </a:r>
            <a:r>
              <a:rPr kumimoji="0" lang="en-IN" sz="3600" b="0" i="0" u="none" strike="noStrike" kern="1200" cap="none" spc="0" normalizeH="0" baseline="0" noProof="0" dirty="0">
                <a:ln>
                  <a:noFill/>
                </a:ln>
                <a:solidFill>
                  <a:srgbClr val="F7C547">
                    <a:lumMod val="50000"/>
                  </a:srgbClr>
                </a:solidFill>
                <a:effectLst/>
                <a:uLnTx/>
                <a:uFillTx/>
                <a:latin typeface="Arial" panose="020B0604020202020204" pitchFamily="34" charset="0"/>
                <a:cs typeface="Arial" panose="020B0604020202020204" pitchFamily="34" charset="0"/>
              </a:rPr>
              <a:t> </a:t>
            </a:r>
            <a:r>
              <a:rPr kumimoji="0" lang="en-IN" sz="3600" b="0" i="0" u="none" strike="noStrike" kern="1200" cap="none" spc="0" normalizeH="0" baseline="0" noProof="0" dirty="0">
                <a:ln>
                  <a:noFill/>
                </a:ln>
                <a:effectLst/>
                <a:uLnTx/>
                <a:uFillTx/>
                <a:latin typeface="Arial" panose="020B0604020202020204" pitchFamily="34" charset="0"/>
                <a:cs typeface="Arial" panose="020B0604020202020204" pitchFamily="34" charset="0"/>
              </a:rPr>
              <a:t>Understanding</a:t>
            </a:r>
            <a:r>
              <a:rPr kumimoji="0" lang="en-IN" sz="3600" b="0" i="0" u="none" strike="noStrike" kern="1200" cap="none" spc="0" normalizeH="0" baseline="0" noProof="0" dirty="0">
                <a:ln>
                  <a:noFill/>
                </a:ln>
                <a:solidFill>
                  <a:srgbClr val="F7C547">
                    <a:lumMod val="50000"/>
                  </a:srgbClr>
                </a:solidFill>
                <a:effectLst/>
                <a:uLnTx/>
                <a:uFillTx/>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A091B8-4137-4192-9230-F0F238A69338}"/>
              </a:ext>
            </a:extLst>
          </p:cNvPr>
          <p:cNvSpPr>
            <a:spLocks noGrp="1"/>
          </p:cNvSpPr>
          <p:nvPr>
            <p:ph idx="1"/>
          </p:nvPr>
        </p:nvSpPr>
        <p:spPr/>
        <p:txBody>
          <a:bodyPr>
            <a:normAutofit fontScale="85000" lnSpcReduction="10000"/>
          </a:bodyPr>
          <a:lstStyle/>
          <a:p>
            <a:pPr algn="just"/>
            <a:r>
              <a:rPr lang="en-IN" sz="2400" dirty="0"/>
              <a:t> </a:t>
            </a:r>
            <a:r>
              <a:rPr lang="en-IN" sz="2400" dirty="0">
                <a:solidFill>
                  <a:srgbClr val="202124"/>
                </a:solidFill>
                <a:effectLst/>
                <a:ea typeface="Calibri" panose="020F0502020204030204" pitchFamily="34" charset="0"/>
                <a:cs typeface="Calibri" panose="020F0502020204030204" pitchFamily="34" charset="0"/>
              </a:rPr>
              <a:t>House price prediction can help the developer determine the selling price of a house and can help the customer to arrange the right time to purchase a house. 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a:t>
            </a:r>
            <a:r>
              <a:rPr lang="en-IN" sz="2400" dirty="0">
                <a:solidFill>
                  <a:srgbClr val="202124"/>
                </a:solidFill>
                <a:effectLst/>
                <a:ea typeface="Calibri" panose="020F0502020204030204" pitchFamily="34" charset="0"/>
                <a:cs typeface="Times New Roman" panose="02020603050405020304" pitchFamily="18" charset="0"/>
              </a:rPr>
              <a:t> </a:t>
            </a:r>
            <a:r>
              <a:rPr lang="en-IN" sz="2400" dirty="0">
                <a:solidFill>
                  <a:srgbClr val="202124"/>
                </a:solidFill>
                <a:effectLst/>
                <a:ea typeface="Calibri" panose="020F0502020204030204" pitchFamily="34" charset="0"/>
                <a:cs typeface="Calibri" panose="020F0502020204030204" pitchFamily="34" charset="0"/>
              </a:rPr>
              <a:t>The aim is to predict the efficient house pricing for real estate customers with respect to their budgets and priorities. By analysing previous market trends and price ranges, and also upcoming developments future prices will be predicted. ...... cost of property depending on number of attributes considered . </a:t>
            </a:r>
            <a:r>
              <a:rPr lang="en-IN" sz="2400" dirty="0">
                <a:solidFill>
                  <a:srgbClr val="111111"/>
                </a:solidFill>
                <a:effectLst/>
                <a:ea typeface="Calibri" panose="020F0502020204030204" pitchFamily="34" charset="0"/>
              </a:rPr>
              <a:t>Now as a data scientist our work is to analyse the dataset and apply our skills towards predicting house price.</a:t>
            </a:r>
            <a:endParaRPr lang="en-IN" sz="2400" dirty="0"/>
          </a:p>
          <a:p>
            <a:pPr algn="just"/>
            <a:endParaRPr lang="en-IN" sz="2400" dirty="0"/>
          </a:p>
        </p:txBody>
      </p:sp>
    </p:spTree>
    <p:extLst>
      <p:ext uri="{BB962C8B-B14F-4D97-AF65-F5344CB8AC3E}">
        <p14:creationId xmlns:p14="http://schemas.microsoft.com/office/powerpoint/2010/main" val="1830768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45AC-937F-4BFD-808B-2535654A5853}"/>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Housing Price Prediction?</a:t>
            </a:r>
          </a:p>
        </p:txBody>
      </p:sp>
      <p:sp>
        <p:nvSpPr>
          <p:cNvPr id="3" name="Content Placeholder 2">
            <a:extLst>
              <a:ext uri="{FF2B5EF4-FFF2-40B4-BE49-F238E27FC236}">
                <a16:creationId xmlns:a16="http://schemas.microsoft.com/office/drawing/2014/main" id="{404EE23E-4C12-4D8C-987B-D40F4C0F4D0E}"/>
              </a:ext>
            </a:extLst>
          </p:cNvPr>
          <p:cNvSpPr>
            <a:spLocks noGrp="1"/>
          </p:cNvSpPr>
          <p:nvPr>
            <p:ph idx="1"/>
          </p:nvPr>
        </p:nvSpPr>
        <p:spPr>
          <a:xfrm>
            <a:off x="838200" y="1825625"/>
            <a:ext cx="5257800" cy="4351338"/>
          </a:xfrm>
        </p:spPr>
        <p:txBody>
          <a:bodyPr/>
          <a:lstStyle/>
          <a:p>
            <a:pPr marL="0" indent="0">
              <a:buNone/>
            </a:pPr>
            <a:r>
              <a:rPr lang="en-US" sz="2400" b="0" i="0" dirty="0">
                <a:solidFill>
                  <a:srgbClr val="202124"/>
                </a:solidFill>
                <a:effectLst/>
              </a:rPr>
              <a:t>Prediction house prices are expected to help people who plan to buy a house  so they can know the price range in the future, then they can plan their finance well. In addition, house price predictions are also beneficial for property investors to know the trend of housing prices in a certain location.</a:t>
            </a:r>
            <a:endParaRPr lang="en-IN" sz="2400" dirty="0"/>
          </a:p>
          <a:p>
            <a:endParaRPr lang="en-IN" dirty="0"/>
          </a:p>
        </p:txBody>
      </p:sp>
      <p:pic>
        <p:nvPicPr>
          <p:cNvPr id="4" name="Content Placeholder 5">
            <a:extLst>
              <a:ext uri="{FF2B5EF4-FFF2-40B4-BE49-F238E27FC236}">
                <a16:creationId xmlns:a16="http://schemas.microsoft.com/office/drawing/2014/main" id="{B1027E34-C65C-48C2-8098-5FD5AA556DAC}"/>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74184" y="1988840"/>
            <a:ext cx="3673475" cy="2880320"/>
          </a:xfrm>
          <a:prstGeom prst="rect">
            <a:avLst/>
          </a:prstGeom>
        </p:spPr>
      </p:pic>
    </p:spTree>
    <p:extLst>
      <p:ext uri="{BB962C8B-B14F-4D97-AF65-F5344CB8AC3E}">
        <p14:creationId xmlns:p14="http://schemas.microsoft.com/office/powerpoint/2010/main" val="2249724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5580A-4488-4661-B61A-1190021FF431}"/>
              </a:ext>
            </a:extLst>
          </p:cNvPr>
          <p:cNvSpPr>
            <a:spLocks noGrp="1"/>
          </p:cNvSpPr>
          <p:nvPr>
            <p:ph type="title"/>
          </p:nvPr>
        </p:nvSpPr>
        <p:spPr/>
        <p:txBody>
          <a:bodyPr>
            <a:normAutofit/>
          </a:bodyPr>
          <a:lstStyle/>
          <a:p>
            <a:r>
              <a:rPr lang="en-IN" dirty="0">
                <a:latin typeface="Arial" panose="020B0604020202020204" pitchFamily="34" charset="0"/>
                <a:cs typeface="Arial" panose="020B0604020202020204" pitchFamily="34" charset="0"/>
              </a:rPr>
              <a:t>Importance of Housing Price Prediction.</a:t>
            </a:r>
          </a:p>
        </p:txBody>
      </p:sp>
      <p:sp>
        <p:nvSpPr>
          <p:cNvPr id="3" name="Content Placeholder 2">
            <a:extLst>
              <a:ext uri="{FF2B5EF4-FFF2-40B4-BE49-F238E27FC236}">
                <a16:creationId xmlns:a16="http://schemas.microsoft.com/office/drawing/2014/main" id="{F3A39D74-3317-4C53-BC31-27B5AA1AA8F8}"/>
              </a:ext>
            </a:extLst>
          </p:cNvPr>
          <p:cNvSpPr>
            <a:spLocks noGrp="1"/>
          </p:cNvSpPr>
          <p:nvPr>
            <p:ph idx="1"/>
          </p:nvPr>
        </p:nvSpPr>
        <p:spPr>
          <a:xfrm>
            <a:off x="838200" y="1825625"/>
            <a:ext cx="5257800" cy="4351338"/>
          </a:xfrm>
        </p:spPr>
        <p:txBody>
          <a:bodyPr>
            <a:normAutofit/>
          </a:bodyPr>
          <a:lstStyle/>
          <a:p>
            <a:pPr marL="0" indent="0" algn="just">
              <a:buNone/>
            </a:pPr>
            <a:r>
              <a:rPr lang="en-IN" sz="2400" dirty="0"/>
              <a:t> </a:t>
            </a:r>
            <a:r>
              <a:rPr lang="en-US" sz="2400" b="0" i="0" dirty="0">
                <a:solidFill>
                  <a:srgbClr val="202124"/>
                </a:solidFill>
                <a:effectLst/>
              </a:rPr>
              <a:t>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a:t>
            </a:r>
            <a:endParaRPr lang="en-IN" sz="2400" dirty="0"/>
          </a:p>
          <a:p>
            <a:pPr marL="0" indent="0" algn="just">
              <a:buNone/>
            </a:pPr>
            <a:endParaRPr lang="en-IN" sz="2400" dirty="0"/>
          </a:p>
        </p:txBody>
      </p:sp>
      <p:pic>
        <p:nvPicPr>
          <p:cNvPr id="4" name="Content Placeholder 5">
            <a:extLst>
              <a:ext uri="{FF2B5EF4-FFF2-40B4-BE49-F238E27FC236}">
                <a16:creationId xmlns:a16="http://schemas.microsoft.com/office/drawing/2014/main" id="{260BB245-DAAA-4F23-8800-A15D527703CB}"/>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8935" y="1979778"/>
            <a:ext cx="3386139" cy="2257425"/>
          </a:xfrm>
          <a:prstGeom prst="rect">
            <a:avLst/>
          </a:prstGeom>
        </p:spPr>
      </p:pic>
    </p:spTree>
    <p:extLst>
      <p:ext uri="{BB962C8B-B14F-4D97-AF65-F5344CB8AC3E}">
        <p14:creationId xmlns:p14="http://schemas.microsoft.com/office/powerpoint/2010/main" val="189251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40EE-5F7D-43C0-83A5-6255E9CF70C8}"/>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92A0755F-7D4D-4C7E-B3C2-919BC5802CCF}"/>
              </a:ext>
            </a:extLst>
          </p:cNvPr>
          <p:cNvSpPr>
            <a:spLocks noGrp="1"/>
          </p:cNvSpPr>
          <p:nvPr>
            <p:ph idx="1"/>
          </p:nvPr>
        </p:nvSpPr>
        <p:spPr>
          <a:xfrm>
            <a:off x="394449" y="1954305"/>
            <a:ext cx="10959353" cy="4222657"/>
          </a:xfrm>
        </p:spPr>
        <p:txBody>
          <a:bodyPr>
            <a:noAutofit/>
          </a:bodyPr>
          <a:lstStyle/>
          <a:p>
            <a:pPr marL="0" lvl="0" indent="0" algn="just">
              <a:lnSpc>
                <a:spcPct val="107000"/>
              </a:lnSpc>
              <a:buNone/>
            </a:pPr>
            <a:r>
              <a:rPr lang="en-IN" sz="2400" dirty="0">
                <a:effectLst/>
                <a:ea typeface="Calibri" panose="020F0502020204030204" pitchFamily="34" charset="0"/>
                <a:cs typeface="Times New Roman" panose="02020603050405020304" pitchFamily="18" charset="0"/>
              </a:rPr>
              <a:t>As a first step I have imported required libraries and I have imported both the datasets which were in csv format. </a:t>
            </a:r>
          </a:p>
          <a:p>
            <a:pPr marL="0" lvl="0" indent="0" algn="just">
              <a:lnSpc>
                <a:spcPct val="107000"/>
              </a:lnSpc>
              <a:buNone/>
            </a:pPr>
            <a:r>
              <a:rPr lang="en-IN" sz="2400" dirty="0">
                <a:effectLst/>
                <a:ea typeface="Calibri" panose="020F0502020204030204" pitchFamily="34" charset="0"/>
                <a:cs typeface="Times New Roman" panose="02020603050405020304" pitchFamily="18" charset="0"/>
              </a:rPr>
              <a:t>Then I did all th</a:t>
            </a:r>
            <a:r>
              <a:rPr lang="en-IN" sz="2400" dirty="0">
                <a:effectLst/>
                <a:ea typeface="Calibri" panose="020F0502020204030204" pitchFamily="34" charset="0"/>
                <a:cs typeface="Calibri" panose="020F0502020204030204" pitchFamily="34" charset="0"/>
              </a:rPr>
              <a:t>e  statistical analysis like checking shape, </a:t>
            </a:r>
            <a:r>
              <a:rPr lang="en-IN" sz="2400" dirty="0" err="1">
                <a:effectLst/>
                <a:ea typeface="Calibri" panose="020F0502020204030204" pitchFamily="34" charset="0"/>
                <a:cs typeface="Calibri" panose="020F0502020204030204" pitchFamily="34" charset="0"/>
              </a:rPr>
              <a:t>nunique</a:t>
            </a:r>
            <a:r>
              <a:rPr lang="en-IN" sz="2400" dirty="0">
                <a:effectLst/>
                <a:ea typeface="Calibri" panose="020F0502020204030204" pitchFamily="34" charset="0"/>
                <a:cs typeface="Calibri" panose="020F0502020204030204" pitchFamily="34" charset="0"/>
              </a:rPr>
              <a:t>, value counts, info etc….. </a:t>
            </a:r>
            <a:endParaRPr lang="en-IN" sz="2400" dirty="0">
              <a:effectLst/>
              <a:ea typeface="Calibri" panose="020F0502020204030204" pitchFamily="34" charset="0"/>
              <a:cs typeface="Times New Roman" panose="02020603050405020304" pitchFamily="18" charset="0"/>
            </a:endParaRPr>
          </a:p>
          <a:p>
            <a:pPr marL="0" lvl="0" indent="0" algn="just">
              <a:lnSpc>
                <a:spcPct val="107000"/>
              </a:lnSpc>
              <a:buNone/>
            </a:pPr>
            <a:r>
              <a:rPr lang="en-IN" sz="2400" dirty="0">
                <a:effectLst/>
                <a:ea typeface="Calibri" panose="020F0502020204030204" pitchFamily="34" charset="0"/>
                <a:cs typeface="Calibri" panose="020F0502020204030204" pitchFamily="34" charset="0"/>
              </a:rPr>
              <a:t>While checking the info of the datasets I found some columns with more than 80% null values, so these columns will create skewness in datasets so I decided to drop those columns.</a:t>
            </a:r>
            <a:endParaRPr lang="en-IN" sz="2400" dirty="0">
              <a:effectLst/>
              <a:ea typeface="Calibri" panose="020F0502020204030204" pitchFamily="34" charset="0"/>
              <a:cs typeface="Times New Roman" panose="02020603050405020304" pitchFamily="18" charset="0"/>
            </a:endParaRPr>
          </a:p>
          <a:p>
            <a:pPr marL="0" lvl="0" indent="0" algn="just">
              <a:lnSpc>
                <a:spcPct val="107000"/>
              </a:lnSpc>
              <a:buNone/>
            </a:pPr>
            <a:r>
              <a:rPr lang="en-IN" sz="2400" dirty="0">
                <a:effectLst/>
                <a:ea typeface="Calibri" panose="020F0502020204030204" pitchFamily="34" charset="0"/>
                <a:cs typeface="Calibri" panose="020F0502020204030204" pitchFamily="34" charset="0"/>
              </a:rPr>
              <a:t>Then while looking into the value counts I found some columns with more than 85% zero values this also creates skewness in the model and there are chances of getting model bias so I have dropped those columns with more than 85% zero values.</a:t>
            </a:r>
            <a:endParaRPr lang="en-IN" sz="2400" dirty="0">
              <a:effectLst/>
              <a:ea typeface="Calibri" panose="020F0502020204030204" pitchFamily="34" charset="0"/>
              <a:cs typeface="Times New Roman" panose="02020603050405020304" pitchFamily="18" charset="0"/>
            </a:endParaRPr>
          </a:p>
          <a:p>
            <a:pPr marL="0" indent="0" algn="just">
              <a:buNone/>
            </a:pPr>
            <a:endParaRPr lang="en-IN" sz="2400" dirty="0"/>
          </a:p>
        </p:txBody>
      </p:sp>
    </p:spTree>
    <p:extLst>
      <p:ext uri="{BB962C8B-B14F-4D97-AF65-F5344CB8AC3E}">
        <p14:creationId xmlns:p14="http://schemas.microsoft.com/office/powerpoint/2010/main" val="1357647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F873-CB37-4F37-86D1-FF26EB9CA9E2}"/>
              </a:ext>
            </a:extLst>
          </p:cNvPr>
          <p:cNvSpPr>
            <a:spLocks noGrp="1"/>
          </p:cNvSpPr>
          <p:nvPr>
            <p:ph type="title"/>
          </p:nvPr>
        </p:nvSpPr>
        <p:spPr>
          <a:xfrm>
            <a:off x="528919" y="125509"/>
            <a:ext cx="10569388" cy="1048869"/>
          </a:xfrm>
        </p:spPr>
        <p:txBody>
          <a:bodyPr/>
          <a:lstStyle/>
          <a:p>
            <a:r>
              <a:rPr lang="en-IN" dirty="0">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0D7D1C63-B5A7-4F3B-A0B3-ACF75CA90A39}"/>
              </a:ext>
            </a:extLst>
          </p:cNvPr>
          <p:cNvSpPr>
            <a:spLocks noGrp="1"/>
          </p:cNvSpPr>
          <p:nvPr>
            <p:ph idx="1"/>
          </p:nvPr>
        </p:nvSpPr>
        <p:spPr>
          <a:xfrm>
            <a:off x="331695" y="1174378"/>
            <a:ext cx="11331388" cy="5002587"/>
          </a:xfrm>
        </p:spPr>
        <p:txBody>
          <a:bodyPr>
            <a:noAutofit/>
          </a:bodyPr>
          <a:lstStyle/>
          <a:p>
            <a:pPr marL="0" lvl="0" indent="0" algn="just">
              <a:lnSpc>
                <a:spcPct val="107000"/>
              </a:lnSpc>
              <a:buNone/>
            </a:pPr>
            <a:r>
              <a:rPr lang="en-IN" sz="2400" dirty="0"/>
              <a:t> </a:t>
            </a:r>
            <a:r>
              <a:rPr lang="en-IN" sz="2400" dirty="0">
                <a:effectLst/>
                <a:ea typeface="Calibri" panose="020F0502020204030204" pitchFamily="34" charset="0"/>
                <a:cs typeface="Calibri" panose="020F0502020204030204" pitchFamily="34" charset="0"/>
              </a:rPr>
              <a:t>While checking for null values I found null values in most of the columns and I have used imputation method to replace those null values (mode for categorical column and mean for numerical columns).</a:t>
            </a:r>
            <a:endParaRPr lang="en-IN" sz="2400" dirty="0">
              <a:effectLst/>
              <a:ea typeface="Calibri" panose="020F0502020204030204" pitchFamily="34" charset="0"/>
              <a:cs typeface="Times New Roman" panose="02020603050405020304" pitchFamily="18" charset="0"/>
            </a:endParaRPr>
          </a:p>
          <a:p>
            <a:pPr marL="0" lvl="0" indent="0" algn="just">
              <a:lnSpc>
                <a:spcPct val="107000"/>
              </a:lnSpc>
              <a:buNone/>
            </a:pPr>
            <a:r>
              <a:rPr lang="en-IN" sz="2400" dirty="0">
                <a:effectLst/>
                <a:ea typeface="Calibri" panose="020F0502020204030204" pitchFamily="34" charset="0"/>
                <a:cs typeface="Calibri" panose="020F0502020204030204" pitchFamily="34" charset="0"/>
              </a:rPr>
              <a:t>In Id and Utilities column the unique counts were 1168 and 1 respectively, which means all the entries in Id column are unique and </a:t>
            </a:r>
            <a:r>
              <a:rPr lang="en-IN" sz="2400" dirty="0">
                <a:solidFill>
                  <a:srgbClr val="000000"/>
                </a:solidFill>
                <a:effectLst/>
                <a:ea typeface="Calibri" panose="020F0502020204030204" pitchFamily="34" charset="0"/>
                <a:cs typeface="Calibri" panose="020F0502020204030204" pitchFamily="34" charset="0"/>
              </a:rPr>
              <a:t>ID is the identity number given for particular asset and all the entries in Utilities column were same so these two column will not help us in model building. So I decided to drop those columns.</a:t>
            </a:r>
            <a:endParaRPr lang="en-IN" sz="2400" dirty="0">
              <a:effectLst/>
              <a:ea typeface="Calibri" panose="020F0502020204030204" pitchFamily="34" charset="0"/>
              <a:cs typeface="Times New Roman" panose="02020603050405020304" pitchFamily="18" charset="0"/>
            </a:endParaRPr>
          </a:p>
          <a:p>
            <a:pPr marL="0" lvl="0" indent="0" algn="just">
              <a:lnSpc>
                <a:spcPct val="107000"/>
              </a:lnSpc>
              <a:spcAft>
                <a:spcPts val="800"/>
              </a:spcAft>
              <a:buNone/>
            </a:pPr>
            <a:r>
              <a:rPr lang="en-IN" sz="2400" dirty="0">
                <a:solidFill>
                  <a:srgbClr val="000000"/>
                </a:solidFill>
                <a:effectLst/>
                <a:ea typeface="Calibri" panose="020F0502020204030204" pitchFamily="34" charset="0"/>
                <a:cs typeface="Calibri" panose="020F0502020204030204" pitchFamily="34" charset="0"/>
              </a:rPr>
              <a:t>Next as a part of feature extraction I converted all the year columns to there respective age. Thinking that age will help us more than year.</a:t>
            </a:r>
          </a:p>
          <a:p>
            <a:pPr marL="0" lvl="0" indent="0" algn="just">
              <a:lnSpc>
                <a:spcPct val="107000"/>
              </a:lnSpc>
              <a:spcAft>
                <a:spcPts val="800"/>
              </a:spcAft>
              <a:buNone/>
            </a:pPr>
            <a:r>
              <a:rPr lang="en-IN" sz="2400" dirty="0">
                <a:solidFill>
                  <a:srgbClr val="000000"/>
                </a:solidFill>
                <a:effectLst/>
                <a:ea typeface="Calibri" panose="020F0502020204030204" pitchFamily="34" charset="0"/>
              </a:rPr>
              <a:t>And all these steps were performed to both train and test datasets separately and simultaneously.</a:t>
            </a:r>
            <a:endParaRPr lang="en-IN" sz="2400" dirty="0">
              <a:cs typeface="Calibri" panose="020F0502020204030204" pitchFamily="34" charset="0"/>
            </a:endParaRPr>
          </a:p>
          <a:p>
            <a:pPr algn="just">
              <a:buFont typeface="Wingdings" panose="05000000000000000000" pitchFamily="2" charset="2"/>
              <a:buChar char="ü"/>
            </a:pPr>
            <a:endParaRPr lang="en-IN" sz="2400" dirty="0"/>
          </a:p>
          <a:p>
            <a:pPr marL="0" indent="0" algn="just">
              <a:buNone/>
            </a:pPr>
            <a:endParaRPr lang="en-IN" sz="2400" dirty="0"/>
          </a:p>
        </p:txBody>
      </p:sp>
    </p:spTree>
    <p:extLst>
      <p:ext uri="{BB962C8B-B14F-4D97-AF65-F5344CB8AC3E}">
        <p14:creationId xmlns:p14="http://schemas.microsoft.com/office/powerpoint/2010/main" val="2278797561"/>
      </p:ext>
    </p:extLst>
  </p:cSld>
  <p:clrMapOvr>
    <a:masterClrMapping/>
  </p:clrMapOvr>
</p:sld>
</file>

<file path=ppt/theme/theme1.xml><?xml version="1.0" encoding="utf-8"?>
<a:theme xmlns:a="http://schemas.openxmlformats.org/drawingml/2006/main" name="Win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TM02455519[[fn=Winter]]</Template>
  <TotalTime>208</TotalTime>
  <Words>2820</Words>
  <Application>Microsoft Office PowerPoint</Application>
  <PresentationFormat>Widescreen</PresentationFormat>
  <Paragraphs>176</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Winter</vt:lpstr>
      <vt:lpstr>Project Presentation On Housing: Price Prediction</vt:lpstr>
      <vt:lpstr>PowerPoint Presentation</vt:lpstr>
      <vt:lpstr>Overview:</vt:lpstr>
      <vt:lpstr>Problem Statement:</vt:lpstr>
      <vt:lpstr>Problem Understanding:</vt:lpstr>
      <vt:lpstr>What is Housing Price Prediction?</vt:lpstr>
      <vt:lpstr>Importance of Housing Price Prediction.</vt:lpstr>
      <vt:lpstr>Exploratory Data Analysis:</vt:lpstr>
      <vt:lpstr>Exploratory Data Analysis:</vt:lpstr>
      <vt:lpstr>Visualization of numerical columns:</vt:lpstr>
      <vt:lpstr>Observations:</vt:lpstr>
      <vt:lpstr>Visualization of numerical columns:</vt:lpstr>
      <vt:lpstr>Observations:</vt:lpstr>
      <vt:lpstr>Visualisation of numerical columns:</vt:lpstr>
      <vt:lpstr>Observations:</vt:lpstr>
      <vt:lpstr>Visualization of numerical columns:</vt:lpstr>
      <vt:lpstr>Observations:</vt:lpstr>
      <vt:lpstr>Visualizations of categorical columns:</vt:lpstr>
      <vt:lpstr>Observations:</vt:lpstr>
      <vt:lpstr>Visualizations of categorical columns:</vt:lpstr>
      <vt:lpstr>Observations:</vt:lpstr>
      <vt:lpstr>Visualizations of categorical columns:</vt:lpstr>
      <vt:lpstr>Observations:</vt:lpstr>
      <vt:lpstr>Visualizations of categorical columns:</vt:lpstr>
      <vt:lpstr>Observations:</vt:lpstr>
      <vt:lpstr>Visualizations of categorical columns:</vt:lpstr>
      <vt:lpstr>Analysis:</vt:lpstr>
      <vt:lpstr>Data Cleaning Steps:</vt:lpstr>
      <vt:lpstr>Model Building:</vt:lpstr>
      <vt:lpstr>i) RandomForestRegressor:</vt:lpstr>
      <vt:lpstr>ii)XGBRegressor</vt:lpstr>
      <vt:lpstr>iii) ExtraTreesRegressor:</vt:lpstr>
      <vt:lpstr>iv) GradientBoostingRegressor:</vt:lpstr>
      <vt:lpstr>v) DecisionTreeRegressor:</vt:lpstr>
      <vt:lpstr>Hyper Parameter Tuning:</vt:lpstr>
      <vt:lpstr>HyperParameterTuning:</vt:lpstr>
      <vt:lpstr>Saving the model and predictions using saved model:</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mohammedayyub2000@gmail.com</dc:creator>
  <cp:lastModifiedBy>Gurdhati Chandramouli</cp:lastModifiedBy>
  <cp:revision>16</cp:revision>
  <dcterms:created xsi:type="dcterms:W3CDTF">2022-02-11T16:02:56Z</dcterms:created>
  <dcterms:modified xsi:type="dcterms:W3CDTF">2022-09-01T08:30:35Z</dcterms:modified>
</cp:coreProperties>
</file>