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90" r:id="rId2"/>
    <p:sldId id="29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184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901E-251A-4DA6-A747-D1744D24E475}" type="datetimeFigureOut">
              <a:rPr lang="en-US" smtClean="0"/>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499F1-689A-4D06-8244-327BC99A6A41}" type="slidenum">
              <a:rPr lang="en-US" smtClean="0"/>
              <a:t>‹#›</a:t>
            </a:fld>
            <a:endParaRPr lang="en-US"/>
          </a:p>
        </p:txBody>
      </p:sp>
    </p:spTree>
    <p:extLst>
      <p:ext uri="{BB962C8B-B14F-4D97-AF65-F5344CB8AC3E}">
        <p14:creationId xmlns:p14="http://schemas.microsoft.com/office/powerpoint/2010/main" val="3342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63409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85235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288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109904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10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4196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72763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17386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89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1377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6194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0BB57-5D86-4383-BFE4-B5701C54785F}"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395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BB57-5D86-4383-BFE4-B5701C54785F}"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0866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BB57-5D86-4383-BFE4-B5701C54785F}"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80974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72541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4878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5F0BB57-5D86-4383-BFE4-B5701C54785F}" type="datetimeFigureOut">
              <a:rPr lang="en-US" smtClean="0"/>
              <a:t>9/7/2022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37A1F0A-2705-4D6C-A796-6DB1C3B52EE2}" type="slidenum">
              <a:rPr lang="en-US" smtClean="0"/>
              <a:t>‹#›</a:t>
            </a:fld>
            <a:endParaRPr lang="en-US"/>
          </a:p>
        </p:txBody>
      </p:sp>
    </p:spTree>
    <p:extLst>
      <p:ext uri="{BB962C8B-B14F-4D97-AF65-F5344CB8AC3E}">
        <p14:creationId xmlns:p14="http://schemas.microsoft.com/office/powerpoint/2010/main" val="16136393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EAD21-B5DB-47FB-A90B-8B770B4032BC}"/>
              </a:ext>
            </a:extLst>
          </p:cNvPr>
          <p:cNvPicPr>
            <a:picLocks noChangeAspect="1"/>
          </p:cNvPicPr>
          <p:nvPr/>
        </p:nvPicPr>
        <p:blipFill>
          <a:blip r:embed="rId2"/>
          <a:stretch>
            <a:fillRect/>
          </a:stretch>
        </p:blipFill>
        <p:spPr>
          <a:xfrm>
            <a:off x="1026868" y="228600"/>
            <a:ext cx="7090263" cy="1905000"/>
          </a:xfrm>
          <a:prstGeom prst="rect">
            <a:avLst/>
          </a:prstGeom>
        </p:spPr>
      </p:pic>
      <p:sp>
        <p:nvSpPr>
          <p:cNvPr id="9" name="TextBox 8">
            <a:extLst>
              <a:ext uri="{FF2B5EF4-FFF2-40B4-BE49-F238E27FC236}">
                <a16:creationId xmlns:a16="http://schemas.microsoft.com/office/drawing/2014/main" id="{48132C19-E862-4F91-9A74-B9D601AD5842}"/>
              </a:ext>
            </a:extLst>
          </p:cNvPr>
          <p:cNvSpPr txBox="1"/>
          <p:nvPr/>
        </p:nvSpPr>
        <p:spPr>
          <a:xfrm>
            <a:off x="609600" y="6241849"/>
            <a:ext cx="82296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rPr>
              <a:t>Presented By: </a:t>
            </a:r>
            <a:r>
              <a:rPr lang="en-IN" sz="3200" dirty="0" err="1">
                <a:solidFill>
                  <a:srgbClr val="C00000"/>
                </a:solidFill>
                <a:latin typeface="Algerian" pitchFamily="82" charset="0"/>
              </a:rPr>
              <a:t>G.Chandra</a:t>
            </a:r>
            <a:r>
              <a:rPr lang="en-IN" sz="3200" dirty="0">
                <a:solidFill>
                  <a:srgbClr val="C00000"/>
                </a:solidFill>
                <a:latin typeface="Algerian" pitchFamily="82" charset="0"/>
              </a:rPr>
              <a:t> </a:t>
            </a:r>
            <a:r>
              <a:rPr lang="en-IN" sz="3200" dirty="0" err="1">
                <a:solidFill>
                  <a:srgbClr val="C00000"/>
                </a:solidFill>
                <a:latin typeface="Algerian" pitchFamily="82" charset="0"/>
              </a:rPr>
              <a:t>Mouli</a:t>
            </a:r>
            <a:endPar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endParaRPr>
          </a:p>
        </p:txBody>
      </p:sp>
      <p:pic>
        <p:nvPicPr>
          <p:cNvPr id="2050" name="Picture 2" descr="Microcredit - Overview, How It Works, History, and Disadvantages">
            <a:extLst>
              <a:ext uri="{FF2B5EF4-FFF2-40B4-BE49-F238E27FC236}">
                <a16:creationId xmlns:a16="http://schemas.microsoft.com/office/drawing/2014/main" id="{DEC7FB16-1914-457C-9512-F110909B6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30579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7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991599" cy="492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562600"/>
            <a:ext cx="9144000" cy="1200329"/>
          </a:xfrm>
          <a:prstGeom prst="rect">
            <a:avLst/>
          </a:prstGeom>
        </p:spPr>
        <p:txBody>
          <a:bodyPr wrap="square">
            <a:spAutoFit/>
          </a:bodyPr>
          <a:lstStyle/>
          <a:p>
            <a:pPr marL="285750" indent="-285750">
              <a:buFont typeface="Wingdings" pitchFamily="2" charset="2"/>
              <a:buChar char="Ø"/>
            </a:pPr>
            <a:r>
              <a:rPr lang="en-US" dirty="0">
                <a:solidFill>
                  <a:srgbClr val="000000"/>
                </a:solidFill>
                <a:latin typeface="Century" panose="02040604050505020304" pitchFamily="18" charset="0"/>
              </a:rPr>
              <a:t>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 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a:t>
            </a:r>
          </a:p>
          <a:p>
            <a:endParaRPr lang="en-US" dirty="0">
              <a:solidFill>
                <a:srgbClr val="000000"/>
              </a:solidFill>
              <a:latin typeface="Century" panose="02040604050505020304" pitchFamily="18" charset="0"/>
            </a:endParaRPr>
          </a:p>
        </p:txBody>
      </p:sp>
    </p:spTree>
    <p:extLst>
      <p:ext uri="{BB962C8B-B14F-4D97-AF65-F5344CB8AC3E}">
        <p14:creationId xmlns:p14="http://schemas.microsoft.com/office/powerpoint/2010/main" val="207701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7467600" cy="584775"/>
          </a:xfrm>
          <a:prstGeom prst="rect">
            <a:avLst/>
          </a:prstGeom>
        </p:spPr>
        <p:txBody>
          <a:bodyPr wrap="square">
            <a:spAutoFit/>
          </a:bodyPr>
          <a:lstStyle/>
          <a:p>
            <a:r>
              <a:rPr lang="en-IN" sz="3200" dirty="0" err="1">
                <a:solidFill>
                  <a:schemeClr val="accent6"/>
                </a:solidFill>
                <a:latin typeface="Century" pitchFamily="18" charset="0"/>
              </a:rPr>
              <a:t>Vizualization</a:t>
            </a:r>
            <a:r>
              <a:rPr lang="en-IN" sz="3200" dirty="0">
                <a:solidFill>
                  <a:schemeClr val="accent6"/>
                </a:solidFill>
                <a:latin typeface="Century" pitchFamily="18" charset="0"/>
              </a:rPr>
              <a:t>[</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-Target ]:</a:t>
            </a:r>
            <a:endParaRPr lang="en-US" sz="3200" dirty="0">
              <a:solidFill>
                <a:schemeClr val="accent6"/>
              </a:solidFill>
              <a:latin typeface="Century"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80" y="1143000"/>
            <a:ext cx="715645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5339101"/>
            <a:ext cx="8686800" cy="646331"/>
          </a:xfrm>
          <a:prstGeom prst="rect">
            <a:avLst/>
          </a:prstGeom>
        </p:spPr>
        <p:txBody>
          <a:bodyPr wrap="square">
            <a:spAutoFit/>
          </a:bodyPr>
          <a:lstStyle/>
          <a:p>
            <a:pPr marL="285750" indent="-285750">
              <a:buFont typeface="Wingdings" pitchFamily="2" charset="2"/>
              <a:buChar char="Ø"/>
            </a:pPr>
            <a:r>
              <a:rPr lang="en-US" b="0" i="0" dirty="0">
                <a:solidFill>
                  <a:srgbClr val="000000"/>
                </a:solidFill>
                <a:effectLst/>
                <a:latin typeface="Century" panose="02040604050505020304" pitchFamily="18" charset="0"/>
              </a:rPr>
              <a:t>There is a data </a:t>
            </a:r>
            <a:r>
              <a:rPr lang="en-US" b="0" i="0" dirty="0" err="1">
                <a:solidFill>
                  <a:srgbClr val="000000"/>
                </a:solidFill>
                <a:effectLst/>
                <a:latin typeface="Century" panose="02040604050505020304" pitchFamily="18" charset="0"/>
              </a:rPr>
              <a:t>imbalancing</a:t>
            </a:r>
            <a:r>
              <a:rPr lang="en-US" b="0" i="0" dirty="0">
                <a:solidFill>
                  <a:srgbClr val="000000"/>
                </a:solidFill>
                <a:effectLst/>
                <a:latin typeface="Century" panose="02040604050505020304" pitchFamily="18" charset="0"/>
              </a:rPr>
              <a:t> issue so we have to treat this by using oversampling or </a:t>
            </a:r>
            <a:r>
              <a:rPr lang="en-US" b="0" i="0" dirty="0" err="1">
                <a:solidFill>
                  <a:srgbClr val="000000"/>
                </a:solidFill>
                <a:effectLst/>
                <a:latin typeface="Century" panose="02040604050505020304" pitchFamily="18" charset="0"/>
              </a:rPr>
              <a:t>undersampling</a:t>
            </a:r>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118860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4666"/>
            <a:ext cx="5691448" cy="584775"/>
          </a:xfrm>
          <a:prstGeom prst="rect">
            <a:avLst/>
          </a:prstGeom>
        </p:spPr>
        <p:txBody>
          <a:bodyPr wrap="square">
            <a:spAutoFit/>
          </a:bodyPr>
          <a:lstStyle/>
          <a:p>
            <a:r>
              <a:rPr lang="en-IN" sz="3200" dirty="0" err="1">
                <a:solidFill>
                  <a:schemeClr val="accent6"/>
                </a:solidFill>
                <a:latin typeface="Century" pitchFamily="18" charset="0"/>
              </a:rPr>
              <a:t>Vizualization</a:t>
            </a:r>
            <a:r>
              <a:rPr lang="en-IN" sz="3200" dirty="0">
                <a:solidFill>
                  <a:schemeClr val="accent6"/>
                </a:solidFill>
                <a:latin typeface="Century" pitchFamily="18" charset="0"/>
              </a:rPr>
              <a:t>[Bivariate]:</a:t>
            </a:r>
            <a:endParaRPr lang="en-US" sz="3200" dirty="0">
              <a:solidFill>
                <a:schemeClr val="accent6"/>
              </a:solidFill>
              <a:latin typeface="Century"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22566" cy="501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0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808782" cy="584775"/>
          </a:xfrm>
          <a:prstGeom prst="rect">
            <a:avLst/>
          </a:prstGeom>
        </p:spPr>
        <p:txBody>
          <a:bodyPr wrap="none">
            <a:spAutoFit/>
          </a:bodyPr>
          <a:lstStyle/>
          <a:p>
            <a:r>
              <a:rPr lang="en-IN" sz="3200" dirty="0">
                <a:solidFill>
                  <a:schemeClr val="accent6"/>
                </a:solidFill>
                <a:latin typeface="Century" pitchFamily="18" charset="0"/>
              </a:rPr>
              <a:t>Observations:</a:t>
            </a:r>
            <a:endParaRPr lang="en-US" sz="3200" dirty="0">
              <a:solidFill>
                <a:schemeClr val="accent6"/>
              </a:solidFill>
              <a:latin typeface="Century" pitchFamily="18" charset="0"/>
            </a:endParaRPr>
          </a:p>
        </p:txBody>
      </p:sp>
      <p:sp>
        <p:nvSpPr>
          <p:cNvPr id="3" name="Rectangle 2"/>
          <p:cNvSpPr/>
          <p:nvPr/>
        </p:nvSpPr>
        <p:spPr>
          <a:xfrm>
            <a:off x="76200" y="737175"/>
            <a:ext cx="8763000" cy="618489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53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707398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dirty="0" err="1">
                <a:solidFill>
                  <a:srgbClr val="000000"/>
                </a:solidFill>
                <a:effectLst/>
                <a:latin typeface="Century" panose="02040604050505020304" pitchFamily="18" charset="0"/>
                <a:ea typeface="Times New Roman" panose="02020603050405020304" pitchFamily="18" charset="0"/>
              </a:rPr>
              <a:t>comparitively</a:t>
            </a:r>
            <a:r>
              <a:rPr lang="en-IN" dirty="0">
                <a:solidFill>
                  <a:srgbClr val="000000"/>
                </a:solidFill>
                <a:effectLst/>
                <a:latin typeface="Century" panose="02040604050505020304" pitchFamily="18" charset="0"/>
                <a:ea typeface="Times New Roman" panose="02020603050405020304" pitchFamily="18" charset="0"/>
              </a:rPr>
              <a:t> Non-defaulters are more in number.</a:t>
            </a: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endParaRPr lang="en-US" dirty="0"/>
          </a:p>
        </p:txBody>
      </p:sp>
    </p:spTree>
    <p:extLst>
      <p:ext uri="{BB962C8B-B14F-4D97-AF65-F5344CB8AC3E}">
        <p14:creationId xmlns:p14="http://schemas.microsoft.com/office/powerpoint/2010/main" val="615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6992235" cy="584775"/>
          </a:xfrm>
          <a:prstGeom prst="rect">
            <a:avLst/>
          </a:prstGeom>
        </p:spPr>
        <p:txBody>
          <a:bodyPr wrap="none">
            <a:spAutoFit/>
          </a:bodyPr>
          <a:lstStyle/>
          <a:p>
            <a:r>
              <a:rPr lang="en-IN" sz="3200" dirty="0">
                <a:solidFill>
                  <a:schemeClr val="accent6"/>
                </a:solidFill>
                <a:latin typeface="Century" pitchFamily="18" charset="0"/>
              </a:rPr>
              <a:t>Visualization of numerical columns:</a:t>
            </a:r>
            <a:endParaRPr lang="en-US" sz="3200" dirty="0">
              <a:solidFill>
                <a:schemeClr val="accent6"/>
              </a:solidFill>
              <a:latin typeface="Century"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62" y="737175"/>
            <a:ext cx="8907076" cy="499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5691914"/>
            <a:ext cx="8763000" cy="957121"/>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p>
        </p:txBody>
      </p:sp>
    </p:spTree>
    <p:extLst>
      <p:ext uri="{BB962C8B-B14F-4D97-AF65-F5344CB8AC3E}">
        <p14:creationId xmlns:p14="http://schemas.microsoft.com/office/powerpoint/2010/main" val="236175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4472250"/>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Rupiah)(medianmarechprebal90)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p>
        </p:txBody>
      </p:sp>
      <p:sp>
        <p:nvSpPr>
          <p:cNvPr id="3" name="Rectangle 2"/>
          <p:cNvSpPr/>
          <p:nvPr/>
        </p:nvSpPr>
        <p:spPr>
          <a:xfrm>
            <a:off x="0" y="4343400"/>
            <a:ext cx="8686800" cy="2617127"/>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amt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36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077200" cy="5218865"/>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140083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14800" cy="584775"/>
          </a:xfrm>
          <a:prstGeom prst="rect">
            <a:avLst/>
          </a:prstGeom>
        </p:spPr>
        <p:txBody>
          <a:bodyPr wrap="square">
            <a:spAutoFit/>
          </a:bodyPr>
          <a:lstStyle/>
          <a:p>
            <a:r>
              <a:rPr lang="en-IN" sz="3200" dirty="0">
                <a:solidFill>
                  <a:schemeClr val="accent6"/>
                </a:solidFill>
                <a:latin typeface="Century" pitchFamily="18" charset="0"/>
              </a:rPr>
              <a:t>Analysis:</a:t>
            </a:r>
            <a:endParaRPr lang="en-US" sz="3200" dirty="0">
              <a:solidFill>
                <a:schemeClr val="accent6"/>
              </a:solidFill>
              <a:latin typeface="Century" pitchFamily="18" charset="0"/>
            </a:endParaRPr>
          </a:p>
        </p:txBody>
      </p:sp>
      <p:sp>
        <p:nvSpPr>
          <p:cNvPr id="3" name="Rectangle 2"/>
          <p:cNvSpPr/>
          <p:nvPr/>
        </p:nvSpPr>
        <p:spPr>
          <a:xfrm>
            <a:off x="152400" y="1371600"/>
            <a:ext cx="8991600" cy="2166875"/>
          </a:xfrm>
          <a:prstGeom prst="rect">
            <a:avLst/>
          </a:prstGeom>
        </p:spPr>
        <p:txBody>
          <a:bodyPr wrap="square">
            <a:spAutoFit/>
          </a:bodyPr>
          <a:lstStyle/>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dirty="0" err="1">
                <a:latin typeface="Century" panose="02040604050505020304" pitchFamily="18" charset="0"/>
                <a:ea typeface="Calibri" panose="020F0502020204030204" pitchFamily="34" charset="0"/>
                <a:cs typeface="Times New Roman" panose="02020603050405020304" pitchFamily="18" charset="0"/>
              </a:rPr>
              <a:t>dist</a:t>
            </a:r>
            <a:r>
              <a:rPr lang="en-IN" dirty="0">
                <a:effectLst/>
                <a:latin typeface="Century" panose="02040604050505020304" pitchFamily="18" charset="0"/>
                <a:ea typeface="Calibri" panose="020F0502020204030204" pitchFamily="34" charset="0"/>
                <a:cs typeface="Times New Roman" panose="02020603050405020304" pitchFamily="18" charset="0"/>
              </a:rPr>
              <a:t> plot for each </a:t>
            </a:r>
            <a:r>
              <a:rPr lang="en-IN" dirty="0" err="1">
                <a:effectLst/>
                <a:latin typeface="Century" panose="02040604050505020304" pitchFamily="18" charset="0"/>
                <a:ea typeface="Calibri" panose="020F0502020204030204" pitchFamily="34" charset="0"/>
                <a:cs typeface="Times New Roman" panose="02020603050405020304" pitchFamily="18" charset="0"/>
              </a:rPr>
              <a:t>univariate</a:t>
            </a:r>
            <a:r>
              <a:rPr lang="en-IN" dirty="0">
                <a:effectLst/>
                <a:latin typeface="Century" panose="02040604050505020304" pitchFamily="18" charset="0"/>
                <a:ea typeface="Calibri" panose="020F0502020204030204" pitchFamily="34" charset="0"/>
                <a:cs typeface="Times New Roman" panose="02020603050405020304" pitchFamily="18" charset="0"/>
              </a:rPr>
              <a:t> numerical features and it says that there is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r>
              <a:rPr lang="en-IN" dirty="0">
                <a:effectLst/>
                <a:latin typeface="Century" panose="02040604050505020304" pitchFamily="18" charset="0"/>
                <a:ea typeface="Calibri" panose="020F0502020204030204" pitchFamily="34" charset="0"/>
                <a:cs typeface="Times New Roman" panose="02020603050405020304" pitchFamily="18" charset="0"/>
              </a:rPr>
              <a:t> in almost all columns.</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dirty="0" err="1">
                <a:latin typeface="Century" panose="02040604050505020304" pitchFamily="18" charset="0"/>
                <a:ea typeface="Calibri" panose="020F0502020204030204" pitchFamily="34" charset="0"/>
                <a:cs typeface="Times New Roman" panose="02020603050405020304" pitchFamily="18" charset="0"/>
              </a:rPr>
              <a:t>comparitively</a:t>
            </a:r>
            <a:r>
              <a:rPr lang="en-IN" dirty="0">
                <a:effectLst/>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6234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05342"/>
            <a:ext cx="8991600" cy="3693319"/>
          </a:xfrm>
          <a:prstGeom prst="rect">
            <a:avLst/>
          </a:prstGeom>
        </p:spPr>
        <p:txBody>
          <a:bodyPr wrap="square">
            <a:spAutoFit/>
          </a:bodyPr>
          <a:lstStyle/>
          <a:p>
            <a:pPr marL="285750" indent="-285750">
              <a:buFont typeface="Wingdings" pitchFamily="2" charset="2"/>
              <a:buChar char="Ø"/>
            </a:pPr>
            <a:r>
              <a:rPr lang="en-IN" dirty="0">
                <a:latin typeface="Century" panose="02040604050505020304" pitchFamily="18" charset="0"/>
              </a:rPr>
              <a:t>In my datasets I did not found null values, but I found outliers and also </a:t>
            </a:r>
            <a:r>
              <a:rPr lang="en-IN" dirty="0" err="1">
                <a:latin typeface="Century" panose="02040604050505020304" pitchFamily="18" charset="0"/>
              </a:rPr>
              <a:t>skewness</a:t>
            </a:r>
            <a:r>
              <a:rPr lang="en-IN" dirty="0">
                <a:latin typeface="Century" panose="02040604050505020304" pitchFamily="18" charset="0"/>
              </a:rPr>
              <a:t>.</a:t>
            </a:r>
          </a:p>
          <a:p>
            <a:pPr marL="285750" indent="-285750">
              <a:buFont typeface="Wingdings" pitchFamily="2" charset="2"/>
              <a:buChar char="Ø"/>
            </a:pPr>
            <a:endParaRPr lang="en-IN" dirty="0">
              <a:latin typeface="Century" panose="020406040505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 I have used yeo-</a:t>
            </a:r>
            <a:r>
              <a:rPr lang="en-IN"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dirty="0">
                <a:effectLst/>
                <a:latin typeface="Century" panose="02040604050505020304" pitchFamily="18" charset="0"/>
                <a:ea typeface="Calibri" panose="020F0502020204030204" pitchFamily="34" charset="0"/>
                <a:cs typeface="Times New Roman" panose="02020603050405020304" pitchFamily="18" charset="0"/>
              </a:rPr>
              <a:t> method.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dirty="0">
                <a:latin typeface="Century" panose="02040604050505020304" pitchFamily="18" charset="0"/>
                <a:ea typeface="Calibri" panose="020F0502020204030204" pitchFamily="34" charset="0"/>
                <a:cs typeface="Times New Roman" panose="02020603050405020304" pitchFamily="18" charset="0"/>
              </a:rPr>
              <a:t>Normalization</a:t>
            </a:r>
            <a:r>
              <a:rPr lang="en-IN"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dirty="0">
              <a:latin typeface="Century" panose="02040604050505020304" pitchFamily="18" charset="0"/>
            </a:endParaRPr>
          </a:p>
        </p:txBody>
      </p:sp>
      <p:sp>
        <p:nvSpPr>
          <p:cNvPr id="2" name="Title 1"/>
          <p:cNvSpPr>
            <a:spLocks noGrp="1"/>
          </p:cNvSpPr>
          <p:nvPr>
            <p:ph type="title"/>
          </p:nvPr>
        </p:nvSpPr>
        <p:spPr>
          <a:xfrm>
            <a:off x="1143000" y="304800"/>
            <a:ext cx="4572000" cy="1143000"/>
          </a:xfrm>
        </p:spPr>
        <p:txBody>
          <a:bodyPr>
            <a:normAutofit/>
          </a:bodyPr>
          <a:lstStyle/>
          <a:p>
            <a:r>
              <a:rPr lang="en-US" sz="3200" dirty="0">
                <a:solidFill>
                  <a:schemeClr val="accent6"/>
                </a:solidFill>
                <a:latin typeface="Century" pitchFamily="18" charset="0"/>
              </a:rPr>
              <a:t>Data Cleaning:</a:t>
            </a:r>
          </a:p>
        </p:txBody>
      </p:sp>
    </p:spTree>
    <p:extLst>
      <p:ext uri="{BB962C8B-B14F-4D97-AF65-F5344CB8AC3E}">
        <p14:creationId xmlns:p14="http://schemas.microsoft.com/office/powerpoint/2010/main" val="24978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F3BF4-13CC-44ED-B8FD-AEAAA7771824}"/>
              </a:ext>
            </a:extLst>
          </p:cNvPr>
          <p:cNvSpPr txBox="1"/>
          <p:nvPr/>
        </p:nvSpPr>
        <p:spPr>
          <a:xfrm>
            <a:off x="2286000" y="47305"/>
            <a:ext cx="4572000" cy="6763390"/>
          </a:xfrm>
          <a:prstGeom prst="rect">
            <a:avLst/>
          </a:prstGeom>
          <a:noFill/>
        </p:spPr>
        <p:txBody>
          <a:bodyPr wrap="square">
            <a:spAutoFit/>
          </a:bodyPr>
          <a:lstStyle/>
          <a:p>
            <a:pPr marL="0" indent="0">
              <a:buNone/>
            </a:pPr>
            <a:r>
              <a:rPr lang="en-US" sz="3200" dirty="0">
                <a:solidFill>
                  <a:schemeClr val="accent6"/>
                </a:solidFill>
              </a:rPr>
              <a:t>Agenda:</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Conclusion.</a:t>
            </a:r>
          </a:p>
        </p:txBody>
      </p:sp>
    </p:spTree>
    <p:extLst>
      <p:ext uri="{BB962C8B-B14F-4D97-AF65-F5344CB8AC3E}">
        <p14:creationId xmlns:p14="http://schemas.microsoft.com/office/powerpoint/2010/main" val="230642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943600" cy="1143000"/>
          </a:xfrm>
        </p:spPr>
        <p:txBody>
          <a:bodyPr>
            <a:normAutofit/>
          </a:bodyPr>
          <a:lstStyle/>
          <a:p>
            <a:r>
              <a:rPr lang="en-US" sz="3200" dirty="0">
                <a:solidFill>
                  <a:schemeClr val="accent6"/>
                </a:solidFill>
                <a:latin typeface="Century" pitchFamily="18" charset="0"/>
              </a:rPr>
              <a:t>Data Balancing:</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0" y="1600200"/>
            <a:ext cx="8970796" cy="345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9159" y="5486399"/>
            <a:ext cx="8305800" cy="646331"/>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Calibri" panose="020F0502020204030204" pitchFamily="34" charset="0"/>
              </a:rPr>
              <a:t>I have used oversampling (SMOTE) to get rid of data </a:t>
            </a:r>
            <a:r>
              <a:rPr lang="en-IN" dirty="0" err="1">
                <a:solidFill>
                  <a:srgbClr val="000000"/>
                </a:solidFill>
                <a:latin typeface="Century" panose="02040604050505020304" pitchFamily="18" charset="0"/>
                <a:ea typeface="Calibri" panose="020F0502020204030204" pitchFamily="34" charset="0"/>
              </a:rPr>
              <a:t>imbalancing</a:t>
            </a:r>
            <a:r>
              <a:rPr lang="en-IN" dirty="0">
                <a:solidFill>
                  <a:srgbClr val="000000"/>
                </a:solidFill>
                <a:latin typeface="Century" panose="02040604050505020304" pitchFamily="18" charset="0"/>
                <a:ea typeface="Calibri" panose="020F0502020204030204" pitchFamily="34" charset="0"/>
              </a:rPr>
              <a:t>.</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105807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334000" cy="1143000"/>
          </a:xfrm>
        </p:spPr>
        <p:txBody>
          <a:bodyPr>
            <a:normAutofit/>
          </a:bodyPr>
          <a:lstStyle/>
          <a:p>
            <a:r>
              <a:rPr lang="en-US" sz="3200" dirty="0">
                <a:solidFill>
                  <a:schemeClr val="accent6"/>
                </a:solidFill>
              </a:rPr>
              <a:t>Model Building:</a:t>
            </a:r>
          </a:p>
        </p:txBody>
      </p:sp>
      <p:sp>
        <p:nvSpPr>
          <p:cNvPr id="3" name="Rectangle 2"/>
          <p:cNvSpPr/>
          <p:nvPr/>
        </p:nvSpPr>
        <p:spPr>
          <a:xfrm>
            <a:off x="76200" y="1447800"/>
            <a:ext cx="9067800" cy="3724225"/>
          </a:xfrm>
          <a:prstGeom prst="rect">
            <a:avLst/>
          </a:prstGeom>
        </p:spPr>
        <p:txBody>
          <a:bodyPr wrap="square">
            <a:spAutoFit/>
          </a:bodyPr>
          <a:lstStyle/>
          <a:p>
            <a:pPr>
              <a:lnSpc>
                <a:spcPct val="107000"/>
              </a:lnSpc>
              <a:spcAft>
                <a:spcPts val="800"/>
              </a:spcAft>
            </a:pPr>
            <a:r>
              <a:rPr lang="en-IN"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all Classification algorithms to build my model. By looking into the difference of accuracy score and cross validation score I found </a:t>
            </a:r>
            <a:r>
              <a:rPr lang="en-IN" dirty="0">
                <a:latin typeface="Century" panose="02040604050505020304" pitchFamily="18" charset="0"/>
                <a:ea typeface="Calibri" panose="020F0502020204030204" pitchFamily="34" charset="0"/>
                <a:cs typeface="Times New Roman" panose="02020603050405020304" pitchFamily="18" charset="0"/>
              </a:rPr>
              <a:t>Bagging 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 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Bagging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cs typeface="Times New Roman" panose="02020603050405020304" pitchFamily="18" charset="0"/>
              </a:rPr>
              <a:t>AdaBoost</a:t>
            </a:r>
            <a:r>
              <a:rPr lang="en-IN" dirty="0">
                <a:latin typeface="Century" panose="02040604050505020304" pitchFamily="18" charset="0"/>
                <a:cs typeface="Times New Roman" panose="02020603050405020304" pitchFamily="18" charset="0"/>
              </a:rPr>
              <a:t> Classifier</a:t>
            </a:r>
            <a:endParaRPr lang="en-IN" dirty="0">
              <a:latin typeface="Century" panose="02040604050505020304" pitchFamily="18" charset="0"/>
            </a:endParaRPr>
          </a:p>
        </p:txBody>
      </p:sp>
    </p:spTree>
    <p:extLst>
      <p:ext uri="{BB962C8B-B14F-4D97-AF65-F5344CB8AC3E}">
        <p14:creationId xmlns:p14="http://schemas.microsoft.com/office/powerpoint/2010/main" val="227502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200"/>
            <a:ext cx="5306688" cy="584775"/>
          </a:xfrm>
          <a:prstGeom prst="rect">
            <a:avLst/>
          </a:prstGeom>
        </p:spPr>
        <p:txBody>
          <a:bodyPr wrap="square">
            <a:spAutoFit/>
          </a:bodyPr>
          <a:lstStyle/>
          <a:p>
            <a:r>
              <a:rPr lang="en-IN" sz="3200" dirty="0">
                <a:solidFill>
                  <a:schemeClr val="accent6"/>
                </a:solidFill>
                <a:latin typeface="Century" pitchFamily="18" charset="0"/>
              </a:rPr>
              <a:t>  </a:t>
            </a:r>
            <a:r>
              <a:rPr lang="en-IN" sz="3200" dirty="0" err="1">
                <a:solidFill>
                  <a:schemeClr val="accent6"/>
                </a:solidFill>
                <a:latin typeface="Century" pitchFamily="18" charset="0"/>
              </a:rPr>
              <a:t>XGBClassifier</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3041"/>
            <a:ext cx="9143998" cy="484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 y="5638800"/>
            <a:ext cx="8860047" cy="98142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 has given me 95% accuracy and the difference between model accuracy and cross validation score is 1.46%, but still we have to look into multiple models.</a:t>
            </a:r>
          </a:p>
        </p:txBody>
      </p:sp>
    </p:spTree>
    <p:extLst>
      <p:ext uri="{BB962C8B-B14F-4D97-AF65-F5344CB8AC3E}">
        <p14:creationId xmlns:p14="http://schemas.microsoft.com/office/powerpoint/2010/main" val="388499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543800" cy="1295400"/>
          </a:xfrm>
        </p:spPr>
        <p:txBody>
          <a:bodyPr>
            <a:normAutofit/>
          </a:bodyPr>
          <a:lstStyle/>
          <a:p>
            <a:r>
              <a:rPr lang="en-US" sz="3200" dirty="0">
                <a:solidFill>
                  <a:schemeClr val="accent6"/>
                </a:solidFill>
                <a:latin typeface="Century" pitchFamily="18" charset="0"/>
              </a:rPr>
              <a:t>    Decision Tree Classifier: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8961361"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5988050"/>
            <a:ext cx="8077200" cy="685059"/>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92% accuracy and the difference between model accuracy and cross validation score is 0.38%.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52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480"/>
            <a:ext cx="6172200" cy="1143000"/>
          </a:xfrm>
        </p:spPr>
        <p:txBody>
          <a:bodyPr>
            <a:normAutofit/>
          </a:bodyPr>
          <a:lstStyle/>
          <a:p>
            <a:r>
              <a:rPr lang="en-US" sz="3200" dirty="0">
                <a:solidFill>
                  <a:schemeClr val="accent6"/>
                </a:solidFill>
                <a:latin typeface="Century" pitchFamily="18" charset="0"/>
              </a:rPr>
              <a:t>Bagging Classifier:</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 y="888056"/>
            <a:ext cx="9029330" cy="49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670" y="5886977"/>
            <a:ext cx="902933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BaggingClassifier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94% accuracy and the difference between model accuracy and cross validation score is 0.33%.</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82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705600" cy="1447800"/>
          </a:xfrm>
        </p:spPr>
        <p:txBody>
          <a:bodyPr>
            <a:normAutofit/>
          </a:bodyPr>
          <a:lstStyle/>
          <a:p>
            <a:r>
              <a:rPr lang="en-US" sz="3200" dirty="0" err="1">
                <a:solidFill>
                  <a:schemeClr val="accent6"/>
                </a:solidFill>
                <a:latin typeface="Century" pitchFamily="18" charset="0"/>
              </a:rPr>
              <a:t>AdaBoost</a:t>
            </a:r>
            <a:r>
              <a:rPr lang="en-US" sz="3200" dirty="0">
                <a:solidFill>
                  <a:schemeClr val="accent6"/>
                </a:solidFill>
                <a:latin typeface="Century" pitchFamily="18" charset="0"/>
              </a:rPr>
              <a:t> Classifier:</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011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253" y="6347122"/>
            <a:ext cx="9144000"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AdaBoostClassifier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85% accuracy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8" y="0"/>
            <a:ext cx="8084111" cy="838200"/>
          </a:xfrm>
        </p:spPr>
        <p:txBody>
          <a:bodyPr>
            <a:normAutofit/>
          </a:bodyPr>
          <a:lstStyle/>
          <a:p>
            <a:r>
              <a:rPr lang="en-US" sz="3200" dirty="0">
                <a:solidFill>
                  <a:schemeClr val="accent6"/>
                </a:solidFill>
                <a:latin typeface="Century" pitchFamily="18" charset="0"/>
              </a:rPr>
              <a:t>ROC-AUC Curve: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 y="762000"/>
            <a:ext cx="9039059"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968" y="5562600"/>
            <a:ext cx="8942631" cy="1200329"/>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AUC value is high for XGB Classifier and Bagging Classifier. I got least difference in model accuracy and cross validation score for Bagging Classifier so BC is my best model.</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4080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1040921"/>
          </a:xfrm>
        </p:spPr>
        <p:txBody>
          <a:bodyPr>
            <a:normAutofit/>
          </a:bodyPr>
          <a:lstStyle/>
          <a:p>
            <a:r>
              <a:rPr lang="en-US" sz="3200" dirty="0">
                <a:solidFill>
                  <a:schemeClr val="accent6"/>
                </a:solidFill>
                <a:latin typeface="Century" pitchFamily="18" charset="0"/>
              </a:rPr>
              <a:t>Hyper Meter </a:t>
            </a:r>
            <a:r>
              <a:rPr lang="en-US" sz="3200" dirty="0" err="1">
                <a:solidFill>
                  <a:schemeClr val="accent6"/>
                </a:solidFill>
                <a:latin typeface="Century" pitchFamily="18" charset="0"/>
              </a:rPr>
              <a:t>Tunning</a:t>
            </a:r>
            <a:r>
              <a:rPr lang="en-US" sz="3200" dirty="0">
                <a:solidFill>
                  <a:schemeClr val="accent6"/>
                </a:solidFill>
                <a:latin typeface="Century" pitchFamily="18" charset="0"/>
              </a:rPr>
              <a: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8991600" cy="499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00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
            <a:ext cx="8931275" cy="478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181600"/>
            <a:ext cx="8763000" cy="957121"/>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a:t>
            </a:r>
            <a:r>
              <a:rPr lang="en-IN" dirty="0" err="1">
                <a:latin typeface="Century" panose="02040604050505020304" pitchFamily="18" charset="0"/>
                <a:ea typeface="Calibri" panose="020F0502020204030204" pitchFamily="34" charset="0"/>
                <a:cs typeface="Times New Roman" panose="02020603050405020304" pitchFamily="18" charset="0"/>
              </a:rPr>
              <a:t>choosed</a:t>
            </a:r>
            <a:r>
              <a:rPr lang="en-IN" dirty="0">
                <a:latin typeface="Century" panose="02040604050505020304" pitchFamily="18" charset="0"/>
                <a:ea typeface="Calibri" panose="020F0502020204030204" pitchFamily="34" charset="0"/>
                <a:cs typeface="Times New Roman" panose="02020603050405020304" pitchFamily="18" charset="0"/>
              </a:rPr>
              <a:t> all parameters of Bagging Classifier, after tunning the model with best parameters I have increased my model accuracy from 94.16% to 94.82%.</a:t>
            </a:r>
          </a:p>
        </p:txBody>
      </p:sp>
    </p:spTree>
    <p:extLst>
      <p:ext uri="{BB962C8B-B14F-4D97-AF65-F5344CB8AC3E}">
        <p14:creationId xmlns:p14="http://schemas.microsoft.com/office/powerpoint/2010/main" val="1015729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10400" cy="1143000"/>
          </a:xfrm>
        </p:spPr>
        <p:txBody>
          <a:bodyPr>
            <a:normAutofit/>
          </a:bodyPr>
          <a:lstStyle/>
          <a:p>
            <a:r>
              <a:rPr lang="en-US" sz="3200" dirty="0">
                <a:solidFill>
                  <a:schemeClr val="accent6"/>
                </a:solidFill>
                <a:latin typeface="Century" pitchFamily="18" charset="0"/>
              </a:rPr>
              <a:t>ROC Curve for Final Model:</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09" y="1151557"/>
            <a:ext cx="89916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4158" y="5020782"/>
            <a:ext cx="6648091"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After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hyperparameter</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01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br>
              <a:rPr lang="en-US" dirty="0">
                <a:solidFill>
                  <a:srgbClr val="FF0000"/>
                </a:solidFill>
              </a:rPr>
            </a:br>
            <a:endParaRPr lang="en-US" dirty="0">
              <a:solidFill>
                <a:srgbClr val="FF0000"/>
              </a:solidFill>
            </a:endParaRPr>
          </a:p>
        </p:txBody>
      </p:sp>
      <p:sp>
        <p:nvSpPr>
          <p:cNvPr id="5" name="Rectangle 4"/>
          <p:cNvSpPr/>
          <p:nvPr/>
        </p:nvSpPr>
        <p:spPr>
          <a:xfrm>
            <a:off x="1295400" y="427008"/>
            <a:ext cx="3581400" cy="584775"/>
          </a:xfrm>
          <a:prstGeom prst="rect">
            <a:avLst/>
          </a:prstGeom>
        </p:spPr>
        <p:txBody>
          <a:bodyPr wrap="square">
            <a:spAutoFit/>
          </a:bodyPr>
          <a:lstStyle/>
          <a:p>
            <a:r>
              <a:rPr lang="en-IN" sz="3200" dirty="0">
                <a:solidFill>
                  <a:schemeClr val="accent6"/>
                </a:solidFill>
              </a:rPr>
              <a:t>Overview:</a:t>
            </a:r>
            <a:endParaRPr lang="en-US" sz="3200" dirty="0">
              <a:solidFill>
                <a:schemeClr val="accent6"/>
              </a:solidFill>
            </a:endParaRPr>
          </a:p>
        </p:txBody>
      </p:sp>
      <p:sp>
        <p:nvSpPr>
          <p:cNvPr id="7" name="Rectangle 6"/>
          <p:cNvSpPr/>
          <p:nvPr/>
        </p:nvSpPr>
        <p:spPr>
          <a:xfrm>
            <a:off x="685800" y="1709468"/>
            <a:ext cx="7772400" cy="2215991"/>
          </a:xfrm>
          <a:prstGeom prst="rect">
            <a:avLst/>
          </a:prstGeom>
        </p:spPr>
        <p:txBody>
          <a:bodyPr wrap="square">
            <a:spAutoFit/>
          </a:bodyPr>
          <a:lstStyle/>
          <a:p>
            <a:r>
              <a:rPr lang="en-US" sz="2400" dirty="0">
                <a:solidFill>
                  <a:schemeClr val="tx2"/>
                </a:solidFill>
                <a:latin typeface="Century" panose="02040604050505020304" pitchFamily="18" charset="0"/>
              </a:rPr>
              <a:t>In this particular presentation we will be looking on:</a:t>
            </a:r>
          </a:p>
          <a:p>
            <a:pPr lvl="1"/>
            <a:endParaRPr lang="en-US" sz="2400"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 How to analyze the dataset of Micro Credit Defaulters.</a:t>
            </a:r>
          </a:p>
          <a:p>
            <a:pPr lvl="1"/>
            <a:r>
              <a:rPr lang="en-US" dirty="0">
                <a:solidFill>
                  <a:schemeClr val="tx2"/>
                </a:solidFill>
                <a:latin typeface="Century" panose="02040604050505020304" pitchFamily="18" charset="0"/>
              </a:rPr>
              <a:t>▪ What are the EDA steps in cleaning the dataset.</a:t>
            </a:r>
          </a:p>
          <a:p>
            <a:pPr lvl="1"/>
            <a:r>
              <a:rPr lang="en-US" dirty="0">
                <a:solidFill>
                  <a:schemeClr val="tx2"/>
                </a:solidFill>
                <a:latin typeface="Century" panose="02040604050505020304" pitchFamily="18" charset="0"/>
              </a:rPr>
              <a:t>▪ Overall analysis on the problem.</a:t>
            </a:r>
          </a:p>
          <a:p>
            <a:pPr lvl="1"/>
            <a:r>
              <a:rPr lang="en-US" dirty="0">
                <a:solidFill>
                  <a:schemeClr val="tx2"/>
                </a:solidFill>
                <a:latin typeface="Century" panose="02040604050505020304" pitchFamily="18" charset="0"/>
              </a:rPr>
              <a:t>▪ Model building from the cleaned dataset.</a:t>
            </a:r>
          </a:p>
          <a:p>
            <a:pPr lvl="1"/>
            <a:r>
              <a:rPr lang="en-US" dirty="0">
                <a:solidFill>
                  <a:schemeClr val="tx2"/>
                </a:solidFill>
                <a:latin typeface="Century" panose="02040604050505020304" pitchFamily="18" charset="0"/>
              </a:rPr>
              <a:t>▪ Predicting defaulters for saved model.</a:t>
            </a:r>
          </a:p>
        </p:txBody>
      </p:sp>
    </p:spTree>
    <p:extLst>
      <p:ext uri="{BB962C8B-B14F-4D97-AF65-F5344CB8AC3E}">
        <p14:creationId xmlns:p14="http://schemas.microsoft.com/office/powerpoint/2010/main" val="294197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228600"/>
            <a:ext cx="8229600" cy="1143000"/>
          </a:xfrm>
        </p:spPr>
        <p:txBody>
          <a:bodyPr>
            <a:normAutofit/>
          </a:bodyPr>
          <a:lstStyle/>
          <a:p>
            <a:r>
              <a:rPr lang="en-IN" sz="3200" dirty="0">
                <a:solidFill>
                  <a:schemeClr val="accent6"/>
                </a:solidFill>
                <a:latin typeface="Century" pitchFamily="18" charset="0"/>
              </a:rPr>
              <a:t>Saving the model and predictions using saved model:</a:t>
            </a:r>
            <a:endParaRPr lang="en-US" sz="3200" dirty="0">
              <a:solidFill>
                <a:schemeClr val="accent6"/>
              </a:solidFill>
              <a:latin typeface="Century" pitchFamily="18" charset="0"/>
            </a:endParaRPr>
          </a:p>
        </p:txBody>
      </p:sp>
      <p:sp>
        <p:nvSpPr>
          <p:cNvPr id="3" name="Rectangle 2"/>
          <p:cNvSpPr/>
          <p:nvPr/>
        </p:nvSpPr>
        <p:spPr>
          <a:xfrm>
            <a:off x="228600" y="1371600"/>
            <a:ext cx="8839200" cy="723275"/>
          </a:xfrm>
          <a:prstGeom prst="rect">
            <a:avLst/>
          </a:prstGeom>
        </p:spPr>
        <p:txBody>
          <a:bodyPr wrap="square">
            <a:spAutoFit/>
          </a:bodyPr>
          <a:lstStyle/>
          <a:p>
            <a:pPr marL="285750" indent="-285750">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dirty="0" err="1">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as follows</a:t>
            </a:r>
            <a:r>
              <a:rPr lang="en-IN" b="1" dirty="0">
                <a:latin typeface="Century" panose="02040604050505020304" pitchFamily="18" charset="0"/>
                <a:ea typeface="Calibri" panose="020F0502020204030204" pitchFamily="34" charset="0"/>
                <a:cs typeface="Times New Roman" panose="02020603050405020304" pitchFamily="18" charset="0"/>
              </a:rPr>
              <a:t>.</a:t>
            </a:r>
          </a:p>
          <a:p>
            <a:pPr marL="285750" indent="-285750">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Now after saving the best model, loading my saved model and predicting.</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1" y="2154632"/>
            <a:ext cx="8466137"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5076320"/>
            <a:ext cx="7467600" cy="646331"/>
          </a:xfrm>
          <a:prstGeom prst="rect">
            <a:avLst/>
          </a:prstGeom>
        </p:spPr>
        <p:txBody>
          <a:bodyPr wrap="square">
            <a:spAutoFit/>
          </a:bodyPr>
          <a:lstStyle/>
          <a:p>
            <a:pPr marL="285750" indent="-285750">
              <a:buFont typeface="Wingdings"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r>
              <a:rPr lang="en-IN" b="1" dirty="0">
                <a:latin typeface="Calibri" panose="020F0502020204030204" pitchFamily="34" charset="0"/>
                <a:ea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83471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581400" cy="1143000"/>
          </a:xfrm>
        </p:spPr>
        <p:txBody>
          <a:bodyPr>
            <a:noAutofit/>
          </a:bodyPr>
          <a:lstStyle/>
          <a:p>
            <a:pPr>
              <a:lnSpc>
                <a:spcPct val="107000"/>
              </a:lnSpc>
              <a:spcBef>
                <a:spcPts val="300"/>
              </a:spcBef>
              <a:spcAft>
                <a:spcPts val="300"/>
              </a:spcAft>
            </a:pPr>
            <a:r>
              <a:rPr lang="en-US" sz="3200" dirty="0">
                <a:solidFill>
                  <a:schemeClr val="accent6"/>
                </a:solidFill>
                <a:latin typeface="Century" pitchFamily="18" charset="0"/>
              </a:rPr>
              <a:t>Conclusion:</a:t>
            </a:r>
          </a:p>
        </p:txBody>
      </p:sp>
      <p:sp>
        <p:nvSpPr>
          <p:cNvPr id="4" name="Rectangle 3"/>
          <p:cNvSpPr/>
          <p:nvPr/>
        </p:nvSpPr>
        <p:spPr>
          <a:xfrm>
            <a:off x="76200" y="762000"/>
            <a:ext cx="9067800" cy="6481261"/>
          </a:xfrm>
          <a:prstGeom prst="rect">
            <a:avLst/>
          </a:prstGeom>
        </p:spPr>
        <p:txBody>
          <a:bodyPr wrap="square">
            <a:spAutoFit/>
          </a:bodyPr>
          <a:lstStyle/>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zero values. </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a:t>
            </a:r>
            <a:r>
              <a:rPr lang="en-IN" dirty="0" err="1">
                <a:effectLst/>
                <a:latin typeface="Century" panose="02040604050505020304" pitchFamily="18" charset="0"/>
                <a:ea typeface="Calibri" panose="020F0502020204030204" pitchFamily="34" charset="0"/>
                <a:cs typeface="Times New Roman" panose="02020603050405020304" pitchFamily="18" charset="0"/>
              </a:rPr>
              <a:t>tunning</a:t>
            </a:r>
            <a:r>
              <a:rPr lang="en-IN" dirty="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Then we have also saved the best model and predicted the label. It was good the </a:t>
            </a:r>
            <a:r>
              <a:rPr lang="en-IN" dirty="0" err="1">
                <a:effectLst/>
                <a:latin typeface="Century" panose="02040604050505020304" pitchFamily="18" charset="0"/>
                <a:ea typeface="Calibri" panose="020F0502020204030204" pitchFamily="34" charset="0"/>
                <a:cs typeface="Times New Roman" panose="02020603050405020304" pitchFamily="18" charset="0"/>
              </a:rPr>
              <a:t>the</a:t>
            </a:r>
            <a:r>
              <a:rPr lang="en-IN"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nSpc>
                <a:spcPct val="107000"/>
              </a:lnSpc>
              <a:spcBef>
                <a:spcPts val="300"/>
              </a:spcBef>
              <a:spcAft>
                <a:spcPts val="300"/>
              </a:spcAft>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20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399"/>
            <a:ext cx="8686800" cy="923330"/>
          </a:xfrm>
          <a:prstGeom prst="rect">
            <a:avLst/>
          </a:prstGeom>
        </p:spPr>
        <p:txBody>
          <a:bodyPr wrap="square">
            <a:spAutoFit/>
          </a:bodyPr>
          <a:lstStyle/>
          <a:p>
            <a:pPr marL="285750" indent="-285750">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micro credit transaction data from a larger economical background with more features</a:t>
            </a:r>
            <a:endParaRPr lang="en-US" dirty="0"/>
          </a:p>
        </p:txBody>
      </p:sp>
    </p:spTree>
    <p:extLst>
      <p:ext uri="{BB962C8B-B14F-4D97-AF65-F5344CB8AC3E}">
        <p14:creationId xmlns:p14="http://schemas.microsoft.com/office/powerpoint/2010/main" val="56599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F247B0-3244-45AC-8CBC-F0B38C043F7A}"/>
              </a:ext>
            </a:extLst>
          </p:cNvPr>
          <p:cNvSpPr/>
          <p:nvPr/>
        </p:nvSpPr>
        <p:spPr>
          <a:xfrm>
            <a:off x="685800" y="19812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3" name="Rectangle 2">
            <a:extLst>
              <a:ext uri="{FF2B5EF4-FFF2-40B4-BE49-F238E27FC236}">
                <a16:creationId xmlns:a16="http://schemas.microsoft.com/office/drawing/2014/main" id="{086273AE-DF2F-4A16-AFE8-2E6388E4E3E2}"/>
              </a:ext>
            </a:extLst>
          </p:cNvPr>
          <p:cNvSpPr/>
          <p:nvPr/>
        </p:nvSpPr>
        <p:spPr>
          <a:xfrm>
            <a:off x="838200" y="21336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4" name="Rectangle 3">
            <a:extLst>
              <a:ext uri="{FF2B5EF4-FFF2-40B4-BE49-F238E27FC236}">
                <a16:creationId xmlns:a16="http://schemas.microsoft.com/office/drawing/2014/main" id="{05159B7B-AD52-4FBB-B409-BF453BAB6F68}"/>
              </a:ext>
            </a:extLst>
          </p:cNvPr>
          <p:cNvSpPr/>
          <p:nvPr/>
        </p:nvSpPr>
        <p:spPr>
          <a:xfrm>
            <a:off x="990600" y="22860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6" name="TextBox 5">
            <a:extLst>
              <a:ext uri="{FF2B5EF4-FFF2-40B4-BE49-F238E27FC236}">
                <a16:creationId xmlns:a16="http://schemas.microsoft.com/office/drawing/2014/main" id="{94BF8933-986C-4EDE-924A-07DCC9053466}"/>
              </a:ext>
            </a:extLst>
          </p:cNvPr>
          <p:cNvSpPr txBox="1"/>
          <p:nvPr/>
        </p:nvSpPr>
        <p:spPr>
          <a:xfrm>
            <a:off x="2286000" y="1909988"/>
            <a:ext cx="5715000"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w="0"/>
                <a:solidFill>
                  <a:schemeClr val="accent2">
                    <a:lumMod val="50000"/>
                  </a:schemeClr>
                </a:solidFill>
                <a:effectLst>
                  <a:reflection blurRad="6350" stA="53000" endA="300" endPos="35500" dir="5400000" sy="-90000" algn="bl" rotWithShape="0"/>
                </a:effectLst>
                <a:uLnTx/>
                <a:uFillTx/>
                <a:latin typeface="Monotype Corsiva" panose="03010101010201010101" pitchFamily="66" charset="0"/>
                <a:ea typeface="+mn-ea"/>
                <a:cs typeface="+mn-cs"/>
              </a:rPr>
              <a:t>Thank You</a:t>
            </a:r>
          </a:p>
        </p:txBody>
      </p:sp>
    </p:spTree>
    <p:extLst>
      <p:ext uri="{BB962C8B-B14F-4D97-AF65-F5344CB8AC3E}">
        <p14:creationId xmlns:p14="http://schemas.microsoft.com/office/powerpoint/2010/main" val="15457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172200" cy="1371600"/>
          </a:xfrm>
        </p:spPr>
        <p:txBody>
          <a:bodyPr>
            <a:normAutofit/>
          </a:bodyPr>
          <a:lstStyle/>
          <a:p>
            <a:r>
              <a:rPr lang="en-IN" sz="3200" dirty="0">
                <a:solidFill>
                  <a:schemeClr val="accent6"/>
                </a:solidFill>
              </a:rPr>
              <a:t>Problem Statement:</a:t>
            </a:r>
            <a:endParaRPr lang="en-US" sz="3200" dirty="0">
              <a:solidFill>
                <a:schemeClr val="accent6"/>
              </a:solidFill>
            </a:endParaRPr>
          </a:p>
        </p:txBody>
      </p:sp>
      <p:sp>
        <p:nvSpPr>
          <p:cNvPr id="3" name="Content Placeholder 2"/>
          <p:cNvSpPr>
            <a:spLocks noGrp="1"/>
          </p:cNvSpPr>
          <p:nvPr>
            <p:ph idx="1"/>
          </p:nvPr>
        </p:nvSpPr>
        <p:spPr>
          <a:xfrm>
            <a:off x="381000" y="1447800"/>
            <a:ext cx="8229600" cy="4525963"/>
          </a:xfrm>
        </p:spPr>
        <p:txBody>
          <a:bodyPr>
            <a:normAutofit fontScale="92500" lnSpcReduction="10000"/>
          </a:bodyPr>
          <a:lstStyle/>
          <a:p>
            <a:pPr marL="0" indent="0">
              <a:buNone/>
            </a:pPr>
            <a:r>
              <a:rPr lang="en-IN" dirty="0">
                <a:effectLst/>
                <a:latin typeface="Century"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indent="0">
              <a:buNone/>
            </a:pPr>
            <a:endParaRPr lang="en-US" sz="2500" dirty="0"/>
          </a:p>
        </p:txBody>
      </p:sp>
    </p:spTree>
    <p:extLst>
      <p:ext uri="{BB962C8B-B14F-4D97-AF65-F5344CB8AC3E}">
        <p14:creationId xmlns:p14="http://schemas.microsoft.com/office/powerpoint/2010/main" val="21093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010400" cy="1143000"/>
          </a:xfrm>
        </p:spPr>
        <p:txBody>
          <a:bodyPr>
            <a:normAutofit/>
          </a:bodyPr>
          <a:lstStyle/>
          <a:p>
            <a:r>
              <a:rPr lang="en-IN" sz="3200" dirty="0">
                <a:solidFill>
                  <a:schemeClr val="accent6"/>
                </a:solidFill>
              </a:rPr>
              <a:t>Problem Understanding:</a:t>
            </a:r>
            <a:endParaRPr lang="en-US" sz="3200" dirty="0">
              <a:solidFill>
                <a:schemeClr val="accent6"/>
              </a:solidFill>
            </a:endParaRPr>
          </a:p>
        </p:txBody>
      </p:sp>
      <p:sp>
        <p:nvSpPr>
          <p:cNvPr id="3" name="Content Placeholder 2"/>
          <p:cNvSpPr>
            <a:spLocks noGrp="1"/>
          </p:cNvSpPr>
          <p:nvPr>
            <p:ph idx="1"/>
          </p:nvPr>
        </p:nvSpPr>
        <p:spPr>
          <a:xfrm>
            <a:off x="304800" y="1676400"/>
            <a:ext cx="8229600" cy="4525963"/>
          </a:xfrm>
        </p:spPr>
        <p:txBody>
          <a:bodyPr>
            <a:normAutofit fontScale="62500" lnSpcReduction="20000"/>
          </a:bodyPr>
          <a:lstStyle/>
          <a:p>
            <a:pPr marL="0" indent="0">
              <a:buNone/>
            </a:pPr>
            <a:r>
              <a:rPr lang="en-IN" sz="2900" dirty="0">
                <a:effectLst/>
                <a:latin typeface="Century"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Non- defaulter, while, Label ‘0’ indicates that the loan has not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defaulter.  </a:t>
            </a:r>
          </a:p>
          <a:p>
            <a:pPr marL="0" indent="0">
              <a:buNone/>
            </a:pPr>
            <a:endParaRPr lang="en-US" dirty="0"/>
          </a:p>
        </p:txBody>
      </p:sp>
    </p:spTree>
    <p:extLst>
      <p:ext uri="{BB962C8B-B14F-4D97-AF65-F5344CB8AC3E}">
        <p14:creationId xmlns:p14="http://schemas.microsoft.com/office/powerpoint/2010/main" val="39867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096000" cy="1143000"/>
          </a:xfrm>
        </p:spPr>
        <p:txBody>
          <a:bodyPr>
            <a:normAutofit/>
          </a:bodyPr>
          <a:lstStyle/>
          <a:p>
            <a:r>
              <a:rPr lang="en-US" sz="3200" dirty="0">
                <a:solidFill>
                  <a:schemeClr val="accent6"/>
                </a:solidFill>
              </a:rPr>
              <a:t>What is Micro Credit ? </a:t>
            </a:r>
          </a:p>
        </p:txBody>
      </p:sp>
      <p:sp>
        <p:nvSpPr>
          <p:cNvPr id="12" name="Rectangle 11"/>
          <p:cNvSpPr/>
          <p:nvPr/>
        </p:nvSpPr>
        <p:spPr>
          <a:xfrm>
            <a:off x="350807" y="3733800"/>
            <a:ext cx="4495800" cy="2031325"/>
          </a:xfrm>
          <a:prstGeom prst="rect">
            <a:avLst/>
          </a:prstGeom>
        </p:spPr>
        <p:txBody>
          <a:bodyPr wrap="square">
            <a:spAutoFit/>
          </a:bodyPr>
          <a:lstStyle/>
          <a:p>
            <a:r>
              <a:rPr lang="en-US" b="0" i="0" dirty="0">
                <a:solidFill>
                  <a:srgbClr val="202124"/>
                </a:solidFill>
                <a:effectLst/>
                <a:latin typeface="Century" panose="02040604050505020304" pitchFamily="18" charset="0"/>
              </a:rPr>
              <a:t>♦ Microcredit is an </a:t>
            </a:r>
            <a:r>
              <a:rPr lang="en-US" b="1" i="0" dirty="0">
                <a:solidFill>
                  <a:srgbClr val="202124"/>
                </a:solidFill>
                <a:effectLst/>
                <a:latin typeface="Century" panose="02040604050505020304" pitchFamily="18" charset="0"/>
              </a:rPr>
              <a:t>extremely small loan given to those who lack a steady source of income</a:t>
            </a:r>
            <a:r>
              <a:rPr lang="en-US"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latin typeface="Century" panose="02040604050505020304" pitchFamily="18" charset="0"/>
            </a:endParaRPr>
          </a:p>
        </p:txBody>
      </p:sp>
      <p:pic>
        <p:nvPicPr>
          <p:cNvPr id="13" name="Picture 12">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615" y="457200"/>
            <a:ext cx="4191000" cy="3378262"/>
          </a:xfrm>
          <a:prstGeom prst="rect">
            <a:avLst/>
          </a:prstGeom>
        </p:spPr>
      </p:pic>
      <p:pic>
        <p:nvPicPr>
          <p:cNvPr id="14" name="Content Placeholder 7">
            <a:extLst>
              <a:ext uri="{FF2B5EF4-FFF2-40B4-BE49-F238E27FC236}">
                <a16:creationId xmlns:a16="http://schemas.microsoft.com/office/drawing/2014/main" id="{FCF08DB0-637B-421A-A7CC-21F2035683DF}"/>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846607" y="3289608"/>
            <a:ext cx="4237008" cy="2864324"/>
          </a:xfrm>
          <a:prstGeom prst="rect">
            <a:avLst/>
          </a:prstGeom>
        </p:spPr>
      </p:pic>
    </p:spTree>
    <p:extLst>
      <p:ext uri="{BB962C8B-B14F-4D97-AF65-F5344CB8AC3E}">
        <p14:creationId xmlns:p14="http://schemas.microsoft.com/office/powerpoint/2010/main" val="17834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752600"/>
            <a:ext cx="4648200" cy="4648200"/>
          </a:xfrm>
          <a:prstGeom prst="rect">
            <a:avLst/>
          </a:prstGeom>
        </p:spPr>
        <p:txBody>
          <a:bodyPr wrap="square">
            <a:spAutoFit/>
          </a:bodyPr>
          <a:lstStyle/>
          <a:p>
            <a:r>
              <a:rPr lang="en-IN" sz="2200" dirty="0">
                <a:latin typeface="Century" panose="02040604050505020304" pitchFamily="18" charset="0"/>
              </a:rPr>
              <a:t>♦ </a:t>
            </a:r>
            <a:r>
              <a:rPr lang="en-US"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dirty="0">
              <a:latin typeface="Century" panose="02040604050505020304" pitchFamily="18" charset="0"/>
            </a:endParaRPr>
          </a:p>
        </p:txBody>
      </p:sp>
      <p:sp>
        <p:nvSpPr>
          <p:cNvPr id="2" name="Title 1"/>
          <p:cNvSpPr>
            <a:spLocks noGrp="1"/>
          </p:cNvSpPr>
          <p:nvPr>
            <p:ph type="title"/>
          </p:nvPr>
        </p:nvSpPr>
        <p:spPr>
          <a:xfrm>
            <a:off x="1371600" y="228600"/>
            <a:ext cx="7239000" cy="1143000"/>
          </a:xfrm>
        </p:spPr>
        <p:txBody>
          <a:bodyPr>
            <a:normAutofit/>
          </a:bodyPr>
          <a:lstStyle/>
          <a:p>
            <a:r>
              <a:rPr lang="en-IN" sz="3200" dirty="0">
                <a:solidFill>
                  <a:schemeClr val="accent6"/>
                </a:solidFill>
              </a:rPr>
              <a:t>Importance of Micro Credit Defaulters Model</a:t>
            </a:r>
            <a:endParaRPr lang="en-US" sz="3200" dirty="0">
              <a:solidFill>
                <a:schemeClr val="accent6"/>
              </a:solidFill>
            </a:endParaRPr>
          </a:p>
        </p:txBody>
      </p:sp>
      <p:pic>
        <p:nvPicPr>
          <p:cNvPr id="5" name="Content Placeholder 7">
            <a:extLst>
              <a:ext uri="{FF2B5EF4-FFF2-40B4-BE49-F238E27FC236}">
                <a16:creationId xmlns:a16="http://schemas.microsoft.com/office/drawing/2014/main" id="{4C3281EA-BDA4-4EE6-A559-9CCFA18D432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963800" y="2057400"/>
            <a:ext cx="4090392" cy="4419600"/>
          </a:xfrm>
          <a:prstGeom prst="rect">
            <a:avLst/>
          </a:prstGeom>
        </p:spPr>
      </p:pic>
    </p:spTree>
    <p:extLst>
      <p:ext uri="{BB962C8B-B14F-4D97-AF65-F5344CB8AC3E}">
        <p14:creationId xmlns:p14="http://schemas.microsoft.com/office/powerpoint/2010/main" val="31223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324600" cy="1143000"/>
          </a:xfrm>
        </p:spPr>
        <p:txBody>
          <a:bodyPr/>
          <a:lstStyle/>
          <a:p>
            <a:r>
              <a:rPr lang="en-IN" sz="3200" dirty="0">
                <a:solidFill>
                  <a:schemeClr val="accent6"/>
                </a:solidFill>
              </a:rPr>
              <a:t>Exploratory Data Analysis</a:t>
            </a:r>
            <a:r>
              <a:rPr lang="en-IN" dirty="0">
                <a:solidFill>
                  <a:schemeClr val="accent6"/>
                </a:solidFill>
              </a:rPr>
              <a:t>:</a:t>
            </a:r>
            <a:endParaRPr lang="en-US" dirty="0"/>
          </a:p>
        </p:txBody>
      </p:sp>
      <p:sp>
        <p:nvSpPr>
          <p:cNvPr id="3" name="Rectangle 2"/>
          <p:cNvSpPr/>
          <p:nvPr/>
        </p:nvSpPr>
        <p:spPr>
          <a:xfrm>
            <a:off x="533400" y="1524000"/>
            <a:ext cx="8153400" cy="3648691"/>
          </a:xfrm>
          <a:prstGeom prst="rect">
            <a:avLst/>
          </a:prstGeom>
        </p:spPr>
        <p:txBody>
          <a:bodyPr wrap="square">
            <a:spAutoFit/>
          </a:bodyPr>
          <a:lstStyle/>
          <a:p>
            <a:pPr marL="285750" lvl="0" indent="-285750">
              <a:lnSpc>
                <a:spcPct val="107000"/>
              </a:lnSpc>
              <a:buFont typeface="Wingdings" pitchFamily="2" charset="2"/>
              <a:buChar char="Ø"/>
            </a:pPr>
            <a:r>
              <a:rPr lang="en-IN" dirty="0">
                <a:latin typeface="Century" panose="02040604050505020304" pitchFamily="18" charset="0"/>
                <a:cs typeface="Calibri" panose="020F0502020204030204" pitchFamily="34"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a:effectLst/>
                <a:latin typeface="Century" panose="02040604050505020304" pitchFamily="18" charset="0"/>
                <a:ea typeface="Calibri" panose="020F0502020204030204" pitchFamily="34" charset="0"/>
                <a:cs typeface="Times New Roman" panose="02020603050405020304" pitchFamily="18" charset="0"/>
              </a:rPr>
              <a:t>csv</a:t>
            </a:r>
            <a:r>
              <a:rPr lang="en-IN" dirty="0">
                <a:effectLst/>
                <a:latin typeface="Century" panose="02040604050505020304" pitchFamily="18" charset="0"/>
                <a:ea typeface="Calibri" panose="020F0502020204030204" pitchFamily="34" charset="0"/>
                <a:cs typeface="Times New Roman" panose="02020603050405020304" pitchFamily="18" charset="0"/>
              </a:rPr>
              <a:t> format. </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 Then I did all th</a:t>
            </a:r>
            <a:r>
              <a:rPr lang="en-IN"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effectLst/>
                <a:latin typeface="Century" panose="02040604050505020304" pitchFamily="18" charset="0"/>
                <a:ea typeface="Calibri" panose="020F0502020204030204" pitchFamily="34" charset="0"/>
                <a:cs typeface="Calibri" panose="020F0502020204030204" pitchFamily="34" charset="0"/>
              </a:rPr>
              <a:t>nunique</a:t>
            </a:r>
            <a:r>
              <a:rPr lang="en-IN"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dirty="0">
                <a:latin typeface="Century" panose="02040604050505020304" pitchFamily="18" charset="0"/>
                <a:ea typeface="Calibri" panose="020F0502020204030204" pitchFamily="34" charset="0"/>
                <a:cs typeface="Calibri" panose="020F0502020204030204" pitchFamily="34" charset="0"/>
              </a:rPr>
              <a:t>value counts</a:t>
            </a:r>
            <a:r>
              <a:rPr lang="en-IN"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dirty="0">
                <a:latin typeface="Century" panose="02040604050505020304" pitchFamily="18" charset="0"/>
                <a:ea typeface="Calibri" panose="020F0502020204030204" pitchFamily="34" charset="0"/>
                <a:cs typeface="Calibri" panose="020F0502020204030204" pitchFamily="34" charset="0"/>
              </a:rPr>
              <a:t>zero</a:t>
            </a:r>
            <a:r>
              <a:rPr lang="en-IN" dirty="0">
                <a:effectLst/>
                <a:latin typeface="Century" panose="02040604050505020304" pitchFamily="18" charset="0"/>
                <a:ea typeface="Calibri" panose="020F0502020204030204" pitchFamily="34" charset="0"/>
                <a:cs typeface="Calibri" panose="020F0502020204030204" pitchFamily="34" charset="0"/>
              </a:rPr>
              <a:t> values, so these columns will create </a:t>
            </a:r>
            <a:r>
              <a:rPr lang="en-IN" dirty="0" err="1">
                <a:effectLst/>
                <a:latin typeface="Century" panose="02040604050505020304" pitchFamily="18" charset="0"/>
                <a:ea typeface="Calibri" panose="020F0502020204030204" pitchFamily="34" charset="0"/>
                <a:cs typeface="Calibri" panose="020F0502020204030204" pitchFamily="34" charset="0"/>
              </a:rPr>
              <a:t>skewness</a:t>
            </a:r>
            <a:r>
              <a:rPr lang="en-IN" dirty="0">
                <a:effectLst/>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dirty="0">
                <a:latin typeface="Century" panose="02040604050505020304" pitchFamily="18" charset="0"/>
                <a:ea typeface="Calibri" panose="020F0502020204030204" pitchFamily="34" charset="0"/>
                <a:cs typeface="Calibri" panose="020F0502020204030204" pitchFamily="34" charset="0"/>
              </a:rPr>
              <a:t>m </a:t>
            </a:r>
            <a:r>
              <a:rPr lang="en-IN" dirty="0" err="1">
                <a:latin typeface="Century" panose="02040604050505020304" pitchFamily="18" charset="0"/>
                <a:ea typeface="Calibri" panose="020F0502020204030204" pitchFamily="34" charset="0"/>
                <a:cs typeface="Calibri" panose="020F0502020204030204" pitchFamily="34" charset="0"/>
              </a:rPr>
              <a:t>pdate</a:t>
            </a:r>
            <a:r>
              <a:rPr lang="en-IN" dirty="0">
                <a:latin typeface="Century" panose="02040604050505020304" pitchFamily="18" charset="0"/>
                <a:ea typeface="Calibri" panose="020F0502020204030204" pitchFamily="34" charset="0"/>
                <a:cs typeface="Calibri" panose="020F0502020204030204" pitchFamily="34" charset="0"/>
              </a:rPr>
              <a: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5534759" cy="584775"/>
          </a:xfrm>
          <a:prstGeom prst="rect">
            <a:avLst/>
          </a:prstGeom>
        </p:spPr>
        <p:txBody>
          <a:bodyPr wrap="square">
            <a:spAutoFit/>
          </a:bodyPr>
          <a:lstStyle/>
          <a:p>
            <a:r>
              <a:rPr lang="en-IN" sz="3200" dirty="0">
                <a:solidFill>
                  <a:schemeClr val="accent6"/>
                </a:solidFill>
                <a:latin typeface="Century" pitchFamily="18" charset="0"/>
              </a:rPr>
              <a:t>Visualization[</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70317"/>
            <a:ext cx="8936282" cy="493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61196"/>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238</TotalTime>
  <Words>2725</Words>
  <Application>Microsoft Office PowerPoint</Application>
  <PresentationFormat>On-screen Show (4:3)</PresentationFormat>
  <Paragraphs>128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Wisp</vt:lpstr>
      <vt:lpstr>PowerPoint Presentation</vt:lpstr>
      <vt:lpstr>PowerPoint Presentation</vt:lpstr>
      <vt:lpstr> </vt:lpstr>
      <vt:lpstr>Problem Statement:</vt:lpstr>
      <vt:lpstr>Problem Understanding:</vt:lpstr>
      <vt:lpstr>What is Micro Credit ? </vt:lpstr>
      <vt:lpstr>Importance of Micro Credit Defaulters Model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vt:lpstr>
      <vt:lpstr>Data Balancing:</vt:lpstr>
      <vt:lpstr>Model Building:</vt:lpstr>
      <vt:lpstr>PowerPoint Presentation</vt:lpstr>
      <vt:lpstr>    Decision Tree Classifier:</vt:lpstr>
      <vt:lpstr>Bagging Classifier:</vt:lpstr>
      <vt:lpstr>AdaBoost Classifier:</vt:lpstr>
      <vt:lpstr>ROC-AUC Curve:</vt:lpstr>
      <vt:lpstr>Hyper Meter Tunning:</vt:lpstr>
      <vt:lpstr>PowerPoint Presentation</vt:lpstr>
      <vt:lpstr>ROC Curve for Final Model:</vt:lpstr>
      <vt:lpstr>Saving the model and predictions using saved model:</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Gurdhati Chandramouli</cp:lastModifiedBy>
  <cp:revision>24</cp:revision>
  <dcterms:created xsi:type="dcterms:W3CDTF">2022-01-13T13:17:11Z</dcterms:created>
  <dcterms:modified xsi:type="dcterms:W3CDTF">2022-09-07T17:11:12Z</dcterms:modified>
</cp:coreProperties>
</file>