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301074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ypi.org/project/ibm-watsonx-ai/" TargetMode="External"/><Relationship Id="rId2" Type="http://schemas.openxmlformats.org/officeDocument/2006/relationships/hyperlink" Target="https://github.com/ChandramugiPS/IBM---Research-agen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RESEARCH AGENT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Chandramugi P S </a:t>
            </a:r>
            <a:r>
              <a:rPr lang="en-US" sz="2000" b="1" dirty="0" smtClean="0">
                <a:solidFill>
                  <a:schemeClr val="accent1">
                    <a:lumMod val="75000"/>
                  </a:schemeClr>
                </a:solidFill>
                <a:latin typeface="Arial"/>
                <a:cs typeface="Arial"/>
              </a:rPr>
              <a:t>– V S B College of Engineering Technical Campus – </a:t>
            </a:r>
            <a:r>
              <a:rPr lang="en-US" sz="2000" b="1" dirty="0" err="1" smtClean="0">
                <a:solidFill>
                  <a:schemeClr val="accent1">
                    <a:lumMod val="75000"/>
                  </a:schemeClr>
                </a:solidFill>
                <a:latin typeface="Arial"/>
                <a:cs typeface="Arial"/>
              </a:rPr>
              <a:t>Dept</a:t>
            </a:r>
            <a:r>
              <a:rPr lang="en-US" sz="2000" b="1" dirty="0" smtClean="0">
                <a:solidFill>
                  <a:schemeClr val="accent1">
                    <a:lumMod val="75000"/>
                  </a:schemeClr>
                </a:solidFill>
                <a:latin typeface="Arial"/>
                <a:cs typeface="Arial"/>
              </a:rPr>
              <a:t>: Artificial Intelligence &amp;Data Science </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p:cNvSpPr>
            <a:spLocks noGrp="1" noChangeArrowheads="1"/>
          </p:cNvSpPr>
          <p:nvPr>
            <p:ph idx="1"/>
          </p:nvPr>
        </p:nvSpPr>
        <p:spPr bwMode="auto">
          <a:xfrm>
            <a:off x="581192" y="2346025"/>
            <a:ext cx="1097287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IBM Watsonx.ai Documentation</a:t>
            </a:r>
            <a:r>
              <a:rPr lang="en-US" altLang="en-US" sz="1800" dirty="0">
                <a:solidFill>
                  <a:schemeClr val="tx1"/>
                </a:solidFill>
                <a:latin typeface="Arial" panose="020B0604020202020204" pitchFamily="34" charset="0"/>
              </a:rPr>
              <a:t> </a:t>
            </a:r>
            <a:r>
              <a:rPr lang="en-US" altLang="en-US" sz="1800"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https://www.ibm.com/cloud/watsonx-ai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IBM Granite Foundation Models Overview</a:t>
            </a:r>
            <a:r>
              <a:rPr lang="en-US" altLang="en-US" sz="1800" dirty="0">
                <a:solidFill>
                  <a:schemeClr val="tx1"/>
                </a:solidFill>
                <a:latin typeface="Arial" panose="020B0604020202020204" pitchFamily="34" charset="0"/>
              </a:rPr>
              <a:t> </a:t>
            </a:r>
            <a:r>
              <a:rPr lang="en-US" altLang="en-US" sz="1800"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https://www.ibm.com/blog/ibm-watsonx-granite-models/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Prompt Engineering Guide – IBM Prompt Lab</a:t>
            </a:r>
            <a:r>
              <a:rPr lang="en-US" altLang="en-US" sz="1800" dirty="0">
                <a:solidFill>
                  <a:schemeClr val="tx1"/>
                </a:solidFill>
                <a:latin typeface="Arial" panose="020B0604020202020204" pitchFamily="34" charset="0"/>
              </a:rPr>
              <a:t> </a:t>
            </a:r>
            <a:r>
              <a:rPr lang="en-US" altLang="en-US" sz="1800"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https://www.ibm.com/docs/en/watsonx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GitHub Repository – Project Source Code</a:t>
            </a:r>
            <a:r>
              <a:rPr lang="en-US" altLang="en-US" sz="1800" dirty="0">
                <a:solidFill>
                  <a:schemeClr val="tx1"/>
                </a:solidFill>
                <a:latin typeface="Arial" panose="020B0604020202020204" pitchFamily="34" charset="0"/>
              </a:rPr>
              <a:t> </a:t>
            </a:r>
            <a:r>
              <a:rPr lang="en-US" altLang="en-US" sz="1800" dirty="0" smtClean="0">
                <a:solidFill>
                  <a:schemeClr val="tx1"/>
                </a:solidFill>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hlinkClick r:id="rId2"/>
              </a:rPr>
              <a:t>https://github.com/ChandramugiPS/IBM---Research-agent-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Edunet</a:t>
            </a:r>
            <a:r>
              <a:rPr kumimoji="0" lang="en-US" altLang="en-US" sz="1800" b="1" i="0" u="none" strike="noStrike" cap="none" normalizeH="0" baseline="0" dirty="0" smtClean="0">
                <a:ln>
                  <a:noFill/>
                </a:ln>
                <a:solidFill>
                  <a:schemeClr val="tx1"/>
                </a:solidFill>
                <a:effectLst/>
                <a:latin typeface="Arial" panose="020B0604020202020204" pitchFamily="34" charset="0"/>
              </a:rPr>
              <a:t> Foundation – IBM </a:t>
            </a:r>
            <a:r>
              <a:rPr kumimoji="0" lang="en-US" altLang="en-US" sz="1800" b="1" i="0" u="none" strike="noStrike" cap="none" normalizeH="0" baseline="0" dirty="0" err="1" smtClean="0">
                <a:ln>
                  <a:noFill/>
                </a:ln>
                <a:solidFill>
                  <a:schemeClr val="tx1"/>
                </a:solidFill>
                <a:effectLst/>
                <a:latin typeface="Arial" panose="020B0604020202020204" pitchFamily="34" charset="0"/>
              </a:rPr>
              <a:t>SkillBuild</a:t>
            </a:r>
            <a:r>
              <a:rPr kumimoji="0" lang="en-US" altLang="en-US" sz="1800" b="1" i="0" u="none" strike="noStrike" cap="none" normalizeH="0" baseline="0" dirty="0" smtClean="0">
                <a:ln>
                  <a:noFill/>
                </a:ln>
                <a:solidFill>
                  <a:schemeClr val="tx1"/>
                </a:solidFill>
                <a:effectLst/>
                <a:latin typeface="Arial" panose="020B0604020202020204" pitchFamily="34" charset="0"/>
              </a:rPr>
              <a:t> Internship Curriculum</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Article: “Prompt Engineering Techniques for LLMs”</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rPr>
              <a:t>Source: Medium.com / Towards Data Science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Documentation: </a:t>
            </a:r>
            <a:r>
              <a:rPr kumimoji="0" lang="en-US" altLang="en-US" sz="1000" b="1" i="0" u="none" strike="noStrike" cap="none" normalizeH="0" baseline="0" dirty="0" err="1" smtClean="0">
                <a:ln>
                  <a:noFill/>
                </a:ln>
                <a:solidFill>
                  <a:schemeClr val="tx1"/>
                </a:solidFill>
                <a:effectLst/>
                <a:latin typeface="Arial Unicode MS"/>
              </a:rPr>
              <a:t>ibm-watsonx-ai</a:t>
            </a:r>
            <a:r>
              <a:rPr kumimoji="0" lang="en-US" altLang="en-US" sz="800" b="1" i="0" u="none" strike="noStrike" cap="none" normalizeH="0" baseline="0" dirty="0" smtClean="0">
                <a:ln>
                  <a:noFill/>
                </a:ln>
                <a:solidFill>
                  <a:schemeClr val="tx1"/>
                </a:solidFill>
                <a:effectLst/>
              </a:rPr>
              <a:t> Python SDK</a:t>
            </a:r>
            <a:r>
              <a:rPr kumimoji="0" lang="en-US" altLang="en-US" sz="1800" b="0" i="0" u="none" strike="noStrike" cap="none" normalizeH="0" baseline="0" dirty="0" smtClean="0">
                <a:ln>
                  <a:noFill/>
                </a:ln>
                <a:solidFill>
                  <a:schemeClr val="tx1"/>
                </a:solidFill>
                <a:effectLst/>
                <a:latin typeface="Arial" panose="020B0604020202020204" pitchFamily="34" charset="0"/>
              </a:rPr>
              <a:t/>
            </a:r>
            <a:br>
              <a:rPr kumimoji="0" lang="en-US" altLang="en-US" sz="1800" b="0" i="0" u="none" strike="noStrike" cap="none" normalizeH="0" baseline="0" dirty="0" smtClean="0">
                <a:ln>
                  <a:noFill/>
                </a:ln>
                <a:solidFill>
                  <a:schemeClr val="tx1"/>
                </a:solidFill>
                <a:effectLst/>
                <a:latin typeface="Arial" panose="020B0604020202020204" pitchFamily="34" charset="0"/>
              </a:rPr>
            </a:br>
            <a:r>
              <a:rPr kumimoji="0" lang="en-US" altLang="en-US" sz="1800" b="0" i="0" u="none" strike="noStrike" cap="none" normalizeH="0" baseline="0" dirty="0" smtClean="0">
                <a:ln>
                  <a:noFill/>
                </a:ln>
                <a:solidFill>
                  <a:schemeClr val="tx1"/>
                </a:solidFill>
                <a:effectLst/>
                <a:latin typeface="Arial" panose="020B0604020202020204" pitchFamily="34" charset="0"/>
                <a:hlinkClick r:id="rId3"/>
              </a:rPr>
              <a:t>https://pypi.org/project/ibm-watsonx-ai/</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2894150" y="1572338"/>
            <a:ext cx="6049135"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2889049" y="1553676"/>
            <a:ext cx="6264612"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stretch>
            <a:fillRect/>
          </a:stretch>
        </p:blipFill>
        <p:spPr>
          <a:xfrm>
            <a:off x="2260859" y="1581668"/>
            <a:ext cx="7520991" cy="46736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sz="2000" b="1" dirty="0" smtClean="0">
              <a:latin typeface="Arial"/>
              <a:ea typeface="+mn-lt"/>
              <a:cs typeface="Arial"/>
            </a:endParaRPr>
          </a:p>
          <a:p>
            <a:pPr marL="305435" indent="-305435"/>
            <a:r>
              <a:rPr lang="en-US" sz="2000" b="1" dirty="0" smtClean="0">
                <a:latin typeface="Arial"/>
                <a:ea typeface="+mn-lt"/>
                <a:cs typeface="Arial"/>
              </a:rPr>
              <a:t>Proposed </a:t>
            </a:r>
            <a:r>
              <a:rPr lang="en-US" sz="2000" b="1" dirty="0">
                <a:latin typeface="Arial"/>
                <a:ea typeface="+mn-lt"/>
                <a:cs typeface="Arial"/>
              </a:rPr>
              <a:t>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endParaRPr lang="en-IN" dirty="0"/>
          </a:p>
          <a:p>
            <a:pPr marL="0" indent="0">
              <a:buNone/>
            </a:pPr>
            <a:r>
              <a:rPr lang="en-US" dirty="0"/>
              <a:t> </a:t>
            </a:r>
            <a:r>
              <a:rPr lang="en-US" sz="2400" dirty="0"/>
              <a:t>A </a:t>
            </a:r>
            <a:r>
              <a:rPr lang="en-US" sz="2400" b="1" dirty="0"/>
              <a:t>Research Agent </a:t>
            </a:r>
            <a:r>
              <a:rPr lang="en-US" sz="2400" dirty="0"/>
              <a:t>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33952" y="2118168"/>
            <a:ext cx="11490300" cy="4826642"/>
          </a:xfrm>
        </p:spPr>
        <p:txBody>
          <a:bodyPr vert="horz" lIns="91440" tIns="45720" rIns="91440" bIns="45720" rtlCol="0" anchor="ctr">
            <a:noAutofit/>
          </a:bodyPr>
          <a:lstStyle/>
          <a:p>
            <a:pPr marL="0" indent="0">
              <a:buNone/>
            </a:pPr>
            <a:r>
              <a:rPr lang="en-US" sz="1000" dirty="0"/>
              <a:t>The proposed solution is an intelligent, cloud-based </a:t>
            </a:r>
            <a:r>
              <a:rPr lang="en-US" sz="1000" b="1" dirty="0"/>
              <a:t>AI Research Assistant</a:t>
            </a:r>
            <a:r>
              <a:rPr lang="en-US" sz="1000" dirty="0"/>
              <a:t> designed to help academic users automate repetitive research tasks like summarization, keyword extraction, and citation generation. This system utilizes IBM </a:t>
            </a:r>
            <a:r>
              <a:rPr lang="en-US" sz="1000" dirty="0" err="1"/>
              <a:t>Watsonx's</a:t>
            </a:r>
            <a:r>
              <a:rPr lang="en-US" sz="1000" dirty="0"/>
              <a:t> </a:t>
            </a:r>
            <a:r>
              <a:rPr lang="en-US" sz="1000" b="1" dirty="0"/>
              <a:t>Granite Foundation Model</a:t>
            </a:r>
            <a:r>
              <a:rPr lang="en-US" sz="1000" dirty="0"/>
              <a:t> through </a:t>
            </a:r>
            <a:r>
              <a:rPr lang="en-US" sz="1000" b="1" dirty="0"/>
              <a:t>prompt engineering</a:t>
            </a:r>
            <a:r>
              <a:rPr lang="en-US" sz="1000" dirty="0"/>
              <a:t>, requiring no custom model training or dataset preparation.</a:t>
            </a:r>
          </a:p>
          <a:p>
            <a:pPr marL="0" indent="0">
              <a:buNone/>
            </a:pPr>
            <a:r>
              <a:rPr lang="en-US" sz="1000" dirty="0"/>
              <a:t>The solution is structured into the following key components</a:t>
            </a:r>
            <a:r>
              <a:rPr lang="en-US" sz="1000" dirty="0" smtClean="0"/>
              <a:t>:</a:t>
            </a:r>
          </a:p>
          <a:p>
            <a:r>
              <a:rPr lang="en-US" sz="1000" b="1" dirty="0"/>
              <a:t>🔹 1. Prompt-Based Interaction</a:t>
            </a:r>
          </a:p>
          <a:p>
            <a:r>
              <a:rPr lang="en-US" sz="1000" dirty="0"/>
              <a:t>Instead of building or training a model from scratch, the system uses </a:t>
            </a:r>
            <a:r>
              <a:rPr lang="en-US" sz="1000" b="1" dirty="0"/>
              <a:t>prompt engineering</a:t>
            </a:r>
            <a:r>
              <a:rPr lang="en-US" sz="1000" dirty="0"/>
              <a:t> to guide IBM’s </a:t>
            </a:r>
            <a:r>
              <a:rPr lang="en-US" sz="1000" b="1" dirty="0"/>
              <a:t>Granite LLM (Granite-13b-chat)</a:t>
            </a:r>
            <a:r>
              <a:rPr lang="en-US" sz="1000" dirty="0"/>
              <a:t> for specific tasks such as:</a:t>
            </a:r>
          </a:p>
          <a:p>
            <a:r>
              <a:rPr lang="en-US" sz="1000" dirty="0"/>
              <a:t>Summarizing large academic </a:t>
            </a:r>
            <a:r>
              <a:rPr lang="en-US" sz="1000" dirty="0" smtClean="0"/>
              <a:t>texts , Extracting </a:t>
            </a:r>
            <a:r>
              <a:rPr lang="en-US" sz="1000" dirty="0"/>
              <a:t>relevant keywords or entities</a:t>
            </a:r>
          </a:p>
          <a:p>
            <a:r>
              <a:rPr lang="en-US" sz="1000" dirty="0"/>
              <a:t>Generating formatted citations (APA, </a:t>
            </a:r>
            <a:r>
              <a:rPr lang="en-US" sz="1000" dirty="0" err="1" smtClean="0"/>
              <a:t>BibTeX</a:t>
            </a:r>
            <a:r>
              <a:rPr lang="en-US" sz="1000" dirty="0" smtClean="0"/>
              <a:t>), Answering </a:t>
            </a:r>
            <a:r>
              <a:rPr lang="en-US" sz="1000" dirty="0"/>
              <a:t>research-related questions from input </a:t>
            </a:r>
            <a:r>
              <a:rPr lang="en-US" sz="1000" dirty="0" smtClean="0"/>
              <a:t>data</a:t>
            </a:r>
          </a:p>
          <a:p>
            <a:r>
              <a:rPr lang="en-US" sz="1000" b="1" dirty="0"/>
              <a:t>🔹 2. </a:t>
            </a:r>
            <a:r>
              <a:rPr lang="en-US" sz="1000" b="1" dirty="0" err="1"/>
              <a:t>Watsonx</a:t>
            </a:r>
            <a:r>
              <a:rPr lang="en-US" sz="1000" b="1" dirty="0"/>
              <a:t> Prompt Lab</a:t>
            </a:r>
          </a:p>
          <a:p>
            <a:r>
              <a:rPr lang="en-US" sz="1000" dirty="0"/>
              <a:t>The prompt development and testing were performed using IBM's </a:t>
            </a:r>
            <a:r>
              <a:rPr lang="en-US" sz="1000" b="1" dirty="0"/>
              <a:t>Prompt Lab</a:t>
            </a:r>
            <a:r>
              <a:rPr lang="en-US" sz="1000" dirty="0"/>
              <a:t>, a visual environment in </a:t>
            </a:r>
            <a:r>
              <a:rPr lang="en-US" sz="1000" b="1" dirty="0"/>
              <a:t>Watsonx.ai</a:t>
            </a:r>
            <a:r>
              <a:rPr lang="en-US" sz="1000" dirty="0"/>
              <a:t>, which allows developers to interactively test prompts with different foundation models.</a:t>
            </a:r>
            <a:br>
              <a:rPr lang="en-US" sz="1000" dirty="0"/>
            </a:br>
            <a:r>
              <a:rPr lang="en-US" sz="1000" dirty="0"/>
              <a:t>The best-performing prompts were saved as notebooks for documentation and reproducibility</a:t>
            </a:r>
            <a:r>
              <a:rPr lang="en-US" sz="1000" dirty="0" smtClean="0"/>
              <a:t>.</a:t>
            </a:r>
          </a:p>
          <a:p>
            <a:r>
              <a:rPr lang="en-US" sz="1000" b="1" dirty="0"/>
              <a:t>🔹 3. Notebook Deployment</a:t>
            </a:r>
          </a:p>
          <a:p>
            <a:r>
              <a:rPr lang="en-US" sz="1000" dirty="0"/>
              <a:t>Once prompts were finalized and responses were verified, the project was exported as a </a:t>
            </a:r>
            <a:r>
              <a:rPr lang="en-US" sz="1000" b="1" dirty="0" err="1"/>
              <a:t>Jupyter</a:t>
            </a:r>
            <a:r>
              <a:rPr lang="en-US" sz="1000" b="1" dirty="0"/>
              <a:t> Notebook</a:t>
            </a:r>
            <a:r>
              <a:rPr lang="en-US" sz="1000" dirty="0"/>
              <a:t>, ensuring that:</a:t>
            </a:r>
          </a:p>
          <a:p>
            <a:r>
              <a:rPr lang="en-US" sz="1000" dirty="0"/>
              <a:t>Prompt structure is </a:t>
            </a:r>
            <a:r>
              <a:rPr lang="en-US" sz="1000" dirty="0" smtClean="0"/>
              <a:t>documented, Input-output </a:t>
            </a:r>
            <a:r>
              <a:rPr lang="en-US" sz="1000" dirty="0"/>
              <a:t>is traceable</a:t>
            </a:r>
          </a:p>
          <a:p>
            <a:r>
              <a:rPr lang="en-US" sz="1000" dirty="0"/>
              <a:t>Can be shared via GitHub or IBM </a:t>
            </a:r>
            <a:r>
              <a:rPr lang="en-US" sz="1000" dirty="0" smtClean="0"/>
              <a:t>Cloud</a:t>
            </a:r>
          </a:p>
          <a:p>
            <a:r>
              <a:rPr lang="en-IN" sz="1000" b="1" dirty="0"/>
              <a:t>🔹 4. Cloud-Based &amp; Cost-Free</a:t>
            </a:r>
          </a:p>
          <a:p>
            <a:r>
              <a:rPr lang="en-IN" sz="1000" dirty="0"/>
              <a:t>The project was built entirely using </a:t>
            </a:r>
            <a:r>
              <a:rPr lang="en-IN" sz="1000" b="1" dirty="0"/>
              <a:t>IBM Cloud </a:t>
            </a:r>
            <a:r>
              <a:rPr lang="en-IN" sz="1000" b="1" dirty="0" err="1"/>
              <a:t>Lite</a:t>
            </a:r>
            <a:r>
              <a:rPr lang="en-IN" sz="1000" b="1" dirty="0"/>
              <a:t> tier</a:t>
            </a:r>
            <a:r>
              <a:rPr lang="en-IN" sz="1000" dirty="0"/>
              <a:t>, making it cost-efficient and accessible for student developers. It used:</a:t>
            </a:r>
          </a:p>
          <a:p>
            <a:r>
              <a:rPr lang="en-IN" sz="1000" dirty="0"/>
              <a:t>Watsonx.ai → for LLM access</a:t>
            </a:r>
          </a:p>
          <a:p>
            <a:r>
              <a:rPr lang="en-IN" sz="1000" dirty="0"/>
              <a:t>Granite Model → for natural language processing</a:t>
            </a:r>
          </a:p>
          <a:p>
            <a:r>
              <a:rPr lang="en-IN" sz="1000" dirty="0"/>
              <a:t>Watson Studio Notebook → for running code and exporting </a:t>
            </a:r>
            <a:r>
              <a:rPr lang="en-IN" sz="1000" dirty="0" smtClean="0"/>
              <a:t>sessions, GitHub </a:t>
            </a:r>
            <a:r>
              <a:rPr lang="en-IN" sz="1000" dirty="0"/>
              <a:t>→ for version control and sharing</a:t>
            </a:r>
          </a:p>
          <a:p>
            <a:r>
              <a:rPr lang="en-US" sz="1000" b="1" dirty="0"/>
              <a:t>🔹 5. No-Code Deployment (Optional)</a:t>
            </a:r>
          </a:p>
          <a:p>
            <a:r>
              <a:rPr lang="en-US" sz="1000" dirty="0"/>
              <a:t>Since the agent runs on prompts and saved notebooks, it requires </a:t>
            </a:r>
            <a:r>
              <a:rPr lang="en-US" sz="1000" b="1" dirty="0"/>
              <a:t>no backend code</a:t>
            </a:r>
            <a:r>
              <a:rPr lang="en-US" sz="1000" dirty="0"/>
              <a:t> to deploy. However, it can be extended in future using APIs or </a:t>
            </a:r>
            <a:r>
              <a:rPr lang="en-US" sz="1000" dirty="0" err="1"/>
              <a:t>chatbot</a:t>
            </a:r>
            <a:r>
              <a:rPr lang="en-US" sz="1000" dirty="0"/>
              <a:t> frameworks.</a:t>
            </a:r>
          </a:p>
          <a:p>
            <a:endParaRPr lang="en-US" sz="800" dirty="0"/>
          </a:p>
          <a:p>
            <a:endParaRPr lang="en-US" sz="900" dirty="0"/>
          </a:p>
          <a:p>
            <a:endParaRPr lang="en-US" sz="900" dirty="0"/>
          </a:p>
          <a:p>
            <a:endParaRPr lang="en-US" sz="9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77020" y="1915484"/>
            <a:ext cx="11029615" cy="4673324"/>
          </a:xfrm>
        </p:spPr>
        <p:txBody>
          <a:bodyPr>
            <a:normAutofit fontScale="85000" lnSpcReduction="20000"/>
          </a:bodyPr>
          <a:lstStyle/>
          <a:p>
            <a:r>
              <a:rPr lang="en-IN" sz="2100" b="1" dirty="0" smtClean="0"/>
              <a:t>SYSTEM REQUIREMENTS:</a:t>
            </a:r>
          </a:p>
          <a:p>
            <a:r>
              <a:rPr lang="en-IN" sz="1800" b="1" dirty="0" smtClean="0"/>
              <a:t>Platform</a:t>
            </a:r>
            <a:r>
              <a:rPr lang="en-IN" sz="1800" dirty="0"/>
              <a:t>: IBM Watsonx.ai (Cloud-based – no local installation required)</a:t>
            </a:r>
          </a:p>
          <a:p>
            <a:r>
              <a:rPr lang="en-IN" sz="1800" b="1" dirty="0"/>
              <a:t>Cloud Plan</a:t>
            </a:r>
            <a:r>
              <a:rPr lang="en-IN" sz="1800" dirty="0"/>
              <a:t>: IBM Cloud </a:t>
            </a:r>
            <a:r>
              <a:rPr lang="en-IN" sz="1800" dirty="0" err="1"/>
              <a:t>Lite</a:t>
            </a:r>
            <a:r>
              <a:rPr lang="en-IN" sz="1800" dirty="0"/>
              <a:t> (Free tier)</a:t>
            </a:r>
          </a:p>
          <a:p>
            <a:r>
              <a:rPr lang="en-IN" sz="1800" b="1" dirty="0"/>
              <a:t>User Interface</a:t>
            </a:r>
            <a:r>
              <a:rPr lang="en-IN" sz="1800" dirty="0"/>
              <a:t>: </a:t>
            </a:r>
            <a:r>
              <a:rPr lang="en-IN" sz="1800" dirty="0" err="1"/>
              <a:t>Watsonx</a:t>
            </a:r>
            <a:r>
              <a:rPr lang="en-IN" sz="1800" dirty="0"/>
              <a:t> Prompt Lab and </a:t>
            </a:r>
            <a:r>
              <a:rPr lang="en-IN" sz="1800" dirty="0" err="1"/>
              <a:t>Jupyter</a:t>
            </a:r>
            <a:r>
              <a:rPr lang="en-IN" sz="1800" dirty="0"/>
              <a:t> Notebook</a:t>
            </a:r>
          </a:p>
          <a:p>
            <a:r>
              <a:rPr lang="en-IN" sz="1800" b="1" dirty="0"/>
              <a:t>Storage</a:t>
            </a:r>
            <a:r>
              <a:rPr lang="en-IN" sz="1800" dirty="0"/>
              <a:t>: Cloud Object Storage (auto-attached to </a:t>
            </a:r>
            <a:r>
              <a:rPr lang="en-IN" sz="1800" dirty="0" err="1"/>
              <a:t>Watsonx</a:t>
            </a:r>
            <a:r>
              <a:rPr lang="en-IN" sz="1800" dirty="0"/>
              <a:t> project)</a:t>
            </a:r>
          </a:p>
          <a:p>
            <a:r>
              <a:rPr lang="en-IN" sz="1800" b="1" dirty="0"/>
              <a:t>Access</a:t>
            </a:r>
            <a:r>
              <a:rPr lang="en-IN" sz="1800" dirty="0"/>
              <a:t>: Web browser (Chrome/Edge/Firefox), IBM Cloud </a:t>
            </a:r>
            <a:r>
              <a:rPr lang="en-IN" sz="1800" dirty="0" smtClean="0"/>
              <a:t>account</a:t>
            </a:r>
            <a:br>
              <a:rPr lang="en-IN" sz="1800" dirty="0" smtClean="0"/>
            </a:br>
            <a:endParaRPr lang="en-IN" sz="1800" dirty="0" smtClean="0"/>
          </a:p>
          <a:p>
            <a:r>
              <a:rPr lang="en-US" sz="2100" b="1" dirty="0"/>
              <a:t>LIBRARIES USED: </a:t>
            </a:r>
            <a:br>
              <a:rPr lang="en-US" sz="2100" b="1" dirty="0"/>
            </a:br>
            <a:r>
              <a:rPr lang="en-US" sz="1800" dirty="0"/>
              <a:t>Since it's a </a:t>
            </a:r>
            <a:r>
              <a:rPr lang="en-US" sz="1800" b="1" dirty="0"/>
              <a:t>prompt-based system (not code-heavy)</a:t>
            </a:r>
            <a:r>
              <a:rPr lang="en-US" sz="1800" dirty="0"/>
              <a:t>, minimal libraries were needed</a:t>
            </a:r>
            <a:r>
              <a:rPr lang="en-US" sz="1800" dirty="0" smtClean="0"/>
              <a:t>.</a:t>
            </a:r>
            <a:br>
              <a:rPr lang="en-US" sz="1800" dirty="0" smtClean="0"/>
            </a:br>
            <a:endParaRPr lang="en-US" sz="1800" dirty="0" smtClean="0"/>
          </a:p>
          <a:p>
            <a:r>
              <a:rPr lang="en-US" sz="1800" dirty="0" smtClean="0"/>
              <a:t>LLM Access – Granite-13b-instruct-v2 model</a:t>
            </a:r>
          </a:p>
          <a:p>
            <a:r>
              <a:rPr lang="en-US" sz="1800" dirty="0" smtClean="0"/>
              <a:t>Notebook Interface – </a:t>
            </a:r>
            <a:r>
              <a:rPr lang="en-US" sz="1800" dirty="0" err="1" smtClean="0"/>
              <a:t>Jupyter</a:t>
            </a:r>
            <a:r>
              <a:rPr lang="en-US" sz="1800" dirty="0" smtClean="0"/>
              <a:t> </a:t>
            </a:r>
            <a:r>
              <a:rPr lang="en-US" sz="1800" dirty="0" err="1" smtClean="0"/>
              <a:t>Notebokk</a:t>
            </a:r>
            <a:r>
              <a:rPr lang="en-US" sz="1800" dirty="0" smtClean="0"/>
              <a:t> (</a:t>
            </a:r>
            <a:r>
              <a:rPr lang="en-US" sz="1800" dirty="0" err="1" smtClean="0"/>
              <a:t>Watsonx</a:t>
            </a:r>
            <a:r>
              <a:rPr lang="en-US" sz="1800" dirty="0" smtClean="0"/>
              <a:t> Studio)</a:t>
            </a:r>
          </a:p>
          <a:p>
            <a:r>
              <a:rPr lang="en-US" sz="1800" dirty="0" smtClean="0"/>
              <a:t>Optional Python Packages – </a:t>
            </a:r>
            <a:r>
              <a:rPr lang="en-US" sz="1800" dirty="0" err="1" smtClean="0"/>
              <a:t>ibm.watsonx-ai</a:t>
            </a:r>
            <a:r>
              <a:rPr lang="en-US" sz="1800" dirty="0" smtClean="0"/>
              <a:t> , requests , </a:t>
            </a:r>
            <a:r>
              <a:rPr lang="en-US" sz="1800" dirty="0" err="1" smtClean="0"/>
              <a:t>json</a:t>
            </a:r>
            <a:r>
              <a:rPr lang="en-US" sz="1800" dirty="0" smtClean="0"/>
              <a:t> </a:t>
            </a:r>
          </a:p>
          <a:p>
            <a:r>
              <a:rPr lang="en-US" sz="1800" dirty="0" smtClean="0"/>
              <a:t>GitHub Integration – Web based </a:t>
            </a:r>
            <a:r>
              <a:rPr lang="en-US" sz="1800" dirty="0" err="1" smtClean="0"/>
              <a:t>Git</a:t>
            </a:r>
            <a:r>
              <a:rPr lang="en-US" sz="1800" dirty="0" smtClean="0"/>
              <a:t> CLI or </a:t>
            </a:r>
            <a:r>
              <a:rPr lang="en-US" sz="1800" dirty="0" err="1" smtClean="0"/>
              <a:t>Github</a:t>
            </a:r>
            <a:r>
              <a:rPr lang="en-US" sz="1800" dirty="0" smtClean="0"/>
              <a:t> Desktop</a:t>
            </a:r>
          </a:p>
          <a:p>
            <a:endParaRPr lang="en-IN" sz="1800" dirty="0" smtClean="0"/>
          </a:p>
          <a:p>
            <a:endParaRPr lang="en-US" sz="1800" dirty="0"/>
          </a:p>
          <a:p>
            <a:endParaRPr lang="en-IN" sz="1800" dirty="0"/>
          </a:p>
          <a:p>
            <a:pPr marL="0" indent="0">
              <a:buNone/>
            </a:pPr>
            <a:endParaRPr lang="en-IN" sz="1800" b="1" dirty="0">
              <a:solidFill>
                <a:srgbClr val="0F0F0F"/>
              </a:solidFill>
            </a:endParaRPr>
          </a:p>
        </p:txBody>
      </p:sp>
      <p:graphicFrame>
        <p:nvGraphicFramePr>
          <p:cNvPr id="9" name="Table 8"/>
          <p:cNvGraphicFramePr>
            <a:graphicFrameLocks noGrp="1"/>
          </p:cNvGraphicFramePr>
          <p:nvPr>
            <p:extLst>
              <p:ext uri="{D42A27DB-BD31-4B8C-83A1-F6EECF244321}">
                <p14:modId xmlns:p14="http://schemas.microsoft.com/office/powerpoint/2010/main" val="2054878770"/>
              </p:ext>
            </p:extLst>
          </p:nvPr>
        </p:nvGraphicFramePr>
        <p:xfrm>
          <a:off x="1344954" y="5011510"/>
          <a:ext cx="11029950" cy="365760"/>
        </p:xfrm>
        <a:graphic>
          <a:graphicData uri="http://schemas.openxmlformats.org/drawingml/2006/table">
            <a:tbl>
              <a:tblPr/>
              <a:tblGrid>
                <a:gridCol w="11029950">
                  <a:extLst>
                    <a:ext uri="{9D8B030D-6E8A-4147-A177-3AD203B41FA5}">
                      <a16:colId xmlns:a16="http://schemas.microsoft.com/office/drawing/2014/main" val="4029449804"/>
                    </a:ext>
                  </a:extLst>
                </a:gridCol>
              </a:tblGrid>
              <a:tr h="0">
                <a:tc>
                  <a:txBody>
                    <a:bodyPr/>
                    <a:lstStyle/>
                    <a:p>
                      <a:endParaRPr lang="en-IN" dirty="0"/>
                    </a:p>
                  </a:txBody>
                  <a:tcPr anchor="ctr">
                    <a:lnL>
                      <a:noFill/>
                    </a:lnL>
                    <a:lnR>
                      <a:noFill/>
                    </a:lnR>
                    <a:lnT>
                      <a:noFill/>
                    </a:lnT>
                    <a:lnB>
                      <a:noFill/>
                    </a:lnB>
                  </a:tcPr>
                </a:tc>
                <a:extLst>
                  <a:ext uri="{0D108BD9-81ED-4DB2-BD59-A6C34878D82A}">
                    <a16:rowId xmlns:a16="http://schemas.microsoft.com/office/drawing/2014/main" val="2586421435"/>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6" name="Content Placeholder 1">
            <a:extLst>
              <a:ext uri="{FF2B5EF4-FFF2-40B4-BE49-F238E27FC236}">
                <a16:creationId xmlns:a16="http://schemas.microsoft.com/office/drawing/2014/main" id="{F7F0871F-2198-9E37-C96F-3611AA199B60}"/>
              </a:ext>
            </a:extLst>
          </p:cNvPr>
          <p:cNvSpPr txBox="1">
            <a:spLocks/>
          </p:cNvSpPr>
          <p:nvPr/>
        </p:nvSpPr>
        <p:spPr>
          <a:xfrm>
            <a:off x="487680" y="2123440"/>
            <a:ext cx="10909767" cy="433097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IN" sz="1000" b="1" dirty="0" smtClean="0">
                <a:ea typeface="+mn-lt"/>
                <a:cs typeface="+mn-lt"/>
              </a:rPr>
              <a:t>Algorithm Selection:</a:t>
            </a:r>
          </a:p>
          <a:p>
            <a:pPr lvl="1"/>
            <a:r>
              <a:rPr lang="en-US" sz="900" dirty="0" smtClean="0"/>
              <a:t>This project uses </a:t>
            </a:r>
            <a:r>
              <a:rPr lang="en-US" sz="900" b="1" dirty="0" smtClean="0"/>
              <a:t>Granite-13b-instruct-v2</a:t>
            </a:r>
            <a:r>
              <a:rPr lang="en-US" sz="900" dirty="0" smtClean="0"/>
              <a:t>, an </a:t>
            </a:r>
            <a:r>
              <a:rPr lang="en-US" sz="900" b="1" dirty="0" smtClean="0"/>
              <a:t>instruction-tuned Large Language Model (LLM)</a:t>
            </a:r>
            <a:r>
              <a:rPr lang="en-US" sz="900" dirty="0" smtClean="0"/>
              <a:t> provided by IBM on the Watsonx.ai platform.</a:t>
            </a:r>
          </a:p>
          <a:p>
            <a:pPr lvl="1"/>
            <a:r>
              <a:rPr lang="en-US" sz="900" dirty="0" smtClean="0"/>
              <a:t> Pre-trained by IBM on diverse academic and domain-specific corpora</a:t>
            </a:r>
          </a:p>
          <a:p>
            <a:pPr lvl="1"/>
            <a:r>
              <a:rPr lang="en-US" sz="900" dirty="0" smtClean="0"/>
              <a:t>Instruction-tuned: Responds better to specific research-related tasks ,  No custom training required</a:t>
            </a:r>
          </a:p>
          <a:p>
            <a:pPr lvl="1"/>
            <a:r>
              <a:rPr lang="en-US" sz="900" dirty="0" smtClean="0"/>
              <a:t>Ideal for natural language tasks like:</a:t>
            </a:r>
          </a:p>
          <a:p>
            <a:pPr lvl="3"/>
            <a:r>
              <a:rPr lang="en-US" sz="700" dirty="0" smtClean="0"/>
              <a:t>Summarizing complex academic papers , Extracting technical keywords</a:t>
            </a:r>
          </a:p>
          <a:p>
            <a:pPr lvl="3"/>
            <a:r>
              <a:rPr lang="en-US" sz="700" dirty="0" smtClean="0"/>
              <a:t>Generating proper citations, Assisting with hypothesis framing</a:t>
            </a:r>
            <a:endParaRPr lang="en-IN" sz="700" dirty="0" smtClean="0"/>
          </a:p>
          <a:p>
            <a:pPr marL="305435" indent="-305435"/>
            <a:r>
              <a:rPr lang="en-IN" sz="1000" b="1" dirty="0" smtClean="0">
                <a:ea typeface="+mn-lt"/>
                <a:cs typeface="+mn-lt"/>
              </a:rPr>
              <a:t>Data Input:</a:t>
            </a:r>
            <a:endParaRPr lang="en-IN" sz="1000" dirty="0" smtClean="0"/>
          </a:p>
          <a:p>
            <a:pPr lvl="1"/>
            <a:r>
              <a:rPr lang="en-US" sz="900" dirty="0" smtClean="0"/>
              <a:t>Model </a:t>
            </a:r>
            <a:r>
              <a:rPr lang="en-US" sz="900" dirty="0"/>
              <a:t>accepts:</a:t>
            </a:r>
          </a:p>
          <a:p>
            <a:pPr lvl="1"/>
            <a:r>
              <a:rPr lang="en-US" sz="900" dirty="0"/>
              <a:t>Research paper content (abstracts, full </a:t>
            </a:r>
            <a:r>
              <a:rPr lang="en-US" sz="900" dirty="0" smtClean="0"/>
              <a:t>text) , Task-specific </a:t>
            </a:r>
            <a:r>
              <a:rPr lang="en-US" sz="900" dirty="0"/>
              <a:t>instructions </a:t>
            </a:r>
            <a:r>
              <a:rPr lang="en-US" sz="900" dirty="0" smtClean="0"/>
              <a:t>, Prompt </a:t>
            </a:r>
            <a:r>
              <a:rPr lang="en-US" sz="900" dirty="0"/>
              <a:t>structure crafted in Prompt </a:t>
            </a:r>
            <a:r>
              <a:rPr lang="en-US" sz="900" dirty="0" smtClean="0"/>
              <a:t>Lab</a:t>
            </a:r>
          </a:p>
          <a:p>
            <a:pPr lvl="1"/>
            <a:r>
              <a:rPr lang="en-US" sz="900" dirty="0" err="1" smtClean="0"/>
              <a:t>Eg</a:t>
            </a:r>
            <a:r>
              <a:rPr lang="en-US" sz="900" dirty="0"/>
              <a:t>: "Summarize the following research article in 3 bullet points: </a:t>
            </a:r>
            <a:r>
              <a:rPr lang="en-US" sz="900" dirty="0" smtClean="0"/>
              <a:t>[Article]"</a:t>
            </a:r>
            <a:endParaRPr lang="en-IN" sz="900" dirty="0" smtClean="0"/>
          </a:p>
          <a:p>
            <a:pPr marL="305435" indent="-305435"/>
            <a:r>
              <a:rPr lang="en-IN" sz="1000" b="1" dirty="0" smtClean="0">
                <a:ea typeface="+mn-lt"/>
                <a:cs typeface="+mn-lt"/>
              </a:rPr>
              <a:t>Training Process:</a:t>
            </a:r>
            <a:endParaRPr lang="en-IN" sz="1000" dirty="0" smtClean="0"/>
          </a:p>
          <a:p>
            <a:pPr marL="629920" lvl="1" indent="-305435"/>
            <a:r>
              <a:rPr lang="en-IN" sz="900" dirty="0" smtClean="0">
                <a:ea typeface="+mn-lt"/>
                <a:cs typeface="+mn-lt"/>
              </a:rPr>
              <a:t>.</a:t>
            </a:r>
            <a:r>
              <a:rPr lang="en-US" sz="900" dirty="0"/>
              <a:t> Model is already pre-trained and instruction-tuned.</a:t>
            </a:r>
            <a:endParaRPr lang="en-IN" sz="900" dirty="0" smtClean="0"/>
          </a:p>
          <a:p>
            <a:pPr marL="305435" indent="-305435"/>
            <a:r>
              <a:rPr lang="en-IN" sz="1000" b="1" dirty="0" smtClean="0">
                <a:ea typeface="+mn-lt"/>
                <a:cs typeface="+mn-lt"/>
              </a:rPr>
              <a:t>Prediction Process:  </a:t>
            </a:r>
          </a:p>
          <a:p>
            <a:pPr marL="629435" lvl="1" indent="-305435"/>
            <a:r>
              <a:rPr lang="en-US" sz="900" dirty="0" smtClean="0">
                <a:ea typeface="+mn-lt"/>
                <a:cs typeface="+mn-lt"/>
              </a:rPr>
              <a:t>Granite-13b-instruict-v2 processes the input using its instruction-tuned LLM </a:t>
            </a:r>
          </a:p>
          <a:p>
            <a:pPr marL="629435" lvl="1" indent="-305435"/>
            <a:r>
              <a:rPr lang="en-US" sz="900" dirty="0" smtClean="0">
                <a:ea typeface="+mn-lt"/>
                <a:cs typeface="+mn-lt"/>
              </a:rPr>
              <a:t>Responds with natural language output :</a:t>
            </a:r>
          </a:p>
          <a:p>
            <a:pPr marL="899435" lvl="2" indent="-305435"/>
            <a:r>
              <a:rPr lang="en-US" sz="700" dirty="0" smtClean="0">
                <a:ea typeface="+mn-lt"/>
                <a:cs typeface="+mn-lt"/>
              </a:rPr>
              <a:t>Summary </a:t>
            </a:r>
          </a:p>
          <a:p>
            <a:pPr marL="899435" lvl="2" indent="-305435"/>
            <a:r>
              <a:rPr lang="en-US" sz="700" dirty="0" smtClean="0">
                <a:ea typeface="+mn-lt"/>
                <a:cs typeface="+mn-lt"/>
              </a:rPr>
              <a:t>Keywords</a:t>
            </a:r>
          </a:p>
          <a:p>
            <a:pPr marL="899435" lvl="2" indent="-305435"/>
            <a:r>
              <a:rPr lang="en-US" sz="700" dirty="0" smtClean="0">
                <a:ea typeface="+mn-lt"/>
                <a:cs typeface="+mn-lt"/>
              </a:rPr>
              <a:t>APA or </a:t>
            </a:r>
            <a:r>
              <a:rPr lang="en-US" sz="700" dirty="0" err="1" smtClean="0">
                <a:ea typeface="+mn-lt"/>
                <a:cs typeface="+mn-lt"/>
              </a:rPr>
              <a:t>BibTex</a:t>
            </a:r>
            <a:r>
              <a:rPr lang="en-US" sz="700" dirty="0" smtClean="0">
                <a:ea typeface="+mn-lt"/>
                <a:cs typeface="+mn-lt"/>
              </a:rPr>
              <a:t> Citations </a:t>
            </a:r>
          </a:p>
          <a:p>
            <a:pPr marL="899435" lvl="2" indent="-305435"/>
            <a:r>
              <a:rPr lang="en-US" sz="700" dirty="0" smtClean="0">
                <a:ea typeface="+mn-lt"/>
                <a:cs typeface="+mn-lt"/>
              </a:rPr>
              <a:t>Research Recommendations </a:t>
            </a:r>
          </a:p>
          <a:p>
            <a:pPr marL="629435" lvl="1" indent="-305435"/>
            <a:r>
              <a:rPr lang="en-US" sz="900" dirty="0" smtClean="0">
                <a:ea typeface="+mn-lt"/>
                <a:cs typeface="+mn-lt"/>
              </a:rPr>
              <a:t>Output is viewed in Prompt Lab or exported as Notebook </a:t>
            </a:r>
            <a:endParaRPr lang="en-US" sz="1050" dirty="0">
              <a:ea typeface="+mn-lt"/>
              <a:cs typeface="+mn-lt"/>
            </a:endParaRPr>
          </a:p>
          <a:p>
            <a:pPr marL="305435" indent="-305435"/>
            <a:r>
              <a:rPr lang="en-US" sz="1050" dirty="0" smtClean="0">
                <a:ea typeface="+mn-lt"/>
                <a:cs typeface="+mn-lt"/>
              </a:rPr>
              <a:t>No code needed- the model functions via API or Prompt Lab GUI</a:t>
            </a:r>
            <a:endParaRPr lang="en-IN" sz="1050" dirty="0" smtClean="0">
              <a:ea typeface="+mn-lt"/>
              <a:cs typeface="+mn-lt"/>
            </a:endParaRPr>
          </a:p>
          <a:p>
            <a:pPr marL="0" indent="0">
              <a:buNone/>
            </a:pPr>
            <a:r>
              <a:rPr lang="en-US" sz="900" dirty="0" smtClean="0">
                <a:ea typeface="+mn-lt"/>
                <a:cs typeface="+mn-lt"/>
              </a:rPr>
              <a:t> </a:t>
            </a:r>
            <a:endParaRPr lang="en-IN" sz="900" dirty="0" smtClean="0">
              <a:ea typeface="+mn-lt"/>
              <a:cs typeface="+mn-lt"/>
            </a:endParaRPr>
          </a:p>
          <a:p>
            <a:pPr marL="305435" indent="-305435"/>
            <a:endParaRPr lang="en-IN" sz="1000" dirty="0" smtClean="0"/>
          </a:p>
          <a:p>
            <a:pPr marL="305435" indent="-305435"/>
            <a:endParaRPr lang="en-IN" sz="10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smtClean="0">
                <a:solidFill>
                  <a:srgbClr val="0F0F0F"/>
                </a:solidFill>
                <a:ea typeface="+mn-lt"/>
                <a:cs typeface="+mn-lt"/>
              </a:rPr>
              <a:t>.</a:t>
            </a:r>
            <a:endParaRPr lang="en-IN"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39" y="1302026"/>
            <a:ext cx="5194122" cy="229461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5560" y="1287219"/>
            <a:ext cx="5074920" cy="230942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39" y="3887804"/>
            <a:ext cx="5194548" cy="246727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85560" y="3917435"/>
            <a:ext cx="5074920" cy="242759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p:cNvSpPr>
            <a:spLocks noGrp="1" noChangeArrowheads="1"/>
          </p:cNvSpPr>
          <p:nvPr>
            <p:ph idx="1"/>
          </p:nvPr>
        </p:nvSpPr>
        <p:spPr bwMode="auto">
          <a:xfrm>
            <a:off x="740396" y="1474199"/>
            <a:ext cx="10307886" cy="505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The proposed AI-powered Research Agent effectively demonstrates the capabilities of IBM </a:t>
            </a:r>
            <a:r>
              <a:rPr kumimoji="0" lang="en-US" altLang="en-US" sz="1800" i="0" u="none" strike="noStrike" cap="none" normalizeH="0" baseline="0" dirty="0" err="1" smtClean="0">
                <a:ln>
                  <a:noFill/>
                </a:ln>
                <a:solidFill>
                  <a:schemeClr val="tx1"/>
                </a:solidFill>
                <a:effectLst/>
              </a:rPr>
              <a:t>Watsonx’s</a:t>
            </a:r>
            <a:r>
              <a:rPr kumimoji="0" lang="en-US" altLang="en-US" sz="1800" i="0" u="none" strike="noStrike" cap="none" normalizeH="0" baseline="0" dirty="0" smtClean="0">
                <a:ln>
                  <a:noFill/>
                </a:ln>
                <a:solidFill>
                  <a:schemeClr val="tx1"/>
                </a:solidFill>
                <a:effectLst/>
              </a:rPr>
              <a:t> </a:t>
            </a:r>
            <a:br>
              <a:rPr kumimoji="0" lang="en-US" altLang="en-US" sz="1800" i="0" u="none" strike="noStrike" cap="none" normalizeH="0" baseline="0" dirty="0" smtClean="0">
                <a:ln>
                  <a:noFill/>
                </a:ln>
                <a:solidFill>
                  <a:schemeClr val="tx1"/>
                </a:solidFill>
                <a:effectLst/>
              </a:rPr>
            </a:br>
            <a:r>
              <a:rPr kumimoji="0" lang="en-US" altLang="en-US" sz="1800" i="0" u="none" strike="noStrike" cap="none" normalizeH="0" baseline="0" dirty="0" smtClean="0">
                <a:ln>
                  <a:noFill/>
                </a:ln>
                <a:solidFill>
                  <a:schemeClr val="tx1"/>
                </a:solidFill>
                <a:effectLst/>
              </a:rPr>
              <a:t>Granite-13b-instruct-v2 foundation model in solving real-world academic research tasks.</a:t>
            </a: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Using prompt engineering, the system was able to:</a:t>
            </a: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Summarize long academic texts</a:t>
            </a: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Extract keywords</a:t>
            </a: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Generate proper citations</a:t>
            </a: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Respond contextually to research queries</a:t>
            </a:r>
          </a:p>
          <a:p>
            <a:pPr defTabSz="914400" eaLnBrk="0" fontAlgn="base" hangingPunct="0">
              <a:lnSpc>
                <a:spcPct val="100000"/>
              </a:lnSpc>
              <a:spcBef>
                <a:spcPct val="0"/>
              </a:spcBef>
              <a:spcAft>
                <a:spcPct val="0"/>
              </a:spcAft>
              <a:buClrTx/>
              <a:buSzTx/>
            </a:pPr>
            <a:r>
              <a:rPr kumimoji="0" lang="en-US" altLang="en-US" sz="1800" i="0" u="none" strike="noStrike" cap="none" normalizeH="0" baseline="0" dirty="0" smtClean="0">
                <a:ln>
                  <a:noFill/>
                </a:ln>
                <a:solidFill>
                  <a:schemeClr val="tx1"/>
                </a:solidFill>
                <a:effectLst/>
              </a:rPr>
              <a:t>The project successfully avoided the complexity of model training by using IBM’s</a:t>
            </a:r>
            <a:br>
              <a:rPr kumimoji="0" lang="en-US" altLang="en-US" sz="1800" i="0" u="none" strike="noStrike" cap="none" normalizeH="0" baseline="0" dirty="0" smtClean="0">
                <a:ln>
                  <a:noFill/>
                </a:ln>
                <a:solidFill>
                  <a:schemeClr val="tx1"/>
                </a:solidFill>
                <a:effectLst/>
              </a:rPr>
            </a:br>
            <a:r>
              <a:rPr kumimoji="0" lang="en-US" altLang="en-US" sz="1800" i="0" u="none" strike="noStrike" cap="none" normalizeH="0" baseline="0" dirty="0" smtClean="0">
                <a:ln>
                  <a:noFill/>
                </a:ln>
                <a:solidFill>
                  <a:schemeClr val="tx1"/>
                </a:solidFill>
                <a:effectLst/>
              </a:rPr>
              <a:t> instruction-tuned LLM, making it efficient and accessible for student and academic use.</a:t>
            </a:r>
          </a:p>
          <a:p>
            <a:r>
              <a:rPr lang="en-US" sz="1800" dirty="0">
                <a:latin typeface="+mj-lt"/>
              </a:rPr>
              <a:t>Challenges </a:t>
            </a:r>
            <a:r>
              <a:rPr lang="en-US" sz="1800" dirty="0" smtClean="0">
                <a:latin typeface="+mj-lt"/>
              </a:rPr>
              <a:t>Faced</a:t>
            </a:r>
          </a:p>
          <a:p>
            <a:pPr lvl="1"/>
            <a:r>
              <a:rPr lang="en-US" dirty="0" smtClean="0"/>
              <a:t>Finding </a:t>
            </a:r>
            <a:r>
              <a:rPr lang="en-US" dirty="0"/>
              <a:t>the right prompt structure to get high-quality outputs took experimentation.</a:t>
            </a:r>
          </a:p>
          <a:p>
            <a:pPr lvl="1"/>
            <a:r>
              <a:rPr lang="en-US" sz="1500" dirty="0"/>
              <a:t>Initially faced minor confusion about using Granite via Prompt Lab vs SDK.</a:t>
            </a:r>
          </a:p>
          <a:p>
            <a:pPr lvl="1"/>
            <a:r>
              <a:rPr lang="en-US" sz="1500" dirty="0"/>
              <a:t>Watson Studio notebooks had limited access to newer SDK features</a:t>
            </a:r>
            <a:r>
              <a:rPr lang="en-US" sz="1500" dirty="0" smtClean="0"/>
              <a:t>.</a:t>
            </a:r>
          </a:p>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p:cNvSpPr>
            <a:spLocks noGrp="1" noChangeArrowheads="1"/>
          </p:cNvSpPr>
          <p:nvPr>
            <p:ph idx="1"/>
          </p:nvPr>
        </p:nvSpPr>
        <p:spPr bwMode="auto">
          <a:xfrm>
            <a:off x="737118" y="2292601"/>
            <a:ext cx="84235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PDF Auto-Processing</a:t>
            </a:r>
            <a:r>
              <a:rPr kumimoji="0" lang="en-US" altLang="en-US" sz="1800" b="0" i="0" u="none" strike="noStrike" cap="none" normalizeH="0" baseline="0" dirty="0" smtClean="0">
                <a:ln>
                  <a:noFill/>
                </a:ln>
                <a:solidFill>
                  <a:schemeClr val="tx1"/>
                </a:solidFill>
                <a:effectLst/>
                <a:latin typeface="Arial" panose="020B0604020202020204" pitchFamily="34" charset="0"/>
              </a:rPr>
              <a:t> – Automate reading &amp; summarizing uploaded papers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err="1" smtClean="0">
                <a:ln>
                  <a:noFill/>
                </a:ln>
                <a:solidFill>
                  <a:schemeClr val="tx1"/>
                </a:solidFill>
                <a:effectLst/>
                <a:latin typeface="Arial" panose="020B0604020202020204" pitchFamily="34" charset="0"/>
              </a:rPr>
              <a:t>Chatbot</a:t>
            </a:r>
            <a:r>
              <a:rPr kumimoji="0" lang="en-US" altLang="en-US" sz="1800" b="1" i="0" u="none" strike="noStrike" cap="none" normalizeH="0" baseline="0" dirty="0" smtClean="0">
                <a:ln>
                  <a:noFill/>
                </a:ln>
                <a:solidFill>
                  <a:schemeClr val="tx1"/>
                </a:solidFill>
                <a:effectLst/>
                <a:latin typeface="Arial" panose="020B0604020202020204" pitchFamily="34" charset="0"/>
              </a:rPr>
              <a:t>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 Convert into an interactive research assistant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Citation Tool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 Link with </a:t>
            </a:r>
            <a:r>
              <a:rPr kumimoji="0" lang="en-US" altLang="en-US" sz="1800" b="0" i="0" u="none" strike="noStrike" cap="none" normalizeH="0" baseline="0" dirty="0" err="1" smtClean="0">
                <a:ln>
                  <a:noFill/>
                </a:ln>
                <a:solidFill>
                  <a:schemeClr val="tx1"/>
                </a:solidFill>
                <a:effectLst/>
                <a:latin typeface="Arial" panose="020B0604020202020204" pitchFamily="34" charset="0"/>
              </a:rPr>
              <a:t>Zotero</a:t>
            </a:r>
            <a:r>
              <a:rPr kumimoji="0" lang="en-US" altLang="en-US" sz="1800" b="0" i="0" u="none" strike="noStrike" cap="none" normalizeH="0" baseline="0" dirty="0" smtClean="0">
                <a:ln>
                  <a:noFill/>
                </a:ln>
                <a:solidFill>
                  <a:schemeClr val="tx1"/>
                </a:solidFill>
                <a:effectLst/>
                <a:latin typeface="Arial" panose="020B0604020202020204" pitchFamily="34" charset="0"/>
              </a:rPr>
              <a:t> or </a:t>
            </a:r>
            <a:r>
              <a:rPr kumimoji="0" lang="en-US" altLang="en-US" sz="1800" b="0" i="0" u="none" strike="noStrike" cap="none" normalizeH="0" baseline="0" dirty="0" err="1" smtClean="0">
                <a:ln>
                  <a:noFill/>
                </a:ln>
                <a:solidFill>
                  <a:schemeClr val="tx1"/>
                </a:solidFill>
                <a:effectLst/>
                <a:latin typeface="Arial" panose="020B0604020202020204" pitchFamily="34" charset="0"/>
              </a:rPr>
              <a:t>Mendeley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Granite API Usage</a:t>
            </a:r>
            <a:r>
              <a:rPr kumimoji="0" lang="en-US" altLang="en-US" sz="1800" b="0" i="0" u="none" strike="noStrike" cap="none" normalizeH="0" baseline="0" dirty="0" smtClean="0">
                <a:ln>
                  <a:noFill/>
                </a:ln>
                <a:solidFill>
                  <a:schemeClr val="tx1"/>
                </a:solidFill>
                <a:effectLst/>
                <a:latin typeface="Arial" panose="020B0604020202020204" pitchFamily="34" charset="0"/>
              </a:rPr>
              <a:t> – Automate prompts via code (no manual steps)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Multilingual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 Translate &amp; analyze papers in other languages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RAG Integration</a:t>
            </a:r>
            <a:r>
              <a:rPr kumimoji="0" lang="en-US" altLang="en-US" sz="1800" b="0" i="0" u="none" strike="noStrike" cap="none" normalizeH="0" baseline="0" dirty="0" smtClean="0">
                <a:ln>
                  <a:noFill/>
                </a:ln>
                <a:solidFill>
                  <a:schemeClr val="tx1"/>
                </a:solidFill>
                <a:effectLst/>
                <a:latin typeface="Arial" panose="020B0604020202020204" pitchFamily="34" charset="0"/>
              </a:rPr>
              <a:t> – Use vector-based document retrieval for grounded answers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Web App / Plugin</a:t>
            </a:r>
            <a:r>
              <a:rPr kumimoji="0" lang="en-US" altLang="en-US" sz="1800" b="0" i="0" u="none" strike="noStrike" cap="none" normalizeH="0" baseline="0" dirty="0" smtClean="0">
                <a:ln>
                  <a:noFill/>
                </a:ln>
                <a:solidFill>
                  <a:schemeClr val="tx1"/>
                </a:solidFill>
                <a:effectLst/>
                <a:latin typeface="Arial" panose="020B0604020202020204" pitchFamily="34" charset="0"/>
              </a:rPr>
              <a:t> – Deploy as a research assistant tool for students &amp; teams</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infopath/2007/PartnerControls"/>
    <ds:schemaRef ds:uri="http://purl.org/dc/terms/"/>
    <ds:schemaRef ds:uri="http://purl.org/dc/dcmitype/"/>
    <ds:schemaRef ds:uri="c0fa2617-96bd-425d-8578-e93563fe37c5"/>
    <ds:schemaRef ds:uri="http://schemas.openxmlformats.org/package/2006/metadata/core-properties"/>
    <ds:schemaRef ds:uri="http://schemas.microsoft.com/office/2006/documentManagement/types"/>
    <ds:schemaRef ds:uri="9162bd5b-4ed9-4da3-b376-05204580ba3f"/>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166</TotalTime>
  <Words>673</Words>
  <Application>Microsoft Office PowerPoint</Application>
  <PresentationFormat>Widescreen</PresentationFormat>
  <Paragraphs>113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Unicode MS</vt:lpstr>
      <vt:lpstr>Calibri</vt:lpstr>
      <vt:lpstr>Calibri Light</vt:lpstr>
      <vt:lpstr>Franklin Gothic Book</vt:lpstr>
      <vt:lpstr>Franklin Gothic Demi</vt:lpstr>
      <vt:lpstr>Wingdings 2</vt:lpstr>
      <vt:lpstr>DividendVTI</vt:lpstr>
      <vt:lpstr>RESEARCH AGENT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Chandramugi PS</cp:lastModifiedBy>
  <cp:revision>31</cp:revision>
  <dcterms:created xsi:type="dcterms:W3CDTF">2021-05-26T16:50:10Z</dcterms:created>
  <dcterms:modified xsi:type="dcterms:W3CDTF">2025-08-03T07:21:11Z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