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46"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864"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25374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00835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60145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14017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44296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9/10/2024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075375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9/10/2024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37137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07467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23394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84160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912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04005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7822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11094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36436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91728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5785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9/10/2024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38722489"/>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2.xml" /><Relationship Id="rId4" Type="http://schemas.openxmlformats.org/officeDocument/2006/relationships/image" Target="../media/image11.sv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8.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927399" y="533400"/>
            <a:ext cx="11201401" cy="2232662"/>
          </a:xfrm>
          <a:prstGeom prst="rect">
            <a:avLst/>
          </a:prstGeom>
        </p:spPr>
        <p:txBody>
          <a:bodyPr vert="horz" wrap="square" lIns="0" tIns="16510" rIns="0" bIns="0" rtlCol="0">
            <a:spAutoFit/>
          </a:bodyPr>
          <a:lstStyle/>
          <a:p>
            <a:pPr marL="3213735">
              <a:spcBef>
                <a:spcPts val="130"/>
              </a:spcBef>
            </a:pPr>
            <a:r>
              <a:rPr lang="en-US" sz="3600" b="1" dirty="0">
                <a:solidFill>
                  <a:srgbClr val="0F0F0F"/>
                </a:solidFill>
                <a:latin typeface="Times New Roman" panose="02020603050405020304" pitchFamily="18" charset="0"/>
                <a:cs typeface="Times New Roman" panose="02020603050405020304" pitchFamily="18" charset="0"/>
              </a:rPr>
              <a:t>Employee Data Analysis using Excel </a:t>
            </a:r>
            <a:br>
              <a:rPr lang="en-US" b="1" dirty="0">
                <a:solidFill>
                  <a:srgbClr val="0F0F0F"/>
                </a:solidFill>
                <a:latin typeface="Roboto" panose="020F0502020204030204" pitchFamily="2" charset="0"/>
              </a:rPr>
            </a:br>
            <a:br>
              <a:rPr lang="en-US" spc="15" dirty="0"/>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14400" y="3053161"/>
            <a:ext cx="10844212" cy="1938992"/>
          </a:xfrm>
          <a:prstGeom prst="rect">
            <a:avLst/>
          </a:prstGeom>
          <a:noFill/>
        </p:spPr>
        <p:txBody>
          <a:bodyPr wrap="square" rtlCol="0">
            <a:spAutoFit/>
          </a:bodyPr>
          <a:lstStyle/>
          <a:p>
            <a:r>
              <a:rPr lang="en-US" sz="2400" dirty="0"/>
              <a:t>STUDENT NAME	:</a:t>
            </a:r>
            <a:r>
              <a:rPr lang="en-IN" sz="2400" dirty="0" err="1"/>
              <a:t>L.chandran</a:t>
            </a:r>
            <a:endParaRPr lang="en-US" sz="2400" dirty="0"/>
          </a:p>
          <a:p>
            <a:r>
              <a:rPr lang="en-US" sz="2400" dirty="0"/>
              <a:t>REGISTER NO	:</a:t>
            </a:r>
            <a:r>
              <a:rPr lang="en-IN" sz="2400" dirty="0"/>
              <a:t> 2213211042009</a:t>
            </a:r>
            <a:r>
              <a:rPr lang="en-US" sz="2400" dirty="0"/>
              <a:t>			</a:t>
            </a:r>
          </a:p>
          <a:p>
            <a:r>
              <a:rPr lang="en-US" sz="2400" dirty="0"/>
              <a:t>DEPARTMENT</a:t>
            </a:r>
            <a:r>
              <a:rPr lang="en-US" sz="2400"/>
              <a:t>	:</a:t>
            </a:r>
            <a:r>
              <a:rPr lang="en-US" sz="2400" dirty="0" err="1"/>
              <a:t>B.Com</a:t>
            </a:r>
            <a:r>
              <a:rPr lang="en-US" sz="2400" dirty="0"/>
              <a:t> (</a:t>
            </a:r>
            <a:r>
              <a:rPr lang="en-IN" sz="2400" dirty="0"/>
              <a:t>corporate </a:t>
            </a:r>
            <a:r>
              <a:rPr lang="en-IN" sz="2400" dirty="0" err="1"/>
              <a:t>secretaryship</a:t>
            </a:r>
            <a:r>
              <a:rPr lang="en-IN" sz="2400" dirty="0"/>
              <a:t>)</a:t>
            </a:r>
            <a:endParaRPr lang="en-US" sz="2400" dirty="0"/>
          </a:p>
          <a:p>
            <a:r>
              <a:rPr lang="en-US" sz="2400" dirty="0"/>
              <a:t>COLLEGE		:</a:t>
            </a:r>
            <a:r>
              <a:rPr lang="en-IN" sz="2400" dirty="0"/>
              <a:t> Presidency </a:t>
            </a:r>
            <a:r>
              <a:rPr lang="en-US" sz="2400" dirty="0"/>
              <a:t> College</a:t>
            </a:r>
            <a:r>
              <a:rPr lang="en-IN" sz="2400" dirty="0"/>
              <a:t>(Autonomous)</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2" name="Title 1"/>
          <p:cNvSpPr>
            <a:spLocks noGrp="1"/>
          </p:cNvSpPr>
          <p:nvPr>
            <p:ph type="title"/>
          </p:nvPr>
        </p:nvSpPr>
        <p:spPr/>
        <p:txBody>
          <a:bodyPr/>
          <a:lstStyle/>
          <a:p>
            <a:r>
              <a:rPr lang="en-US" b="1" dirty="0"/>
              <a:t>MODELLING</a:t>
            </a:r>
            <a:endParaRPr lang="en-IN" b="1" dirty="0"/>
          </a:p>
        </p:txBody>
      </p:sp>
      <p:sp>
        <p:nvSpPr>
          <p:cNvPr id="3" name="Content Placeholder 2"/>
          <p:cNvSpPr>
            <a:spLocks noGrp="1"/>
          </p:cNvSpPr>
          <p:nvPr>
            <p:ph idx="1"/>
          </p:nvPr>
        </p:nvSpPr>
        <p:spPr/>
        <p:txBody>
          <a:bodyPr/>
          <a:lstStyle/>
          <a:p>
            <a:pPr marL="0" indent="0">
              <a:buNone/>
            </a:pPr>
            <a:r>
              <a:rPr lang="en-US" dirty="0"/>
              <a:t>The modelling in this employee performance analysis project includes the following:</a:t>
            </a:r>
            <a:endParaRPr lang="en-IN" dirty="0"/>
          </a:p>
          <a:p>
            <a:pPr marL="400050" lvl="1" indent="0">
              <a:buNone/>
            </a:pPr>
            <a:r>
              <a:rPr lang="en-US" sz="1800" dirty="0"/>
              <a:t>*Data collection</a:t>
            </a:r>
          </a:p>
          <a:p>
            <a:pPr marL="400050" lvl="1" indent="0">
              <a:buNone/>
            </a:pPr>
            <a:r>
              <a:rPr lang="en-US" sz="1800" dirty="0"/>
              <a:t>*Data cleaning</a:t>
            </a:r>
          </a:p>
          <a:p>
            <a:pPr marL="400050" lvl="1" indent="0">
              <a:buNone/>
            </a:pPr>
            <a:r>
              <a:rPr lang="en-US" sz="1800" dirty="0"/>
              <a:t>*Pivot table</a:t>
            </a:r>
          </a:p>
          <a:p>
            <a:pPr marL="400050" lvl="1" indent="0">
              <a:buNone/>
            </a:pPr>
            <a:r>
              <a:rPr lang="en-US" sz="1800" dirty="0"/>
              <a:t>*Chart graphs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b="1" dirty="0"/>
              <a:t>R</a:t>
            </a:r>
            <a:r>
              <a:rPr b="1" spc="-40" dirty="0"/>
              <a:t>E</a:t>
            </a:r>
            <a:r>
              <a:rPr b="1" spc="15" dirty="0"/>
              <a:t>S</a:t>
            </a:r>
            <a:r>
              <a:rPr b="1" spc="-30" dirty="0"/>
              <a:t>U</a:t>
            </a:r>
            <a:r>
              <a:rPr b="1" spc="-405" dirty="0"/>
              <a:t>L</a:t>
            </a:r>
            <a:r>
              <a:rPr b="1" dirty="0"/>
              <a:t>TS</a:t>
            </a:r>
          </a:p>
        </p:txBody>
      </p:sp>
      <p:pic>
        <p:nvPicPr>
          <p:cNvPr id="10" name="Content Placeholder 9">
            <a:extLst>
              <a:ext uri="{FF2B5EF4-FFF2-40B4-BE49-F238E27FC236}">
                <a16:creationId xmlns:a16="http://schemas.microsoft.com/office/drawing/2014/main" id="{F29EFA0D-AA07-BD37-1E01-38B7DC64A94F}"/>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533400" y="1600200"/>
            <a:ext cx="7467600" cy="4114800"/>
          </a:xfr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5" name="TextBox 4">
            <a:extLst>
              <a:ext uri="{FF2B5EF4-FFF2-40B4-BE49-F238E27FC236}">
                <a16:creationId xmlns:a16="http://schemas.microsoft.com/office/drawing/2014/main" id="{C5DEED59-FB7F-E458-B3F0-81165EED1E20}"/>
              </a:ext>
            </a:extLst>
          </p:cNvPr>
          <p:cNvSpPr txBox="1"/>
          <p:nvPr/>
        </p:nvSpPr>
        <p:spPr>
          <a:xfrm>
            <a:off x="3050540" y="3244334"/>
            <a:ext cx="6101080" cy="369332"/>
          </a:xfrm>
          <a:prstGeom prst="rect">
            <a:avLst/>
          </a:prstGeom>
          <a:noFill/>
        </p:spPr>
        <p:txBody>
          <a:bodyPr wrap="square">
            <a:spAutoFit/>
          </a:bodyPr>
          <a:lstStyle/>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CONCLUSION</a:t>
            </a:r>
            <a:endParaRPr lang="en-IN" b="1" dirty="0"/>
          </a:p>
        </p:txBody>
      </p:sp>
      <p:sp>
        <p:nvSpPr>
          <p:cNvPr id="4" name="Content Placeholder 3"/>
          <p:cNvSpPr>
            <a:spLocks noGrp="1"/>
          </p:cNvSpPr>
          <p:nvPr>
            <p:ph idx="1"/>
          </p:nvPr>
        </p:nvSpPr>
        <p:spPr>
          <a:xfrm>
            <a:off x="677334" y="2160589"/>
            <a:ext cx="7171266" cy="4392611"/>
          </a:xfrm>
        </p:spPr>
        <p:txBody>
          <a:bodyPr>
            <a:normAutofit/>
          </a:bodyPr>
          <a:lstStyle/>
          <a:p>
            <a:pPr marL="0" indent="0">
              <a:buNone/>
            </a:pPr>
            <a:r>
              <a:rPr lang="en-US" sz="2000" dirty="0"/>
              <a:t>To conclude, the employee data analysis reveals the key insights in workforce performance and areas needed for improvement. By analyzing the data such as productivity, turnover rates and engagement levels, these organizations can identify the strengths and weakness in their workforce environment. The effective data analysis provides a foundation for the improvised planning and operational developments, which leads to a motivated and productive workforce environment.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PROJECT TITLE</a:t>
            </a:r>
            <a:endParaRPr lang="en-IN" sz="4800" b="1" dirty="0"/>
          </a:p>
        </p:txBody>
      </p:sp>
      <p:sp>
        <p:nvSpPr>
          <p:cNvPr id="3" name="Content Placeholder 2"/>
          <p:cNvSpPr>
            <a:spLocks noGrp="1"/>
          </p:cNvSpPr>
          <p:nvPr>
            <p:ph idx="1"/>
          </p:nvPr>
        </p:nvSpPr>
        <p:spPr/>
        <p:txBody>
          <a:bodyPr>
            <a:normAutofit/>
          </a:bodyPr>
          <a:lstStyle/>
          <a:p>
            <a:pPr marL="0" indent="0">
              <a:buNone/>
            </a:pPr>
            <a:r>
              <a:rPr lang="en-US" sz="3600" dirty="0"/>
              <a:t>EMPLOYEE PERFORMANCE ANALYSIS USING EXCEL</a:t>
            </a:r>
            <a:endParaRPr lang="en-IN" sz="3600" dirty="0"/>
          </a:p>
        </p:txBody>
      </p:sp>
    </p:spTree>
    <p:extLst>
      <p:ext uri="{BB962C8B-B14F-4D97-AF65-F5344CB8AC3E}">
        <p14:creationId xmlns:p14="http://schemas.microsoft.com/office/powerpoint/2010/main" val="2727082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AGENDA</a:t>
            </a:r>
            <a:endParaRPr lang="en-IN" b="1" dirty="0"/>
          </a:p>
        </p:txBody>
      </p:sp>
      <p:sp>
        <p:nvSpPr>
          <p:cNvPr id="3" name="Content Placeholder 2"/>
          <p:cNvSpPr>
            <a:spLocks noGrp="1"/>
          </p:cNvSpPr>
          <p:nvPr>
            <p:ph idx="1"/>
          </p:nvPr>
        </p:nvSpPr>
        <p:spPr>
          <a:xfrm>
            <a:off x="2743200" y="1524000"/>
            <a:ext cx="3742266" cy="3880773"/>
          </a:xfrm>
        </p:spPr>
        <p:txBody>
          <a:bodyPr>
            <a:noAutofit/>
          </a:bodyPr>
          <a:lstStyle/>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Dataset Description</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Modelling Approach</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Results and Discussion</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Conclusion</a:t>
            </a:r>
          </a:p>
          <a:p>
            <a:pPr marL="0" indent="0">
              <a:buNone/>
            </a:pPr>
            <a:endParaRPr lang="en-IN" sz="2400" dirty="0"/>
          </a:p>
        </p:txBody>
      </p:sp>
    </p:spTree>
    <p:extLst>
      <p:ext uri="{BB962C8B-B14F-4D97-AF65-F5344CB8AC3E}">
        <p14:creationId xmlns:p14="http://schemas.microsoft.com/office/powerpoint/2010/main" val="2419313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677334" y="609600"/>
            <a:ext cx="859666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t>P</a:t>
            </a:r>
            <a:r>
              <a:rPr sz="4250" b="1" spc="15" dirty="0"/>
              <a:t>ROB</a:t>
            </a:r>
            <a:r>
              <a:rPr sz="4250" b="1" spc="55" dirty="0"/>
              <a:t>L</a:t>
            </a:r>
            <a:r>
              <a:rPr sz="4250" b="1" spc="-20" dirty="0"/>
              <a:t>E</a:t>
            </a:r>
            <a:r>
              <a:rPr sz="4250" b="1" spc="20" dirty="0"/>
              <a:t>M</a:t>
            </a:r>
            <a:r>
              <a:rPr lang="en-US" sz="4250" b="1" dirty="0"/>
              <a:t> </a:t>
            </a:r>
            <a:r>
              <a:rPr sz="4250" b="1" spc="10" dirty="0"/>
              <a:t>S</a:t>
            </a:r>
            <a:r>
              <a:rPr sz="4250" b="1" spc="-370" dirty="0"/>
              <a:t>T</a:t>
            </a:r>
            <a:r>
              <a:rPr sz="4250" b="1" spc="-375" dirty="0"/>
              <a:t>A</a:t>
            </a:r>
            <a:r>
              <a:rPr sz="4250" b="1" spc="15" dirty="0"/>
              <a:t>T</a:t>
            </a:r>
            <a:r>
              <a:rPr sz="4250" b="1" spc="-10" dirty="0"/>
              <a:t>E</a:t>
            </a:r>
            <a:r>
              <a:rPr sz="4250" b="1" spc="-20" dirty="0"/>
              <a:t>ME</a:t>
            </a:r>
            <a:r>
              <a:rPr sz="4250" b="1" spc="10" dirty="0"/>
              <a:t>NT</a:t>
            </a:r>
            <a:endParaRPr sz="4250" b="1" dirty="0"/>
          </a:p>
        </p:txBody>
      </p:sp>
      <p:sp>
        <p:nvSpPr>
          <p:cNvPr id="12" name="Content Placeholder 11"/>
          <p:cNvSpPr>
            <a:spLocks noGrp="1"/>
          </p:cNvSpPr>
          <p:nvPr>
            <p:ph sz="half" idx="1"/>
          </p:nvPr>
        </p:nvSpPr>
        <p:spPr/>
        <p:txBody>
          <a:bodyPr/>
          <a:lstStyle/>
          <a:p>
            <a:pPr marL="0" indent="0">
              <a:buNone/>
            </a:pPr>
            <a:r>
              <a:rPr lang="en-US" dirty="0"/>
              <a:t>Employee performance is defined as how well a person executes their job duties and responsibilities. The companies assess their employees performance on an annual or quarterly basis to define certain areas that they need improvement and to encourage further success in the expected areas.  </a:t>
            </a:r>
            <a:endParaRPr lang="en-IN"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a:t>PROJECT</a:t>
            </a:r>
            <a:r>
              <a:rPr lang="en-US" sz="4250" b="1" spc="5" dirty="0"/>
              <a:t> </a:t>
            </a:r>
            <a:r>
              <a:rPr sz="4250" b="1" spc="-20" dirty="0"/>
              <a:t>OVERVIEW</a:t>
            </a:r>
            <a:endParaRPr sz="425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6248400" cy="2308324"/>
          </a:xfrm>
          <a:prstGeom prst="rect">
            <a:avLst/>
          </a:prstGeom>
          <a:noFill/>
        </p:spPr>
        <p:txBody>
          <a:bodyPr wrap="square" rtlCol="0">
            <a:spAutoFit/>
          </a:bodyPr>
          <a:lstStyle/>
          <a:p>
            <a:r>
              <a:rPr lang="en-US" sz="2400" dirty="0">
                <a:solidFill>
                  <a:srgbClr val="0D0D0D"/>
                </a:solidFill>
                <a:latin typeface="Times New Roman" panose="02020603050405020304" pitchFamily="18" charset="0"/>
                <a:cs typeface="Times New Roman" panose="02020603050405020304" pitchFamily="18" charset="0"/>
              </a:rPr>
              <a:t>The project involves analyzing employee data using Excel which helps in gaining the knowledge regarding organizational data, performance statistical analysis by creating visualizations to understand the employee performances.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b="1" spc="25" dirty="0"/>
              <a:t>W</a:t>
            </a:r>
            <a:r>
              <a:rPr sz="3200" b="1" spc="-20" dirty="0"/>
              <a:t>H</a:t>
            </a:r>
            <a:r>
              <a:rPr sz="3200" b="1" spc="20" dirty="0"/>
              <a:t>O</a:t>
            </a:r>
            <a:r>
              <a:rPr sz="3200" b="1" spc="-235" dirty="0"/>
              <a:t> </a:t>
            </a:r>
            <a:r>
              <a:rPr sz="3200" b="1" spc="-10" dirty="0"/>
              <a:t>AR</a:t>
            </a:r>
            <a:r>
              <a:rPr sz="3200" b="1" spc="15" dirty="0"/>
              <a:t>E</a:t>
            </a:r>
            <a:r>
              <a:rPr sz="3200" b="1" spc="-35" dirty="0"/>
              <a:t> </a:t>
            </a:r>
            <a:r>
              <a:rPr sz="3200" b="1" spc="-10" dirty="0"/>
              <a:t>T</a:t>
            </a:r>
            <a:r>
              <a:rPr sz="3200" b="1" spc="-15" dirty="0"/>
              <a:t>H</a:t>
            </a:r>
            <a:r>
              <a:rPr sz="3200" b="1" spc="15" dirty="0"/>
              <a:t>E</a:t>
            </a:r>
            <a:r>
              <a:rPr sz="3200" b="1" spc="-35" dirty="0"/>
              <a:t> </a:t>
            </a:r>
            <a:r>
              <a:rPr sz="3200" b="1" spc="-20" dirty="0"/>
              <a:t>E</a:t>
            </a:r>
            <a:r>
              <a:rPr sz="3200" b="1" spc="30" dirty="0"/>
              <a:t>N</a:t>
            </a:r>
            <a:r>
              <a:rPr sz="3200" b="1" spc="15" dirty="0"/>
              <a:t>D</a:t>
            </a:r>
            <a:r>
              <a:rPr sz="3200" b="1" spc="-45" dirty="0"/>
              <a:t> </a:t>
            </a:r>
            <a:r>
              <a:rPr sz="3200" b="1" dirty="0"/>
              <a:t>U</a:t>
            </a:r>
            <a:r>
              <a:rPr sz="3200" b="1" spc="10" dirty="0"/>
              <a:t>S</a:t>
            </a:r>
            <a:r>
              <a:rPr sz="3200" b="1" spc="-25" dirty="0"/>
              <a:t>E</a:t>
            </a:r>
            <a:r>
              <a:rPr sz="3200" b="1" spc="-10" dirty="0"/>
              <a:t>R</a:t>
            </a:r>
            <a:r>
              <a:rPr sz="3200" b="1" spc="5" dirty="0"/>
              <a:t>S?</a:t>
            </a:r>
            <a:endParaRPr sz="3200" b="1" dirty="0"/>
          </a:p>
        </p:txBody>
      </p:sp>
      <p:sp>
        <p:nvSpPr>
          <p:cNvPr id="7" name="Content Placeholder 6"/>
          <p:cNvSpPr>
            <a:spLocks noGrp="1"/>
          </p:cNvSpPr>
          <p:nvPr>
            <p:ph idx="1"/>
          </p:nvPr>
        </p:nvSpPr>
        <p:spPr/>
        <p:txBody>
          <a:bodyPr/>
          <a:lstStyle/>
          <a:p>
            <a:pPr marL="0" indent="0">
              <a:buNone/>
            </a:pPr>
            <a:r>
              <a:rPr lang="en-US" dirty="0"/>
              <a:t> The end users in employee performance analysis include:</a:t>
            </a:r>
          </a:p>
          <a:p>
            <a:pPr marL="0" indent="0">
              <a:buNone/>
            </a:pPr>
            <a:r>
              <a:rPr lang="en-US" dirty="0"/>
              <a:t>	1. Human Resource management professionals.</a:t>
            </a:r>
          </a:p>
          <a:p>
            <a:pPr marL="0" indent="0">
              <a:buNone/>
            </a:pPr>
            <a:r>
              <a:rPr lang="en-US" dirty="0"/>
              <a:t>	2. Data Analysts.</a:t>
            </a:r>
          </a:p>
          <a:p>
            <a:pPr marL="0" indent="0">
              <a:buNone/>
            </a:pPr>
            <a:r>
              <a:rPr lang="en-US" dirty="0"/>
              <a:t>	3. Superiors.</a:t>
            </a:r>
          </a:p>
          <a:p>
            <a:pPr marL="0" indent="0">
              <a:buNone/>
            </a:pPr>
            <a:endParaRPr lang="en-US" dirty="0"/>
          </a:p>
          <a:p>
            <a:pPr marL="0" indent="0">
              <a:buNone/>
            </a:pPr>
            <a:r>
              <a:rPr lang="en-US" dirty="0"/>
              <a:t>	 </a:t>
            </a:r>
            <a:endParaRPr lang="en-IN"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677334" y="838200"/>
            <a:ext cx="3854528" cy="1278466"/>
          </a:xfrm>
          <a:prstGeom prst="rect">
            <a:avLst/>
          </a:prstGeom>
        </p:spPr>
        <p:txBody>
          <a:bodyPr vert="horz" wrap="square" lIns="0" tIns="13335" rIns="0" bIns="0" rtlCol="0">
            <a:spAutoFit/>
          </a:bodyPr>
          <a:lstStyle/>
          <a:p>
            <a:pPr marL="12700">
              <a:lnSpc>
                <a:spcPct val="100000"/>
              </a:lnSpc>
              <a:spcBef>
                <a:spcPts val="105"/>
              </a:spcBef>
            </a:pPr>
            <a:r>
              <a:rPr sz="3600" b="1" spc="10" dirty="0"/>
              <a:t>O</a:t>
            </a:r>
            <a:r>
              <a:rPr sz="3600" b="1" spc="25" dirty="0"/>
              <a:t>U</a:t>
            </a:r>
            <a:r>
              <a:rPr sz="3600" b="1" dirty="0"/>
              <a:t>R</a:t>
            </a:r>
            <a:r>
              <a:rPr sz="3600" b="1" spc="5" dirty="0"/>
              <a:t> </a:t>
            </a:r>
            <a:r>
              <a:rPr sz="3600" b="1" spc="25" dirty="0"/>
              <a:t>S</a:t>
            </a:r>
            <a:r>
              <a:rPr sz="3600" b="1" spc="10" dirty="0"/>
              <a:t>O</a:t>
            </a:r>
            <a:r>
              <a:rPr sz="3600" b="1" spc="25" dirty="0"/>
              <a:t>LU</a:t>
            </a:r>
            <a:r>
              <a:rPr sz="3600" b="1" spc="-35" dirty="0"/>
              <a:t>T</a:t>
            </a:r>
            <a:r>
              <a:rPr sz="3600" b="1" spc="-30" dirty="0"/>
              <a:t>I</a:t>
            </a:r>
            <a:r>
              <a:rPr sz="3600" b="1" spc="10" dirty="0"/>
              <a:t>O</a:t>
            </a:r>
            <a:r>
              <a:rPr sz="3600" b="1" dirty="0"/>
              <a:t>N</a:t>
            </a:r>
            <a:r>
              <a:rPr sz="3600" b="1" spc="-345" dirty="0"/>
              <a:t> </a:t>
            </a:r>
            <a:r>
              <a:rPr sz="3600" b="1" spc="-35" dirty="0"/>
              <a:t>A</a:t>
            </a:r>
            <a:r>
              <a:rPr sz="3600" b="1" spc="-5" dirty="0"/>
              <a:t>N</a:t>
            </a:r>
            <a:r>
              <a:rPr sz="3600" b="1" dirty="0"/>
              <a:t>D</a:t>
            </a:r>
            <a:r>
              <a:rPr sz="3600" b="1" spc="35" dirty="0"/>
              <a:t> </a:t>
            </a:r>
            <a:r>
              <a:rPr sz="3600" b="1" spc="-30" dirty="0"/>
              <a:t>I</a:t>
            </a:r>
            <a:r>
              <a:rPr sz="3600" b="1" spc="-35" dirty="0"/>
              <a:t>T</a:t>
            </a:r>
            <a:r>
              <a:rPr sz="3600" b="1" dirty="0"/>
              <a:t>S</a:t>
            </a:r>
            <a:r>
              <a:rPr sz="3600" b="1" spc="60" dirty="0"/>
              <a:t> </a:t>
            </a:r>
            <a:r>
              <a:rPr sz="3600" b="1" spc="-295" dirty="0"/>
              <a:t>V</a:t>
            </a:r>
            <a:r>
              <a:rPr sz="3600" b="1" spc="-35" dirty="0"/>
              <a:t>A</a:t>
            </a:r>
            <a:r>
              <a:rPr sz="3600" b="1" spc="25" dirty="0"/>
              <a:t>LU</a:t>
            </a:r>
            <a:r>
              <a:rPr sz="3600" b="1" dirty="0"/>
              <a:t>E</a:t>
            </a:r>
            <a:r>
              <a:rPr sz="3600" b="1" spc="-65" dirty="0"/>
              <a:t> </a:t>
            </a:r>
            <a:r>
              <a:rPr sz="3600" b="1" spc="-15" dirty="0"/>
              <a:t>P</a:t>
            </a:r>
            <a:r>
              <a:rPr sz="3600" b="1" spc="-30" dirty="0"/>
              <a:t>R</a:t>
            </a:r>
            <a:r>
              <a:rPr sz="3600" b="1" spc="10" dirty="0"/>
              <a:t>O</a:t>
            </a:r>
            <a:r>
              <a:rPr sz="3600" b="1" spc="-15" dirty="0"/>
              <a:t>P</a:t>
            </a:r>
            <a:r>
              <a:rPr sz="3600" b="1" spc="10" dirty="0"/>
              <a:t>O</a:t>
            </a:r>
            <a:r>
              <a:rPr sz="3600" b="1" spc="25" dirty="0"/>
              <a:t>S</a:t>
            </a:r>
            <a:r>
              <a:rPr sz="3600" b="1" spc="-30" dirty="0"/>
              <a:t>I</a:t>
            </a:r>
            <a:r>
              <a:rPr sz="3600" b="1" spc="-35" dirty="0"/>
              <a:t>T</a:t>
            </a:r>
            <a:r>
              <a:rPr sz="3600" b="1" spc="-30" dirty="0"/>
              <a:t>I</a:t>
            </a:r>
            <a:r>
              <a:rPr sz="3600" b="1" spc="10" dirty="0"/>
              <a:t>O</a:t>
            </a:r>
            <a:r>
              <a:rPr sz="3600" b="1" dirty="0"/>
              <a:t>N</a:t>
            </a:r>
          </a:p>
        </p:txBody>
      </p:sp>
      <p:sp>
        <p:nvSpPr>
          <p:cNvPr id="10" name="Text Placeholder 9"/>
          <p:cNvSpPr>
            <a:spLocks noGrp="1"/>
          </p:cNvSpPr>
          <p:nvPr>
            <p:ph type="body" sz="half" idx="2"/>
          </p:nvPr>
        </p:nvSpPr>
        <p:spPr>
          <a:xfrm>
            <a:off x="677334" y="2438401"/>
            <a:ext cx="3854528" cy="4267200"/>
          </a:xfrm>
        </p:spPr>
        <p:txBody>
          <a:bodyPr>
            <a:normAutofit/>
          </a:bodyPr>
          <a:lstStyle/>
          <a:p>
            <a:r>
              <a:rPr lang="en-US" sz="2400" dirty="0"/>
              <a:t>*Filtering- purpose to fill the missing values.</a:t>
            </a:r>
          </a:p>
          <a:p>
            <a:r>
              <a:rPr lang="en-US" sz="2400" dirty="0"/>
              <a:t>*Usage- Pivot table and data chart.</a:t>
            </a:r>
            <a:endParaRPr lang="en-IN" sz="2400" dirty="0"/>
          </a:p>
        </p:txBody>
      </p:sp>
      <p:pic>
        <p:nvPicPr>
          <p:cNvPr id="16" name="object 2"/>
          <p:cNvPicPr>
            <a:picLocks/>
          </p:cNvPicPr>
          <p:nvPr/>
        </p:nvPicPr>
        <p:blipFill>
          <a:blip r:embed="rId2" cstate="print"/>
          <a:stretch>
            <a:fillRect/>
          </a:stretch>
        </p:blipFill>
        <p:spPr>
          <a:xfrm>
            <a:off x="4760913" y="559815"/>
            <a:ext cx="4002087" cy="43931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b="1" dirty="0"/>
              <a:t>Dataset Description</a:t>
            </a:r>
          </a:p>
        </p:txBody>
      </p:sp>
      <p:sp>
        <p:nvSpPr>
          <p:cNvPr id="3" name="Content Placeholder 2"/>
          <p:cNvSpPr>
            <a:spLocks noGrp="1"/>
          </p:cNvSpPr>
          <p:nvPr>
            <p:ph idx="1"/>
          </p:nvPr>
        </p:nvSpPr>
        <p:spPr>
          <a:xfrm>
            <a:off x="677334" y="1524001"/>
            <a:ext cx="8596668" cy="4517362"/>
          </a:xfrm>
        </p:spPr>
        <p:txBody>
          <a:bodyPr>
            <a:normAutofit/>
          </a:bodyPr>
          <a:lstStyle/>
          <a:p>
            <a:r>
              <a:rPr lang="en-US" sz="1900" dirty="0"/>
              <a:t>Employee data set- </a:t>
            </a:r>
            <a:r>
              <a:rPr lang="en-US" sz="1900" dirty="0" err="1"/>
              <a:t>Kaggle</a:t>
            </a:r>
            <a:endParaRPr lang="en-IN" sz="1900" dirty="0"/>
          </a:p>
          <a:p>
            <a:r>
              <a:rPr lang="en-IN" sz="1900" dirty="0"/>
              <a:t>There are </a:t>
            </a:r>
            <a:r>
              <a:rPr lang="en-US" sz="1900" dirty="0"/>
              <a:t>26 features</a:t>
            </a:r>
            <a:endParaRPr lang="en-IN" sz="1900" dirty="0"/>
          </a:p>
          <a:p>
            <a:r>
              <a:rPr lang="en-IN" sz="1900" dirty="0"/>
              <a:t>The important ten features are,</a:t>
            </a:r>
          </a:p>
          <a:p>
            <a:pPr lvl="1"/>
            <a:r>
              <a:rPr lang="en-IN" sz="1900" dirty="0"/>
              <a:t>Employment ID</a:t>
            </a:r>
          </a:p>
          <a:p>
            <a:pPr lvl="1"/>
            <a:r>
              <a:rPr lang="en-IN" sz="1900" dirty="0"/>
              <a:t>First name</a:t>
            </a:r>
          </a:p>
          <a:p>
            <a:pPr lvl="1"/>
            <a:r>
              <a:rPr lang="en-IN" sz="1900" dirty="0"/>
              <a:t>Last name</a:t>
            </a:r>
          </a:p>
          <a:p>
            <a:pPr lvl="1"/>
            <a:r>
              <a:rPr lang="en-IN" sz="1900" dirty="0"/>
              <a:t>Gender</a:t>
            </a:r>
          </a:p>
          <a:p>
            <a:pPr lvl="1"/>
            <a:r>
              <a:rPr lang="en-IN" sz="1900" dirty="0"/>
              <a:t>Employee status</a:t>
            </a:r>
          </a:p>
          <a:p>
            <a:pPr lvl="1"/>
            <a:r>
              <a:rPr lang="en-IN" sz="1900" dirty="0"/>
              <a:t>Employee type</a:t>
            </a:r>
          </a:p>
          <a:p>
            <a:pPr lvl="1"/>
            <a:r>
              <a:rPr lang="en-IN" sz="1900" dirty="0"/>
              <a:t>Employee classification</a:t>
            </a:r>
          </a:p>
          <a:p>
            <a:pPr lvl="1"/>
            <a:r>
              <a:rPr lang="en-IN" sz="1900" dirty="0"/>
              <a:t>Performance score</a:t>
            </a:r>
          </a:p>
          <a:p>
            <a:pPr lvl="1"/>
            <a:r>
              <a:rPr lang="en-IN" sz="1900" dirty="0"/>
              <a:t>Current employee ratings</a:t>
            </a:r>
          </a:p>
          <a:p>
            <a:pPr lvl="1"/>
            <a:r>
              <a:rPr lang="en-IN" sz="1900" dirty="0"/>
              <a:t>Business units</a:t>
            </a:r>
          </a:p>
          <a:p>
            <a:pPr marL="400050" lvl="1" indent="0">
              <a:buNone/>
            </a:pPr>
            <a:endParaRPr lang="en-US" sz="17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b="1" spc="15" dirty="0"/>
              <a:t>THE</a:t>
            </a:r>
            <a:r>
              <a:rPr sz="4250" b="1" spc="20" dirty="0"/>
              <a:t> </a:t>
            </a:r>
            <a:r>
              <a:rPr lang="en-US" sz="4250" b="1" spc="20" dirty="0"/>
              <a:t>"</a:t>
            </a:r>
            <a:r>
              <a:rPr sz="4250" b="1" spc="10" dirty="0"/>
              <a:t>WOW</a:t>
            </a:r>
            <a:r>
              <a:rPr lang="en-US" sz="4250" b="1" spc="10" dirty="0"/>
              <a:t>"</a:t>
            </a:r>
            <a:r>
              <a:rPr sz="4250" b="1" spc="85" dirty="0"/>
              <a:t> </a:t>
            </a:r>
            <a:r>
              <a:rPr sz="4250" b="1" spc="10" dirty="0"/>
              <a:t>IN</a:t>
            </a:r>
            <a:r>
              <a:rPr sz="4250" b="1" spc="-5" dirty="0"/>
              <a:t> </a:t>
            </a:r>
            <a:r>
              <a:rPr sz="4250" b="1" spc="15" dirty="0"/>
              <a:t>OUR</a:t>
            </a:r>
            <a:r>
              <a:rPr sz="4250" b="1" spc="-10" dirty="0"/>
              <a:t> </a:t>
            </a:r>
            <a:r>
              <a:rPr sz="4250" b="1" spc="20" dirty="0"/>
              <a:t>SOLUTION</a:t>
            </a:r>
            <a:endParaRPr sz="4250" b="1" dirty="0"/>
          </a:p>
        </p:txBody>
      </p:sp>
      <p:sp>
        <p:nvSpPr>
          <p:cNvPr id="10" name="Content Placeholder 9"/>
          <p:cNvSpPr>
            <a:spLocks noGrp="1"/>
          </p:cNvSpPr>
          <p:nvPr>
            <p:ph idx="1"/>
          </p:nvPr>
        </p:nvSpPr>
        <p:spPr>
          <a:xfrm>
            <a:off x="2533650" y="2160589"/>
            <a:ext cx="6740352" cy="3880773"/>
          </a:xfrm>
        </p:spPr>
        <p:txBody>
          <a:bodyPr>
            <a:normAutofit/>
          </a:bodyPr>
          <a:lstStyle/>
          <a:p>
            <a:r>
              <a:rPr lang="en-IN" sz="3200" dirty="0">
                <a:latin typeface="Times New Roman" panose="02020603050405020304" pitchFamily="18" charset="0"/>
                <a:cs typeface="Times New Roman" panose="02020603050405020304" pitchFamily="18" charset="0"/>
              </a:rPr>
              <a:t>Performance Level– These include the categories such as Levels in very high, high, medium, low, etc…</a:t>
            </a:r>
          </a:p>
          <a:p>
            <a:pPr marL="0" indent="0">
              <a:buNone/>
            </a:pPr>
            <a:endParaRPr lang="en-IN" sz="32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304</TotalTime>
  <Words>398</Words>
  <Application>Microsoft Office PowerPoint</Application>
  <PresentationFormat>Widescreen</PresentationFormat>
  <Paragraphs>64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Vapor Trail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35</cp:revision>
  <dcterms:created xsi:type="dcterms:W3CDTF">2024-03-29T15:07:22Z</dcterms:created>
  <dcterms:modified xsi:type="dcterms:W3CDTF">2024-09-10T04:33:19Z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