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3" r:id="rId4"/>
    <p:sldId id="258" r:id="rId5"/>
    <p:sldId id="259" r:id="rId6"/>
    <p:sldId id="260" r:id="rId7"/>
    <p:sldId id="261" r:id="rId8"/>
    <p:sldId id="262" r:id="rId9"/>
    <p:sldId id="264" r:id="rId10"/>
    <p:sldId id="265" r:id="rId11"/>
    <p:sldId id="266" r:id="rId12"/>
    <p:sldId id="267" r:id="rId13"/>
    <p:sldId id="268" r:id="rId14"/>
    <p:sldId id="270" r:id="rId15"/>
    <p:sldId id="26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AF92F50-EC5F-4FD7-A99A-2AD5B0387208}" type="doc">
      <dgm:prSet loTypeId="urn:microsoft.com/office/officeart/2008/layout/LinedList" loCatId="list" qsTypeId="urn:microsoft.com/office/officeart/2005/8/quickstyle/simple1" qsCatId="simple" csTypeId="urn:microsoft.com/office/officeart/2005/8/colors/colorful1" csCatId="colorful"/>
      <dgm:spPr/>
      <dgm:t>
        <a:bodyPr/>
        <a:lstStyle/>
        <a:p>
          <a:endParaRPr lang="en-US"/>
        </a:p>
      </dgm:t>
    </dgm:pt>
    <dgm:pt modelId="{11EAC736-1558-49D7-AB02-CA142B1B8E20}">
      <dgm:prSet/>
      <dgm:spPr/>
      <dgm:t>
        <a:bodyPr/>
        <a:lstStyle/>
        <a:p>
          <a:pPr algn="just"/>
          <a:r>
            <a:rPr lang="en-US"/>
            <a:t>Chvátal and Erdős proved that in the game on complete graphs, Maker has the winning strategy if q &lt; √(2n + 2) – 5/2 ≈ 1.414√n, and if q ≥ 2√n, then the Breaker has a winning strategy. After that the problem of finding the exact leading constant became a matter of interest among the mathematicians.</a:t>
          </a:r>
        </a:p>
      </dgm:t>
    </dgm:pt>
    <dgm:pt modelId="{0BE8F2D1-0D29-413D-868A-90B64EC422AA}" type="parTrans" cxnId="{ADB6894B-3F16-4937-9A10-AE03ABCE2C16}">
      <dgm:prSet/>
      <dgm:spPr/>
      <dgm:t>
        <a:bodyPr/>
        <a:lstStyle/>
        <a:p>
          <a:endParaRPr lang="en-US"/>
        </a:p>
      </dgm:t>
    </dgm:pt>
    <dgm:pt modelId="{29630B3A-2A46-421D-92D6-6AD53F0A5AA6}" type="sibTrans" cxnId="{ADB6894B-3F16-4937-9A10-AE03ABCE2C16}">
      <dgm:prSet/>
      <dgm:spPr/>
      <dgm:t>
        <a:bodyPr/>
        <a:lstStyle/>
        <a:p>
          <a:endParaRPr lang="en-US"/>
        </a:p>
      </dgm:t>
    </dgm:pt>
    <dgm:pt modelId="{41B89CCB-61EE-4164-9823-AB6EA3812765}">
      <dgm:prSet/>
      <dgm:spPr/>
      <dgm:t>
        <a:bodyPr/>
        <a:lstStyle/>
        <a:p>
          <a:pPr algn="just"/>
          <a:r>
            <a:rPr lang="en-US" dirty="0"/>
            <a:t>Balogh and </a:t>
          </a:r>
          <a:r>
            <a:rPr lang="en-US" dirty="0" err="1"/>
            <a:t>Samotji</a:t>
          </a:r>
          <a:r>
            <a:rPr lang="en-US" dirty="0"/>
            <a:t> slightly improved the constant given by </a:t>
          </a:r>
          <a:r>
            <a:rPr lang="en-US" dirty="0" err="1"/>
            <a:t>Chvátal</a:t>
          </a:r>
          <a:r>
            <a:rPr lang="en-US" dirty="0"/>
            <a:t> and </a:t>
          </a:r>
          <a:r>
            <a:rPr lang="en-US" dirty="0" err="1"/>
            <a:t>Erdős</a:t>
          </a:r>
          <a:r>
            <a:rPr lang="en-US" dirty="0"/>
            <a:t> for Breaker’s winning strategy from 2 to 1.935 using a randomized approach.</a:t>
          </a:r>
        </a:p>
      </dgm:t>
    </dgm:pt>
    <dgm:pt modelId="{32171B29-0C64-484A-A1B1-3C2B708504F2}" type="parTrans" cxnId="{CB21163E-0212-412D-8F16-494CC36F3425}">
      <dgm:prSet/>
      <dgm:spPr/>
      <dgm:t>
        <a:bodyPr/>
        <a:lstStyle/>
        <a:p>
          <a:endParaRPr lang="en-US"/>
        </a:p>
      </dgm:t>
    </dgm:pt>
    <dgm:pt modelId="{4DBF6903-7C79-42DA-B045-48E9DE5BCE18}" type="sibTrans" cxnId="{CB21163E-0212-412D-8F16-494CC36F3425}">
      <dgm:prSet/>
      <dgm:spPr/>
      <dgm:t>
        <a:bodyPr/>
        <a:lstStyle/>
        <a:p>
          <a:endParaRPr lang="en-US"/>
        </a:p>
      </dgm:t>
    </dgm:pt>
    <dgm:pt modelId="{C45361AE-0F39-4FFA-982E-2A957D68278A}">
      <dgm:prSet/>
      <dgm:spPr/>
      <dgm:t>
        <a:bodyPr/>
        <a:lstStyle/>
        <a:p>
          <a:pPr algn="just"/>
          <a:r>
            <a:rPr lang="en-US" dirty="0" err="1"/>
            <a:t>Glazik</a:t>
          </a:r>
          <a:r>
            <a:rPr lang="en-US" dirty="0"/>
            <a:t> and Srivastav presented a new deterministic strategy for Breaker’s win whenever n is sufficiently large and q ≥√ (8/3 + o(1))n ≈ 1.633√ n, significantly reducing the gap towards the lower bound. </a:t>
          </a:r>
        </a:p>
      </dgm:t>
    </dgm:pt>
    <dgm:pt modelId="{2EE7D8A9-571B-414A-BCED-682BA717DD86}" type="parTrans" cxnId="{0747BE83-C48E-4873-AB47-FB5593A98DF0}">
      <dgm:prSet/>
      <dgm:spPr/>
      <dgm:t>
        <a:bodyPr/>
        <a:lstStyle/>
        <a:p>
          <a:endParaRPr lang="en-US"/>
        </a:p>
      </dgm:t>
    </dgm:pt>
    <dgm:pt modelId="{B8622863-7038-4378-B86F-4B59CDF32C67}" type="sibTrans" cxnId="{0747BE83-C48E-4873-AB47-FB5593A98DF0}">
      <dgm:prSet/>
      <dgm:spPr/>
      <dgm:t>
        <a:bodyPr/>
        <a:lstStyle/>
        <a:p>
          <a:endParaRPr lang="en-US"/>
        </a:p>
      </dgm:t>
    </dgm:pt>
    <dgm:pt modelId="{879BBE74-2EBB-4FB0-9C45-975796B06DCB}">
      <dgm:prSet/>
      <dgm:spPr/>
      <dgm:t>
        <a:bodyPr/>
        <a:lstStyle/>
        <a:p>
          <a:pPr algn="just"/>
          <a:r>
            <a:rPr lang="en-US" dirty="0"/>
            <a:t>But finding a leading constant value for q before which it is Maker’s win and beyond which it is Breaker’s win is still an open Question.</a:t>
          </a:r>
        </a:p>
      </dgm:t>
    </dgm:pt>
    <dgm:pt modelId="{C1DE8375-C250-46C8-8C76-D44A79A94B9E}" type="parTrans" cxnId="{4A167D48-4ACB-4DFC-94EE-0D9B7DC6DD6B}">
      <dgm:prSet/>
      <dgm:spPr/>
      <dgm:t>
        <a:bodyPr/>
        <a:lstStyle/>
        <a:p>
          <a:endParaRPr lang="en-US"/>
        </a:p>
      </dgm:t>
    </dgm:pt>
    <dgm:pt modelId="{08BAFA2D-8527-4E59-A456-3C8A92607CCA}" type="sibTrans" cxnId="{4A167D48-4ACB-4DFC-94EE-0D9B7DC6DD6B}">
      <dgm:prSet/>
      <dgm:spPr/>
      <dgm:t>
        <a:bodyPr/>
        <a:lstStyle/>
        <a:p>
          <a:endParaRPr lang="en-US"/>
        </a:p>
      </dgm:t>
    </dgm:pt>
    <dgm:pt modelId="{9A4E3ECF-CBB4-41A6-80CD-A29084169F2E}" type="pres">
      <dgm:prSet presAssocID="{8AF92F50-EC5F-4FD7-A99A-2AD5B0387208}" presName="vert0" presStyleCnt="0">
        <dgm:presLayoutVars>
          <dgm:dir/>
          <dgm:animOne val="branch"/>
          <dgm:animLvl val="lvl"/>
        </dgm:presLayoutVars>
      </dgm:prSet>
      <dgm:spPr/>
    </dgm:pt>
    <dgm:pt modelId="{EC974B86-41EA-465D-88CB-CA6FAFDC2E46}" type="pres">
      <dgm:prSet presAssocID="{11EAC736-1558-49D7-AB02-CA142B1B8E20}" presName="thickLine" presStyleLbl="alignNode1" presStyleIdx="0" presStyleCnt="4"/>
      <dgm:spPr/>
    </dgm:pt>
    <dgm:pt modelId="{EC2BBFC5-2714-4032-B20D-3D9370E0A663}" type="pres">
      <dgm:prSet presAssocID="{11EAC736-1558-49D7-AB02-CA142B1B8E20}" presName="horz1" presStyleCnt="0"/>
      <dgm:spPr/>
    </dgm:pt>
    <dgm:pt modelId="{735AD578-1C0B-4441-8E89-E8F2B3C7514D}" type="pres">
      <dgm:prSet presAssocID="{11EAC736-1558-49D7-AB02-CA142B1B8E20}" presName="tx1" presStyleLbl="revTx" presStyleIdx="0" presStyleCnt="4" custLinFactNeighborX="123" custLinFactNeighborY="0"/>
      <dgm:spPr/>
    </dgm:pt>
    <dgm:pt modelId="{6EA76D8E-B4BF-4D00-868C-4C1AC3960117}" type="pres">
      <dgm:prSet presAssocID="{11EAC736-1558-49D7-AB02-CA142B1B8E20}" presName="vert1" presStyleCnt="0"/>
      <dgm:spPr/>
    </dgm:pt>
    <dgm:pt modelId="{BEFFAE61-547D-4B1A-93FF-22BA0E418396}" type="pres">
      <dgm:prSet presAssocID="{41B89CCB-61EE-4164-9823-AB6EA3812765}" presName="thickLine" presStyleLbl="alignNode1" presStyleIdx="1" presStyleCnt="4"/>
      <dgm:spPr/>
    </dgm:pt>
    <dgm:pt modelId="{ADD6784D-BBDC-49BB-9BAE-73430E07ABB4}" type="pres">
      <dgm:prSet presAssocID="{41B89CCB-61EE-4164-9823-AB6EA3812765}" presName="horz1" presStyleCnt="0"/>
      <dgm:spPr/>
    </dgm:pt>
    <dgm:pt modelId="{86CD22C0-278B-472B-B8A2-6BEE9E0D0B21}" type="pres">
      <dgm:prSet presAssocID="{41B89CCB-61EE-4164-9823-AB6EA3812765}" presName="tx1" presStyleLbl="revTx" presStyleIdx="1" presStyleCnt="4" custLinFactNeighborX="123" custLinFactNeighborY="0"/>
      <dgm:spPr/>
    </dgm:pt>
    <dgm:pt modelId="{5E7A0E3D-442E-47DA-AE4D-85153949F480}" type="pres">
      <dgm:prSet presAssocID="{41B89CCB-61EE-4164-9823-AB6EA3812765}" presName="vert1" presStyleCnt="0"/>
      <dgm:spPr/>
    </dgm:pt>
    <dgm:pt modelId="{A86C71A6-5A89-4783-94D4-8FD3D16069A1}" type="pres">
      <dgm:prSet presAssocID="{C45361AE-0F39-4FFA-982E-2A957D68278A}" presName="thickLine" presStyleLbl="alignNode1" presStyleIdx="2" presStyleCnt="4"/>
      <dgm:spPr/>
    </dgm:pt>
    <dgm:pt modelId="{DF93987F-B6EC-405C-9ABB-8E5F0CE31779}" type="pres">
      <dgm:prSet presAssocID="{C45361AE-0F39-4FFA-982E-2A957D68278A}" presName="horz1" presStyleCnt="0"/>
      <dgm:spPr/>
    </dgm:pt>
    <dgm:pt modelId="{1B4187A4-97A9-48C5-924E-4904CF2D7BD6}" type="pres">
      <dgm:prSet presAssocID="{C45361AE-0F39-4FFA-982E-2A957D68278A}" presName="tx1" presStyleLbl="revTx" presStyleIdx="2" presStyleCnt="4" custLinFactNeighborX="123" custLinFactNeighborY="0"/>
      <dgm:spPr/>
    </dgm:pt>
    <dgm:pt modelId="{892EC3B6-A18F-401D-8C80-1397F51F8097}" type="pres">
      <dgm:prSet presAssocID="{C45361AE-0F39-4FFA-982E-2A957D68278A}" presName="vert1" presStyleCnt="0"/>
      <dgm:spPr/>
    </dgm:pt>
    <dgm:pt modelId="{6DE5C410-4B29-4965-BFE2-B12EAEBBEFFE}" type="pres">
      <dgm:prSet presAssocID="{879BBE74-2EBB-4FB0-9C45-975796B06DCB}" presName="thickLine" presStyleLbl="alignNode1" presStyleIdx="3" presStyleCnt="4"/>
      <dgm:spPr/>
    </dgm:pt>
    <dgm:pt modelId="{353002F9-662A-4BA1-A55E-D7C5922D8D2F}" type="pres">
      <dgm:prSet presAssocID="{879BBE74-2EBB-4FB0-9C45-975796B06DCB}" presName="horz1" presStyleCnt="0"/>
      <dgm:spPr/>
    </dgm:pt>
    <dgm:pt modelId="{A31144EE-00C2-480D-9C6D-AF3C396004F3}" type="pres">
      <dgm:prSet presAssocID="{879BBE74-2EBB-4FB0-9C45-975796B06DCB}" presName="tx1" presStyleLbl="revTx" presStyleIdx="3" presStyleCnt="4" custLinFactNeighborX="123" custLinFactNeighborY="0"/>
      <dgm:spPr/>
    </dgm:pt>
    <dgm:pt modelId="{2DE58142-0377-493D-BAE2-FF3F3A8F0B61}" type="pres">
      <dgm:prSet presAssocID="{879BBE74-2EBB-4FB0-9C45-975796B06DCB}" presName="vert1" presStyleCnt="0"/>
      <dgm:spPr/>
    </dgm:pt>
  </dgm:ptLst>
  <dgm:cxnLst>
    <dgm:cxn modelId="{CB21163E-0212-412D-8F16-494CC36F3425}" srcId="{8AF92F50-EC5F-4FD7-A99A-2AD5B0387208}" destId="{41B89CCB-61EE-4164-9823-AB6EA3812765}" srcOrd="1" destOrd="0" parTransId="{32171B29-0C64-484A-A1B1-3C2B708504F2}" sibTransId="{4DBF6903-7C79-42DA-B045-48E9DE5BCE18}"/>
    <dgm:cxn modelId="{898A795F-A5CC-466F-8367-E734D3C3219D}" type="presOf" srcId="{8AF92F50-EC5F-4FD7-A99A-2AD5B0387208}" destId="{9A4E3ECF-CBB4-41A6-80CD-A29084169F2E}" srcOrd="0" destOrd="0" presId="urn:microsoft.com/office/officeart/2008/layout/LinedList"/>
    <dgm:cxn modelId="{4A167D48-4ACB-4DFC-94EE-0D9B7DC6DD6B}" srcId="{8AF92F50-EC5F-4FD7-A99A-2AD5B0387208}" destId="{879BBE74-2EBB-4FB0-9C45-975796B06DCB}" srcOrd="3" destOrd="0" parTransId="{C1DE8375-C250-46C8-8C76-D44A79A94B9E}" sibTransId="{08BAFA2D-8527-4E59-A456-3C8A92607CCA}"/>
    <dgm:cxn modelId="{ADB6894B-3F16-4937-9A10-AE03ABCE2C16}" srcId="{8AF92F50-EC5F-4FD7-A99A-2AD5B0387208}" destId="{11EAC736-1558-49D7-AB02-CA142B1B8E20}" srcOrd="0" destOrd="0" parTransId="{0BE8F2D1-0D29-413D-868A-90B64EC422AA}" sibTransId="{29630B3A-2A46-421D-92D6-6AD53F0A5AA6}"/>
    <dgm:cxn modelId="{450B5958-E38F-40DF-8DEE-58B3D7C861F6}" type="presOf" srcId="{11EAC736-1558-49D7-AB02-CA142B1B8E20}" destId="{735AD578-1C0B-4441-8E89-E8F2B3C7514D}" srcOrd="0" destOrd="0" presId="urn:microsoft.com/office/officeart/2008/layout/LinedList"/>
    <dgm:cxn modelId="{0747BE83-C48E-4873-AB47-FB5593A98DF0}" srcId="{8AF92F50-EC5F-4FD7-A99A-2AD5B0387208}" destId="{C45361AE-0F39-4FFA-982E-2A957D68278A}" srcOrd="2" destOrd="0" parTransId="{2EE7D8A9-571B-414A-BCED-682BA717DD86}" sibTransId="{B8622863-7038-4378-B86F-4B59CDF32C67}"/>
    <dgm:cxn modelId="{710FD787-A023-41C1-8E93-E7B71A1345F6}" type="presOf" srcId="{879BBE74-2EBB-4FB0-9C45-975796B06DCB}" destId="{A31144EE-00C2-480D-9C6D-AF3C396004F3}" srcOrd="0" destOrd="0" presId="urn:microsoft.com/office/officeart/2008/layout/LinedList"/>
    <dgm:cxn modelId="{AE28CDCF-7EA7-4261-83EF-FDD68BA96AF3}" type="presOf" srcId="{C45361AE-0F39-4FFA-982E-2A957D68278A}" destId="{1B4187A4-97A9-48C5-924E-4904CF2D7BD6}" srcOrd="0" destOrd="0" presId="urn:microsoft.com/office/officeart/2008/layout/LinedList"/>
    <dgm:cxn modelId="{F35F31FC-0391-4284-BAEC-362024779CFF}" type="presOf" srcId="{41B89CCB-61EE-4164-9823-AB6EA3812765}" destId="{86CD22C0-278B-472B-B8A2-6BEE9E0D0B21}" srcOrd="0" destOrd="0" presId="urn:microsoft.com/office/officeart/2008/layout/LinedList"/>
    <dgm:cxn modelId="{BFC07C8C-54BC-4825-8489-8FACF83CDEFF}" type="presParOf" srcId="{9A4E3ECF-CBB4-41A6-80CD-A29084169F2E}" destId="{EC974B86-41EA-465D-88CB-CA6FAFDC2E46}" srcOrd="0" destOrd="0" presId="urn:microsoft.com/office/officeart/2008/layout/LinedList"/>
    <dgm:cxn modelId="{AD9B16CB-9E23-41A5-89A7-99662B6472D7}" type="presParOf" srcId="{9A4E3ECF-CBB4-41A6-80CD-A29084169F2E}" destId="{EC2BBFC5-2714-4032-B20D-3D9370E0A663}" srcOrd="1" destOrd="0" presId="urn:microsoft.com/office/officeart/2008/layout/LinedList"/>
    <dgm:cxn modelId="{B0D45481-0DF5-48E4-BFC1-642DD511C4D1}" type="presParOf" srcId="{EC2BBFC5-2714-4032-B20D-3D9370E0A663}" destId="{735AD578-1C0B-4441-8E89-E8F2B3C7514D}" srcOrd="0" destOrd="0" presId="urn:microsoft.com/office/officeart/2008/layout/LinedList"/>
    <dgm:cxn modelId="{B91FADB2-41C5-4AE4-92E5-8A31DF8C28DA}" type="presParOf" srcId="{EC2BBFC5-2714-4032-B20D-3D9370E0A663}" destId="{6EA76D8E-B4BF-4D00-868C-4C1AC3960117}" srcOrd="1" destOrd="0" presId="urn:microsoft.com/office/officeart/2008/layout/LinedList"/>
    <dgm:cxn modelId="{35824DCB-4CE4-4D62-910D-FC111B7985A6}" type="presParOf" srcId="{9A4E3ECF-CBB4-41A6-80CD-A29084169F2E}" destId="{BEFFAE61-547D-4B1A-93FF-22BA0E418396}" srcOrd="2" destOrd="0" presId="urn:microsoft.com/office/officeart/2008/layout/LinedList"/>
    <dgm:cxn modelId="{817BC060-A5E8-406A-ADBC-081ACBC022E5}" type="presParOf" srcId="{9A4E3ECF-CBB4-41A6-80CD-A29084169F2E}" destId="{ADD6784D-BBDC-49BB-9BAE-73430E07ABB4}" srcOrd="3" destOrd="0" presId="urn:microsoft.com/office/officeart/2008/layout/LinedList"/>
    <dgm:cxn modelId="{E6402268-AA8D-4E75-8F5C-30A34D70E2F9}" type="presParOf" srcId="{ADD6784D-BBDC-49BB-9BAE-73430E07ABB4}" destId="{86CD22C0-278B-472B-B8A2-6BEE9E0D0B21}" srcOrd="0" destOrd="0" presId="urn:microsoft.com/office/officeart/2008/layout/LinedList"/>
    <dgm:cxn modelId="{3B48CFB2-0B8E-4B8B-8CC9-332915E18D6A}" type="presParOf" srcId="{ADD6784D-BBDC-49BB-9BAE-73430E07ABB4}" destId="{5E7A0E3D-442E-47DA-AE4D-85153949F480}" srcOrd="1" destOrd="0" presId="urn:microsoft.com/office/officeart/2008/layout/LinedList"/>
    <dgm:cxn modelId="{D38913C1-82DF-462C-8E7F-CC2A79F6B7C2}" type="presParOf" srcId="{9A4E3ECF-CBB4-41A6-80CD-A29084169F2E}" destId="{A86C71A6-5A89-4783-94D4-8FD3D16069A1}" srcOrd="4" destOrd="0" presId="urn:microsoft.com/office/officeart/2008/layout/LinedList"/>
    <dgm:cxn modelId="{21B12DC4-3E9E-47EC-8F3D-80C9E88A3671}" type="presParOf" srcId="{9A4E3ECF-CBB4-41A6-80CD-A29084169F2E}" destId="{DF93987F-B6EC-405C-9ABB-8E5F0CE31779}" srcOrd="5" destOrd="0" presId="urn:microsoft.com/office/officeart/2008/layout/LinedList"/>
    <dgm:cxn modelId="{DF9DEDDF-37EE-4964-9BDC-BD99F4E49824}" type="presParOf" srcId="{DF93987F-B6EC-405C-9ABB-8E5F0CE31779}" destId="{1B4187A4-97A9-48C5-924E-4904CF2D7BD6}" srcOrd="0" destOrd="0" presId="urn:microsoft.com/office/officeart/2008/layout/LinedList"/>
    <dgm:cxn modelId="{8C6A1F4C-81B7-480D-9ADA-5F22850FE480}" type="presParOf" srcId="{DF93987F-B6EC-405C-9ABB-8E5F0CE31779}" destId="{892EC3B6-A18F-401D-8C80-1397F51F8097}" srcOrd="1" destOrd="0" presId="urn:microsoft.com/office/officeart/2008/layout/LinedList"/>
    <dgm:cxn modelId="{2A2DF0B7-4C1A-4CE5-975A-67FD8BBD9042}" type="presParOf" srcId="{9A4E3ECF-CBB4-41A6-80CD-A29084169F2E}" destId="{6DE5C410-4B29-4965-BFE2-B12EAEBBEFFE}" srcOrd="6" destOrd="0" presId="urn:microsoft.com/office/officeart/2008/layout/LinedList"/>
    <dgm:cxn modelId="{2FF979C7-66D2-40F9-9C9E-1E173588B612}" type="presParOf" srcId="{9A4E3ECF-CBB4-41A6-80CD-A29084169F2E}" destId="{353002F9-662A-4BA1-A55E-D7C5922D8D2F}" srcOrd="7" destOrd="0" presId="urn:microsoft.com/office/officeart/2008/layout/LinedList"/>
    <dgm:cxn modelId="{105212D0-0EBD-4441-810A-858D344646EE}" type="presParOf" srcId="{353002F9-662A-4BA1-A55E-D7C5922D8D2F}" destId="{A31144EE-00C2-480D-9C6D-AF3C396004F3}" srcOrd="0" destOrd="0" presId="urn:microsoft.com/office/officeart/2008/layout/LinedList"/>
    <dgm:cxn modelId="{CCA2F203-6D19-4828-8029-124FAAFABAA9}" type="presParOf" srcId="{353002F9-662A-4BA1-A55E-D7C5922D8D2F}" destId="{2DE58142-0377-493D-BAE2-FF3F3A8F0B61}"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974B86-41EA-465D-88CB-CA6FAFDC2E46}">
      <dsp:nvSpPr>
        <dsp:cNvPr id="0" name=""/>
        <dsp:cNvSpPr/>
      </dsp:nvSpPr>
      <dsp:spPr>
        <a:xfrm>
          <a:off x="0" y="0"/>
          <a:ext cx="6900512"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35AD578-1C0B-4441-8E89-E8F2B3C7514D}">
      <dsp:nvSpPr>
        <dsp:cNvPr id="0" name=""/>
        <dsp:cNvSpPr/>
      </dsp:nvSpPr>
      <dsp:spPr>
        <a:xfrm>
          <a:off x="0" y="0"/>
          <a:ext cx="6900512" cy="13840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just" defTabSz="755650">
            <a:lnSpc>
              <a:spcPct val="90000"/>
            </a:lnSpc>
            <a:spcBef>
              <a:spcPct val="0"/>
            </a:spcBef>
            <a:spcAft>
              <a:spcPct val="35000"/>
            </a:spcAft>
            <a:buNone/>
          </a:pPr>
          <a:r>
            <a:rPr lang="en-US" sz="1700" kern="1200"/>
            <a:t>Chvátal and Erdős proved that in the game on complete graphs, Maker has the winning strategy if q &lt; √(2n + 2) – 5/2 ≈ 1.414√n, and if q ≥ 2√n, then the Breaker has a winning strategy. After that the problem of finding the exact leading constant became a matter of interest among the mathematicians.</a:t>
          </a:r>
        </a:p>
      </dsp:txBody>
      <dsp:txXfrm>
        <a:off x="0" y="0"/>
        <a:ext cx="6900512" cy="1384035"/>
      </dsp:txXfrm>
    </dsp:sp>
    <dsp:sp modelId="{BEFFAE61-547D-4B1A-93FF-22BA0E418396}">
      <dsp:nvSpPr>
        <dsp:cNvPr id="0" name=""/>
        <dsp:cNvSpPr/>
      </dsp:nvSpPr>
      <dsp:spPr>
        <a:xfrm>
          <a:off x="0" y="1384035"/>
          <a:ext cx="6900512"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6CD22C0-278B-472B-B8A2-6BEE9E0D0B21}">
      <dsp:nvSpPr>
        <dsp:cNvPr id="0" name=""/>
        <dsp:cNvSpPr/>
      </dsp:nvSpPr>
      <dsp:spPr>
        <a:xfrm>
          <a:off x="0" y="1384035"/>
          <a:ext cx="6900512" cy="13840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just" defTabSz="755650">
            <a:lnSpc>
              <a:spcPct val="90000"/>
            </a:lnSpc>
            <a:spcBef>
              <a:spcPct val="0"/>
            </a:spcBef>
            <a:spcAft>
              <a:spcPct val="35000"/>
            </a:spcAft>
            <a:buNone/>
          </a:pPr>
          <a:r>
            <a:rPr lang="en-US" sz="1700" kern="1200" dirty="0"/>
            <a:t>Balogh and </a:t>
          </a:r>
          <a:r>
            <a:rPr lang="en-US" sz="1700" kern="1200" dirty="0" err="1"/>
            <a:t>Samotji</a:t>
          </a:r>
          <a:r>
            <a:rPr lang="en-US" sz="1700" kern="1200" dirty="0"/>
            <a:t> slightly improved the constant given by </a:t>
          </a:r>
          <a:r>
            <a:rPr lang="en-US" sz="1700" kern="1200" dirty="0" err="1"/>
            <a:t>Chvátal</a:t>
          </a:r>
          <a:r>
            <a:rPr lang="en-US" sz="1700" kern="1200" dirty="0"/>
            <a:t> and </a:t>
          </a:r>
          <a:r>
            <a:rPr lang="en-US" sz="1700" kern="1200" dirty="0" err="1"/>
            <a:t>Erdős</a:t>
          </a:r>
          <a:r>
            <a:rPr lang="en-US" sz="1700" kern="1200" dirty="0"/>
            <a:t> for Breaker’s winning strategy from 2 to 1.935 using a randomized approach.</a:t>
          </a:r>
        </a:p>
      </dsp:txBody>
      <dsp:txXfrm>
        <a:off x="0" y="1384035"/>
        <a:ext cx="6900512" cy="1384035"/>
      </dsp:txXfrm>
    </dsp:sp>
    <dsp:sp modelId="{A86C71A6-5A89-4783-94D4-8FD3D16069A1}">
      <dsp:nvSpPr>
        <dsp:cNvPr id="0" name=""/>
        <dsp:cNvSpPr/>
      </dsp:nvSpPr>
      <dsp:spPr>
        <a:xfrm>
          <a:off x="0" y="2768070"/>
          <a:ext cx="6900512"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B4187A4-97A9-48C5-924E-4904CF2D7BD6}">
      <dsp:nvSpPr>
        <dsp:cNvPr id="0" name=""/>
        <dsp:cNvSpPr/>
      </dsp:nvSpPr>
      <dsp:spPr>
        <a:xfrm>
          <a:off x="0" y="2768070"/>
          <a:ext cx="6900512" cy="13840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just" defTabSz="755650">
            <a:lnSpc>
              <a:spcPct val="90000"/>
            </a:lnSpc>
            <a:spcBef>
              <a:spcPct val="0"/>
            </a:spcBef>
            <a:spcAft>
              <a:spcPct val="35000"/>
            </a:spcAft>
            <a:buNone/>
          </a:pPr>
          <a:r>
            <a:rPr lang="en-US" sz="1700" kern="1200" dirty="0" err="1"/>
            <a:t>Glazik</a:t>
          </a:r>
          <a:r>
            <a:rPr lang="en-US" sz="1700" kern="1200" dirty="0"/>
            <a:t> and Srivastav presented a new deterministic strategy for Breaker’s win whenever n is sufficiently large and q ≥√ (8/3 + o(1))n ≈ 1.633√ n, significantly reducing the gap towards the lower bound. </a:t>
          </a:r>
        </a:p>
      </dsp:txBody>
      <dsp:txXfrm>
        <a:off x="0" y="2768070"/>
        <a:ext cx="6900512" cy="1384035"/>
      </dsp:txXfrm>
    </dsp:sp>
    <dsp:sp modelId="{6DE5C410-4B29-4965-BFE2-B12EAEBBEFFE}">
      <dsp:nvSpPr>
        <dsp:cNvPr id="0" name=""/>
        <dsp:cNvSpPr/>
      </dsp:nvSpPr>
      <dsp:spPr>
        <a:xfrm>
          <a:off x="0" y="4152105"/>
          <a:ext cx="6900512"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31144EE-00C2-480D-9C6D-AF3C396004F3}">
      <dsp:nvSpPr>
        <dsp:cNvPr id="0" name=""/>
        <dsp:cNvSpPr/>
      </dsp:nvSpPr>
      <dsp:spPr>
        <a:xfrm>
          <a:off x="0" y="4152105"/>
          <a:ext cx="6900512" cy="13840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just" defTabSz="755650">
            <a:lnSpc>
              <a:spcPct val="90000"/>
            </a:lnSpc>
            <a:spcBef>
              <a:spcPct val="0"/>
            </a:spcBef>
            <a:spcAft>
              <a:spcPct val="35000"/>
            </a:spcAft>
            <a:buNone/>
          </a:pPr>
          <a:r>
            <a:rPr lang="en-US" sz="1700" kern="1200" dirty="0"/>
            <a:t>But finding a leading constant value for q before which it is Maker’s win and beyond which it is Breaker’s win is still an open Question.</a:t>
          </a:r>
        </a:p>
      </dsp:txBody>
      <dsp:txXfrm>
        <a:off x="0" y="4152105"/>
        <a:ext cx="6900512" cy="1384035"/>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83EA78-E2C4-2D69-B6AF-CECEF9D20DE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2F9A716-BEA1-8F3A-BF5E-3743AE54F3D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6011BC5-B97E-D017-FF45-F51378282E76}"/>
              </a:ext>
            </a:extLst>
          </p:cNvPr>
          <p:cNvSpPr>
            <a:spLocks noGrp="1"/>
          </p:cNvSpPr>
          <p:nvPr>
            <p:ph type="dt" sz="half" idx="10"/>
          </p:nvPr>
        </p:nvSpPr>
        <p:spPr/>
        <p:txBody>
          <a:bodyPr/>
          <a:lstStyle/>
          <a:p>
            <a:fld id="{D36CC68A-41CE-40E2-BE07-0758ECAA949D}" type="datetimeFigureOut">
              <a:rPr lang="en-US" smtClean="0"/>
              <a:t>5/17/2023</a:t>
            </a:fld>
            <a:endParaRPr lang="en-US"/>
          </a:p>
        </p:txBody>
      </p:sp>
      <p:sp>
        <p:nvSpPr>
          <p:cNvPr id="5" name="Footer Placeholder 4">
            <a:extLst>
              <a:ext uri="{FF2B5EF4-FFF2-40B4-BE49-F238E27FC236}">
                <a16:creationId xmlns:a16="http://schemas.microsoft.com/office/drawing/2014/main" id="{D713848F-401A-5CB2-A1A0-3B99B6BE4F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47DC34-9428-9DE7-92BC-5FB72D5C1937}"/>
              </a:ext>
            </a:extLst>
          </p:cNvPr>
          <p:cNvSpPr>
            <a:spLocks noGrp="1"/>
          </p:cNvSpPr>
          <p:nvPr>
            <p:ph type="sldNum" sz="quarter" idx="12"/>
          </p:nvPr>
        </p:nvSpPr>
        <p:spPr/>
        <p:txBody>
          <a:bodyPr/>
          <a:lstStyle/>
          <a:p>
            <a:fld id="{F83F28AB-73F3-470C-8CA1-763495B27E0F}" type="slidenum">
              <a:rPr lang="en-US" smtClean="0"/>
              <a:t>‹#›</a:t>
            </a:fld>
            <a:endParaRPr lang="en-US"/>
          </a:p>
        </p:txBody>
      </p:sp>
    </p:spTree>
    <p:extLst>
      <p:ext uri="{BB962C8B-B14F-4D97-AF65-F5344CB8AC3E}">
        <p14:creationId xmlns:p14="http://schemas.microsoft.com/office/powerpoint/2010/main" val="27334502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462214-F152-71C1-9BD1-0D132080663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11D650D-5C5C-3E9C-0FBE-C85ED7BEA3A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226E7A-0423-797C-F6D8-E09476BA87E5}"/>
              </a:ext>
            </a:extLst>
          </p:cNvPr>
          <p:cNvSpPr>
            <a:spLocks noGrp="1"/>
          </p:cNvSpPr>
          <p:nvPr>
            <p:ph type="dt" sz="half" idx="10"/>
          </p:nvPr>
        </p:nvSpPr>
        <p:spPr/>
        <p:txBody>
          <a:bodyPr/>
          <a:lstStyle/>
          <a:p>
            <a:fld id="{D36CC68A-41CE-40E2-BE07-0758ECAA949D}" type="datetimeFigureOut">
              <a:rPr lang="en-US" smtClean="0"/>
              <a:t>5/17/2023</a:t>
            </a:fld>
            <a:endParaRPr lang="en-US"/>
          </a:p>
        </p:txBody>
      </p:sp>
      <p:sp>
        <p:nvSpPr>
          <p:cNvPr id="5" name="Footer Placeholder 4">
            <a:extLst>
              <a:ext uri="{FF2B5EF4-FFF2-40B4-BE49-F238E27FC236}">
                <a16:creationId xmlns:a16="http://schemas.microsoft.com/office/drawing/2014/main" id="{329AD240-70DF-97BB-8686-CD1247C0A0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60BAAA-8823-3074-0C2C-D62397B85B8D}"/>
              </a:ext>
            </a:extLst>
          </p:cNvPr>
          <p:cNvSpPr>
            <a:spLocks noGrp="1"/>
          </p:cNvSpPr>
          <p:nvPr>
            <p:ph type="sldNum" sz="quarter" idx="12"/>
          </p:nvPr>
        </p:nvSpPr>
        <p:spPr/>
        <p:txBody>
          <a:bodyPr/>
          <a:lstStyle/>
          <a:p>
            <a:fld id="{F83F28AB-73F3-470C-8CA1-763495B27E0F}" type="slidenum">
              <a:rPr lang="en-US" smtClean="0"/>
              <a:t>‹#›</a:t>
            </a:fld>
            <a:endParaRPr lang="en-US"/>
          </a:p>
        </p:txBody>
      </p:sp>
    </p:spTree>
    <p:extLst>
      <p:ext uri="{BB962C8B-B14F-4D97-AF65-F5344CB8AC3E}">
        <p14:creationId xmlns:p14="http://schemas.microsoft.com/office/powerpoint/2010/main" val="35101150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59FA3FA-D36A-DD3A-8385-1F282F44AB7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B43638B-33F3-2F7B-BC46-31062744990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A6042CB-2A9C-3C54-19A8-846822C8E5EE}"/>
              </a:ext>
            </a:extLst>
          </p:cNvPr>
          <p:cNvSpPr>
            <a:spLocks noGrp="1"/>
          </p:cNvSpPr>
          <p:nvPr>
            <p:ph type="dt" sz="half" idx="10"/>
          </p:nvPr>
        </p:nvSpPr>
        <p:spPr/>
        <p:txBody>
          <a:bodyPr/>
          <a:lstStyle/>
          <a:p>
            <a:fld id="{D36CC68A-41CE-40E2-BE07-0758ECAA949D}" type="datetimeFigureOut">
              <a:rPr lang="en-US" smtClean="0"/>
              <a:t>5/17/2023</a:t>
            </a:fld>
            <a:endParaRPr lang="en-US"/>
          </a:p>
        </p:txBody>
      </p:sp>
      <p:sp>
        <p:nvSpPr>
          <p:cNvPr id="5" name="Footer Placeholder 4">
            <a:extLst>
              <a:ext uri="{FF2B5EF4-FFF2-40B4-BE49-F238E27FC236}">
                <a16:creationId xmlns:a16="http://schemas.microsoft.com/office/drawing/2014/main" id="{85ADB8E0-B8FA-6B2A-9B25-40B02AFBEF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A0724D-2206-B7BC-CFE6-1FAD9F07AD10}"/>
              </a:ext>
            </a:extLst>
          </p:cNvPr>
          <p:cNvSpPr>
            <a:spLocks noGrp="1"/>
          </p:cNvSpPr>
          <p:nvPr>
            <p:ph type="sldNum" sz="quarter" idx="12"/>
          </p:nvPr>
        </p:nvSpPr>
        <p:spPr/>
        <p:txBody>
          <a:bodyPr/>
          <a:lstStyle/>
          <a:p>
            <a:fld id="{F83F28AB-73F3-470C-8CA1-763495B27E0F}" type="slidenum">
              <a:rPr lang="en-US" smtClean="0"/>
              <a:t>‹#›</a:t>
            </a:fld>
            <a:endParaRPr lang="en-US"/>
          </a:p>
        </p:txBody>
      </p:sp>
    </p:spTree>
    <p:extLst>
      <p:ext uri="{BB962C8B-B14F-4D97-AF65-F5344CB8AC3E}">
        <p14:creationId xmlns:p14="http://schemas.microsoft.com/office/powerpoint/2010/main" val="33606209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4A77C-934C-11DD-C1F0-DBF317323D6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8C01BFF-3FB7-E7B7-A54C-BD9DADC165D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9B2D33F-8AE4-F627-6631-FFC6F21491F1}"/>
              </a:ext>
            </a:extLst>
          </p:cNvPr>
          <p:cNvSpPr>
            <a:spLocks noGrp="1"/>
          </p:cNvSpPr>
          <p:nvPr>
            <p:ph type="dt" sz="half" idx="10"/>
          </p:nvPr>
        </p:nvSpPr>
        <p:spPr/>
        <p:txBody>
          <a:bodyPr/>
          <a:lstStyle/>
          <a:p>
            <a:fld id="{D36CC68A-41CE-40E2-BE07-0758ECAA949D}" type="datetimeFigureOut">
              <a:rPr lang="en-US" smtClean="0"/>
              <a:t>5/17/2023</a:t>
            </a:fld>
            <a:endParaRPr lang="en-US"/>
          </a:p>
        </p:txBody>
      </p:sp>
      <p:sp>
        <p:nvSpPr>
          <p:cNvPr id="5" name="Footer Placeholder 4">
            <a:extLst>
              <a:ext uri="{FF2B5EF4-FFF2-40B4-BE49-F238E27FC236}">
                <a16:creationId xmlns:a16="http://schemas.microsoft.com/office/drawing/2014/main" id="{3C618915-F574-0D28-C881-652286800F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1FA047-9D6D-377F-0C68-8ED31E3ABBE7}"/>
              </a:ext>
            </a:extLst>
          </p:cNvPr>
          <p:cNvSpPr>
            <a:spLocks noGrp="1"/>
          </p:cNvSpPr>
          <p:nvPr>
            <p:ph type="sldNum" sz="quarter" idx="12"/>
          </p:nvPr>
        </p:nvSpPr>
        <p:spPr/>
        <p:txBody>
          <a:bodyPr/>
          <a:lstStyle/>
          <a:p>
            <a:fld id="{F83F28AB-73F3-470C-8CA1-763495B27E0F}" type="slidenum">
              <a:rPr lang="en-US" smtClean="0"/>
              <a:t>‹#›</a:t>
            </a:fld>
            <a:endParaRPr lang="en-US"/>
          </a:p>
        </p:txBody>
      </p:sp>
    </p:spTree>
    <p:extLst>
      <p:ext uri="{BB962C8B-B14F-4D97-AF65-F5344CB8AC3E}">
        <p14:creationId xmlns:p14="http://schemas.microsoft.com/office/powerpoint/2010/main" val="10516831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4321A-53D1-49F2-6DF1-1462129BDDF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D8133D1-0509-965D-C8CA-BBA45D120C6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309B035-9333-3E07-39DB-06DE2E5433E0}"/>
              </a:ext>
            </a:extLst>
          </p:cNvPr>
          <p:cNvSpPr>
            <a:spLocks noGrp="1"/>
          </p:cNvSpPr>
          <p:nvPr>
            <p:ph type="dt" sz="half" idx="10"/>
          </p:nvPr>
        </p:nvSpPr>
        <p:spPr/>
        <p:txBody>
          <a:bodyPr/>
          <a:lstStyle/>
          <a:p>
            <a:fld id="{D36CC68A-41CE-40E2-BE07-0758ECAA949D}" type="datetimeFigureOut">
              <a:rPr lang="en-US" smtClean="0"/>
              <a:t>5/17/2023</a:t>
            </a:fld>
            <a:endParaRPr lang="en-US"/>
          </a:p>
        </p:txBody>
      </p:sp>
      <p:sp>
        <p:nvSpPr>
          <p:cNvPr id="5" name="Footer Placeholder 4">
            <a:extLst>
              <a:ext uri="{FF2B5EF4-FFF2-40B4-BE49-F238E27FC236}">
                <a16:creationId xmlns:a16="http://schemas.microsoft.com/office/drawing/2014/main" id="{B55BEC5A-45A5-149C-03A6-6F748E1B22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A5C92A-AFBF-5BD3-6E32-14AC20ED9D0A}"/>
              </a:ext>
            </a:extLst>
          </p:cNvPr>
          <p:cNvSpPr>
            <a:spLocks noGrp="1"/>
          </p:cNvSpPr>
          <p:nvPr>
            <p:ph type="sldNum" sz="quarter" idx="12"/>
          </p:nvPr>
        </p:nvSpPr>
        <p:spPr/>
        <p:txBody>
          <a:bodyPr/>
          <a:lstStyle/>
          <a:p>
            <a:fld id="{F83F28AB-73F3-470C-8CA1-763495B27E0F}" type="slidenum">
              <a:rPr lang="en-US" smtClean="0"/>
              <a:t>‹#›</a:t>
            </a:fld>
            <a:endParaRPr lang="en-US"/>
          </a:p>
        </p:txBody>
      </p:sp>
    </p:spTree>
    <p:extLst>
      <p:ext uri="{BB962C8B-B14F-4D97-AF65-F5344CB8AC3E}">
        <p14:creationId xmlns:p14="http://schemas.microsoft.com/office/powerpoint/2010/main" val="3507185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D00B72-6A30-29A2-4711-3FC519FD96C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6B29865-0D02-DF6E-9972-828BF179B34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90B9B95-CAC1-7B03-9597-E4AB462C652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3CCF6CD-83A6-B3DF-7FD0-CD1A084DF723}"/>
              </a:ext>
            </a:extLst>
          </p:cNvPr>
          <p:cNvSpPr>
            <a:spLocks noGrp="1"/>
          </p:cNvSpPr>
          <p:nvPr>
            <p:ph type="dt" sz="half" idx="10"/>
          </p:nvPr>
        </p:nvSpPr>
        <p:spPr/>
        <p:txBody>
          <a:bodyPr/>
          <a:lstStyle/>
          <a:p>
            <a:fld id="{D36CC68A-41CE-40E2-BE07-0758ECAA949D}" type="datetimeFigureOut">
              <a:rPr lang="en-US" smtClean="0"/>
              <a:t>5/17/2023</a:t>
            </a:fld>
            <a:endParaRPr lang="en-US"/>
          </a:p>
        </p:txBody>
      </p:sp>
      <p:sp>
        <p:nvSpPr>
          <p:cNvPr id="6" name="Footer Placeholder 5">
            <a:extLst>
              <a:ext uri="{FF2B5EF4-FFF2-40B4-BE49-F238E27FC236}">
                <a16:creationId xmlns:a16="http://schemas.microsoft.com/office/drawing/2014/main" id="{FB6D0F24-BEBF-D2C7-9906-10D42E5B60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663C8FE-E5C4-1494-75E4-248F8AC26CC5}"/>
              </a:ext>
            </a:extLst>
          </p:cNvPr>
          <p:cNvSpPr>
            <a:spLocks noGrp="1"/>
          </p:cNvSpPr>
          <p:nvPr>
            <p:ph type="sldNum" sz="quarter" idx="12"/>
          </p:nvPr>
        </p:nvSpPr>
        <p:spPr/>
        <p:txBody>
          <a:bodyPr/>
          <a:lstStyle/>
          <a:p>
            <a:fld id="{F83F28AB-73F3-470C-8CA1-763495B27E0F}" type="slidenum">
              <a:rPr lang="en-US" smtClean="0"/>
              <a:t>‹#›</a:t>
            </a:fld>
            <a:endParaRPr lang="en-US"/>
          </a:p>
        </p:txBody>
      </p:sp>
    </p:spTree>
    <p:extLst>
      <p:ext uri="{BB962C8B-B14F-4D97-AF65-F5344CB8AC3E}">
        <p14:creationId xmlns:p14="http://schemas.microsoft.com/office/powerpoint/2010/main" val="27186221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DEA761-4B46-4F44-F7B3-7D82013BDA3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6DC0E1C-DA81-49D8-D97A-740266A2AF7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4563007-9664-1C1A-22E1-7DBF34327B7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2908A63-46A5-1AEE-70E2-65D1B008298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26DAC86-323C-F6D3-FED5-FC87DAD5D45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8CB79C9-DF56-2638-1E0B-A3698E615CB4}"/>
              </a:ext>
            </a:extLst>
          </p:cNvPr>
          <p:cNvSpPr>
            <a:spLocks noGrp="1"/>
          </p:cNvSpPr>
          <p:nvPr>
            <p:ph type="dt" sz="half" idx="10"/>
          </p:nvPr>
        </p:nvSpPr>
        <p:spPr/>
        <p:txBody>
          <a:bodyPr/>
          <a:lstStyle/>
          <a:p>
            <a:fld id="{D36CC68A-41CE-40E2-BE07-0758ECAA949D}" type="datetimeFigureOut">
              <a:rPr lang="en-US" smtClean="0"/>
              <a:t>5/17/2023</a:t>
            </a:fld>
            <a:endParaRPr lang="en-US"/>
          </a:p>
        </p:txBody>
      </p:sp>
      <p:sp>
        <p:nvSpPr>
          <p:cNvPr id="8" name="Footer Placeholder 7">
            <a:extLst>
              <a:ext uri="{FF2B5EF4-FFF2-40B4-BE49-F238E27FC236}">
                <a16:creationId xmlns:a16="http://schemas.microsoft.com/office/drawing/2014/main" id="{58AEE0C2-A61E-B461-8CE3-DDBBCF9346A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C55C93D-1E0C-4857-503D-2592329FC0D2}"/>
              </a:ext>
            </a:extLst>
          </p:cNvPr>
          <p:cNvSpPr>
            <a:spLocks noGrp="1"/>
          </p:cNvSpPr>
          <p:nvPr>
            <p:ph type="sldNum" sz="quarter" idx="12"/>
          </p:nvPr>
        </p:nvSpPr>
        <p:spPr/>
        <p:txBody>
          <a:bodyPr/>
          <a:lstStyle/>
          <a:p>
            <a:fld id="{F83F28AB-73F3-470C-8CA1-763495B27E0F}" type="slidenum">
              <a:rPr lang="en-US" smtClean="0"/>
              <a:t>‹#›</a:t>
            </a:fld>
            <a:endParaRPr lang="en-US"/>
          </a:p>
        </p:txBody>
      </p:sp>
    </p:spTree>
    <p:extLst>
      <p:ext uri="{BB962C8B-B14F-4D97-AF65-F5344CB8AC3E}">
        <p14:creationId xmlns:p14="http://schemas.microsoft.com/office/powerpoint/2010/main" val="41862350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5180C-BCE4-9A54-6DF2-7B12A64E396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319B92C-E742-F3CE-A785-82904F9B5CF8}"/>
              </a:ext>
            </a:extLst>
          </p:cNvPr>
          <p:cNvSpPr>
            <a:spLocks noGrp="1"/>
          </p:cNvSpPr>
          <p:nvPr>
            <p:ph type="dt" sz="half" idx="10"/>
          </p:nvPr>
        </p:nvSpPr>
        <p:spPr/>
        <p:txBody>
          <a:bodyPr/>
          <a:lstStyle/>
          <a:p>
            <a:fld id="{D36CC68A-41CE-40E2-BE07-0758ECAA949D}" type="datetimeFigureOut">
              <a:rPr lang="en-US" smtClean="0"/>
              <a:t>5/17/2023</a:t>
            </a:fld>
            <a:endParaRPr lang="en-US"/>
          </a:p>
        </p:txBody>
      </p:sp>
      <p:sp>
        <p:nvSpPr>
          <p:cNvPr id="4" name="Footer Placeholder 3">
            <a:extLst>
              <a:ext uri="{FF2B5EF4-FFF2-40B4-BE49-F238E27FC236}">
                <a16:creationId xmlns:a16="http://schemas.microsoft.com/office/drawing/2014/main" id="{74F4AAA1-FEDF-0C84-36C5-6C92AD8507B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554FFB3-C237-EAAE-EA42-2AADA7CACDDF}"/>
              </a:ext>
            </a:extLst>
          </p:cNvPr>
          <p:cNvSpPr>
            <a:spLocks noGrp="1"/>
          </p:cNvSpPr>
          <p:nvPr>
            <p:ph type="sldNum" sz="quarter" idx="12"/>
          </p:nvPr>
        </p:nvSpPr>
        <p:spPr/>
        <p:txBody>
          <a:bodyPr/>
          <a:lstStyle/>
          <a:p>
            <a:fld id="{F83F28AB-73F3-470C-8CA1-763495B27E0F}" type="slidenum">
              <a:rPr lang="en-US" smtClean="0"/>
              <a:t>‹#›</a:t>
            </a:fld>
            <a:endParaRPr lang="en-US"/>
          </a:p>
        </p:txBody>
      </p:sp>
    </p:spTree>
    <p:extLst>
      <p:ext uri="{BB962C8B-B14F-4D97-AF65-F5344CB8AC3E}">
        <p14:creationId xmlns:p14="http://schemas.microsoft.com/office/powerpoint/2010/main" val="2091050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5D3171C-287B-A5EE-FEAF-743B32125ECD}"/>
              </a:ext>
            </a:extLst>
          </p:cNvPr>
          <p:cNvSpPr>
            <a:spLocks noGrp="1"/>
          </p:cNvSpPr>
          <p:nvPr>
            <p:ph type="dt" sz="half" idx="10"/>
          </p:nvPr>
        </p:nvSpPr>
        <p:spPr/>
        <p:txBody>
          <a:bodyPr/>
          <a:lstStyle/>
          <a:p>
            <a:fld id="{D36CC68A-41CE-40E2-BE07-0758ECAA949D}" type="datetimeFigureOut">
              <a:rPr lang="en-US" smtClean="0"/>
              <a:t>5/17/2023</a:t>
            </a:fld>
            <a:endParaRPr lang="en-US"/>
          </a:p>
        </p:txBody>
      </p:sp>
      <p:sp>
        <p:nvSpPr>
          <p:cNvPr id="3" name="Footer Placeholder 2">
            <a:extLst>
              <a:ext uri="{FF2B5EF4-FFF2-40B4-BE49-F238E27FC236}">
                <a16:creationId xmlns:a16="http://schemas.microsoft.com/office/drawing/2014/main" id="{DEC897F6-E48B-F261-7E50-6CD026B034A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7C5E744-D151-7598-F393-1D4773B1155A}"/>
              </a:ext>
            </a:extLst>
          </p:cNvPr>
          <p:cNvSpPr>
            <a:spLocks noGrp="1"/>
          </p:cNvSpPr>
          <p:nvPr>
            <p:ph type="sldNum" sz="quarter" idx="12"/>
          </p:nvPr>
        </p:nvSpPr>
        <p:spPr/>
        <p:txBody>
          <a:bodyPr/>
          <a:lstStyle/>
          <a:p>
            <a:fld id="{F83F28AB-73F3-470C-8CA1-763495B27E0F}" type="slidenum">
              <a:rPr lang="en-US" smtClean="0"/>
              <a:t>‹#›</a:t>
            </a:fld>
            <a:endParaRPr lang="en-US"/>
          </a:p>
        </p:txBody>
      </p:sp>
    </p:spTree>
    <p:extLst>
      <p:ext uri="{BB962C8B-B14F-4D97-AF65-F5344CB8AC3E}">
        <p14:creationId xmlns:p14="http://schemas.microsoft.com/office/powerpoint/2010/main" val="41453914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AEAD46-1640-AE09-B295-703600DB8B2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7C5E450-E3E1-AAA3-4A12-BA7E87AA2A4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EC877F2-7CB6-F2B3-EFAE-4ECB21F8AD1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D834673-A63A-0C6A-B72F-37E53F4F7708}"/>
              </a:ext>
            </a:extLst>
          </p:cNvPr>
          <p:cNvSpPr>
            <a:spLocks noGrp="1"/>
          </p:cNvSpPr>
          <p:nvPr>
            <p:ph type="dt" sz="half" idx="10"/>
          </p:nvPr>
        </p:nvSpPr>
        <p:spPr/>
        <p:txBody>
          <a:bodyPr/>
          <a:lstStyle/>
          <a:p>
            <a:fld id="{D36CC68A-41CE-40E2-BE07-0758ECAA949D}" type="datetimeFigureOut">
              <a:rPr lang="en-US" smtClean="0"/>
              <a:t>5/17/2023</a:t>
            </a:fld>
            <a:endParaRPr lang="en-US"/>
          </a:p>
        </p:txBody>
      </p:sp>
      <p:sp>
        <p:nvSpPr>
          <p:cNvPr id="6" name="Footer Placeholder 5">
            <a:extLst>
              <a:ext uri="{FF2B5EF4-FFF2-40B4-BE49-F238E27FC236}">
                <a16:creationId xmlns:a16="http://schemas.microsoft.com/office/drawing/2014/main" id="{0A75D3E0-F325-D504-E0E8-8755290B8FB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D86991-D63D-AD2A-324B-539F5CA63EB6}"/>
              </a:ext>
            </a:extLst>
          </p:cNvPr>
          <p:cNvSpPr>
            <a:spLocks noGrp="1"/>
          </p:cNvSpPr>
          <p:nvPr>
            <p:ph type="sldNum" sz="quarter" idx="12"/>
          </p:nvPr>
        </p:nvSpPr>
        <p:spPr/>
        <p:txBody>
          <a:bodyPr/>
          <a:lstStyle/>
          <a:p>
            <a:fld id="{F83F28AB-73F3-470C-8CA1-763495B27E0F}" type="slidenum">
              <a:rPr lang="en-US" smtClean="0"/>
              <a:t>‹#›</a:t>
            </a:fld>
            <a:endParaRPr lang="en-US"/>
          </a:p>
        </p:txBody>
      </p:sp>
    </p:spTree>
    <p:extLst>
      <p:ext uri="{BB962C8B-B14F-4D97-AF65-F5344CB8AC3E}">
        <p14:creationId xmlns:p14="http://schemas.microsoft.com/office/powerpoint/2010/main" val="29991286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6934D-4636-ECC7-7B4D-51B0C23DCE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127B009-B32B-007F-1FF4-F93D279DC1E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913C90B-92E0-24CA-32B3-33AC0A925E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F672915-DB84-3589-5BAC-9D5FAF9BCA8B}"/>
              </a:ext>
            </a:extLst>
          </p:cNvPr>
          <p:cNvSpPr>
            <a:spLocks noGrp="1"/>
          </p:cNvSpPr>
          <p:nvPr>
            <p:ph type="dt" sz="half" idx="10"/>
          </p:nvPr>
        </p:nvSpPr>
        <p:spPr/>
        <p:txBody>
          <a:bodyPr/>
          <a:lstStyle/>
          <a:p>
            <a:fld id="{D36CC68A-41CE-40E2-BE07-0758ECAA949D}" type="datetimeFigureOut">
              <a:rPr lang="en-US" smtClean="0"/>
              <a:t>5/17/2023</a:t>
            </a:fld>
            <a:endParaRPr lang="en-US"/>
          </a:p>
        </p:txBody>
      </p:sp>
      <p:sp>
        <p:nvSpPr>
          <p:cNvPr id="6" name="Footer Placeholder 5">
            <a:extLst>
              <a:ext uri="{FF2B5EF4-FFF2-40B4-BE49-F238E27FC236}">
                <a16:creationId xmlns:a16="http://schemas.microsoft.com/office/drawing/2014/main" id="{66624475-B332-EE8C-F0C7-475F36AEAF7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A8526EB-E158-E4C6-3B8D-C73036A7A255}"/>
              </a:ext>
            </a:extLst>
          </p:cNvPr>
          <p:cNvSpPr>
            <a:spLocks noGrp="1"/>
          </p:cNvSpPr>
          <p:nvPr>
            <p:ph type="sldNum" sz="quarter" idx="12"/>
          </p:nvPr>
        </p:nvSpPr>
        <p:spPr/>
        <p:txBody>
          <a:bodyPr/>
          <a:lstStyle/>
          <a:p>
            <a:fld id="{F83F28AB-73F3-470C-8CA1-763495B27E0F}" type="slidenum">
              <a:rPr lang="en-US" smtClean="0"/>
              <a:t>‹#›</a:t>
            </a:fld>
            <a:endParaRPr lang="en-US"/>
          </a:p>
        </p:txBody>
      </p:sp>
    </p:spTree>
    <p:extLst>
      <p:ext uri="{BB962C8B-B14F-4D97-AF65-F5344CB8AC3E}">
        <p14:creationId xmlns:p14="http://schemas.microsoft.com/office/powerpoint/2010/main" val="6738900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39BEABC-F813-ECC5-EE66-45E3429F50D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A650CA2-E721-0180-C533-82B43C0A5E0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0F39437-F834-F118-89FC-B89D788DF4C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36CC68A-41CE-40E2-BE07-0758ECAA949D}" type="datetimeFigureOut">
              <a:rPr lang="en-US" smtClean="0"/>
              <a:t>5/17/2023</a:t>
            </a:fld>
            <a:endParaRPr lang="en-US"/>
          </a:p>
        </p:txBody>
      </p:sp>
      <p:sp>
        <p:nvSpPr>
          <p:cNvPr id="5" name="Footer Placeholder 4">
            <a:extLst>
              <a:ext uri="{FF2B5EF4-FFF2-40B4-BE49-F238E27FC236}">
                <a16:creationId xmlns:a16="http://schemas.microsoft.com/office/drawing/2014/main" id="{1D4DF7E1-1AC1-6434-0270-485048F336D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681DF4B-7438-4F5E-24F3-2AADD4B35A6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3F28AB-73F3-470C-8CA1-763495B27E0F}" type="slidenum">
              <a:rPr lang="en-US" smtClean="0"/>
              <a:t>‹#›</a:t>
            </a:fld>
            <a:endParaRPr lang="en-US"/>
          </a:p>
        </p:txBody>
      </p:sp>
    </p:spTree>
    <p:extLst>
      <p:ext uri="{BB962C8B-B14F-4D97-AF65-F5344CB8AC3E}">
        <p14:creationId xmlns:p14="http://schemas.microsoft.com/office/powerpoint/2010/main" val="6894996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ww.link.cs.cmu.edu/15859s11/notes/posgame.pdf" TargetMode="External"/><Relationship Id="rId2" Type="http://schemas.openxmlformats.org/officeDocument/2006/relationships/hyperlink" Target="https://arxiv.org/abs/1812.01382" TargetMode="External"/><Relationship Id="rId1" Type="http://schemas.openxmlformats.org/officeDocument/2006/relationships/slideLayout" Target="../slideLayouts/slideLayout2.xml"/><Relationship Id="rId4" Type="http://schemas.openxmlformats.org/officeDocument/2006/relationships/hyperlink" Target="https://www.researchgate.net/publication/"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s://pixabay.com/en/thank-you-text-message-note-394180/" TargetMode="External"/><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E1BEB12-92AF-4445-98AD-4C7756E7C9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0522C2C-7B5C-48A7-A969-03941E5D2E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Freeform 13">
            <a:extLst>
              <a:ext uri="{FF2B5EF4-FFF2-40B4-BE49-F238E27FC236}">
                <a16:creationId xmlns:a16="http://schemas.microsoft.com/office/drawing/2014/main" id="{9C682A1A-5B2D-4111-BBD6-620165633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69476" y="220196"/>
            <a:ext cx="9422524" cy="6637806"/>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D6EE29F2-D77F-4BD0-A20B-334D316A1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09800" y="2099696"/>
            <a:ext cx="1942241" cy="188955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6" name="Arc 15">
            <a:extLst>
              <a:ext uri="{FF2B5EF4-FFF2-40B4-BE49-F238E27FC236}">
                <a16:creationId xmlns:a16="http://schemas.microsoft.com/office/drawing/2014/main" id="{22D09ED2-868F-42C6-866E-F92E0CEF31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520172">
            <a:off x="1613162" y="1492572"/>
            <a:ext cx="2987899" cy="2987899"/>
          </a:xfrm>
          <a:prstGeom prst="arc">
            <a:avLst>
              <a:gd name="adj1" fmla="val 14455503"/>
              <a:gd name="adj2" fmla="val 227775"/>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68C3D53-74BE-FE0F-6832-18CCE4C78D20}"/>
              </a:ext>
            </a:extLst>
          </p:cNvPr>
          <p:cNvSpPr>
            <a:spLocks noGrp="1"/>
          </p:cNvSpPr>
          <p:nvPr>
            <p:ph type="ctrTitle"/>
          </p:nvPr>
        </p:nvSpPr>
        <p:spPr>
          <a:xfrm>
            <a:off x="4038600" y="1939159"/>
            <a:ext cx="7644627" cy="2751086"/>
          </a:xfrm>
        </p:spPr>
        <p:txBody>
          <a:bodyPr>
            <a:normAutofit/>
          </a:bodyPr>
          <a:lstStyle/>
          <a:p>
            <a:pPr algn="r"/>
            <a:r>
              <a:rPr lang="en-US"/>
              <a:t>Maker-Breaker Triangle Game</a:t>
            </a:r>
          </a:p>
        </p:txBody>
      </p:sp>
      <p:sp>
        <p:nvSpPr>
          <p:cNvPr id="3" name="Subtitle 2">
            <a:extLst>
              <a:ext uri="{FF2B5EF4-FFF2-40B4-BE49-F238E27FC236}">
                <a16:creationId xmlns:a16="http://schemas.microsoft.com/office/drawing/2014/main" id="{79696B32-343A-ECCE-192F-8111FFE14D7D}"/>
              </a:ext>
            </a:extLst>
          </p:cNvPr>
          <p:cNvSpPr>
            <a:spLocks noGrp="1"/>
          </p:cNvSpPr>
          <p:nvPr>
            <p:ph type="subTitle" idx="1"/>
          </p:nvPr>
        </p:nvSpPr>
        <p:spPr>
          <a:xfrm>
            <a:off x="4038600" y="4782320"/>
            <a:ext cx="7644627" cy="1329443"/>
          </a:xfrm>
        </p:spPr>
        <p:txBody>
          <a:bodyPr>
            <a:normAutofit/>
          </a:bodyPr>
          <a:lstStyle/>
          <a:p>
            <a:pPr marL="342900" indent="-342900" algn="r">
              <a:buFontTx/>
              <a:buChar char="-"/>
            </a:pPr>
            <a:r>
              <a:rPr lang="en-US" dirty="0"/>
              <a:t>Chandranshu Gautam</a:t>
            </a:r>
          </a:p>
          <a:p>
            <a:pPr marL="342900" indent="-342900" algn="r">
              <a:buFontTx/>
              <a:buChar char="-"/>
            </a:pPr>
            <a:r>
              <a:rPr lang="en-US" dirty="0"/>
              <a:t>1901846</a:t>
            </a:r>
          </a:p>
          <a:p>
            <a:pPr algn="r"/>
            <a:endParaRPr lang="en-US" dirty="0"/>
          </a:p>
        </p:txBody>
      </p:sp>
      <p:pic>
        <p:nvPicPr>
          <p:cNvPr id="6" name="Picture 5">
            <a:extLst>
              <a:ext uri="{FF2B5EF4-FFF2-40B4-BE49-F238E27FC236}">
                <a16:creationId xmlns:a16="http://schemas.microsoft.com/office/drawing/2014/main" id="{FA543209-9E7F-300B-36A6-1DAD3315A2FA}"/>
              </a:ext>
            </a:extLst>
          </p:cNvPr>
          <p:cNvPicPr>
            <a:picLocks noChangeAspect="1"/>
          </p:cNvPicPr>
          <p:nvPr/>
        </p:nvPicPr>
        <p:blipFill>
          <a:blip r:embed="rId2"/>
          <a:stretch>
            <a:fillRect/>
          </a:stretch>
        </p:blipFill>
        <p:spPr>
          <a:xfrm>
            <a:off x="5949887" y="4411140"/>
            <a:ext cx="2038703" cy="2071801"/>
          </a:xfrm>
          <a:prstGeom prst="rect">
            <a:avLst/>
          </a:prstGeom>
        </p:spPr>
      </p:pic>
    </p:spTree>
    <p:extLst>
      <p:ext uri="{BB962C8B-B14F-4D97-AF65-F5344CB8AC3E}">
        <p14:creationId xmlns:p14="http://schemas.microsoft.com/office/powerpoint/2010/main" val="1209283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wd">
                                    <p:tmPct val="15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par>
                                <p:cTn id="8" presetID="10" presetClass="entr" presetSubtype="0" fill="hold" grpId="0" nodeType="withEffect">
                                  <p:stCondLst>
                                    <p:cond delay="500"/>
                                  </p:stCondLst>
                                  <p:iterate type="wd">
                                    <p:tmPct val="15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1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1000"/>
                                  </p:stCondLst>
                                  <p:iterate type="wd">
                                    <p:tmPct val="15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1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4D83B91D-3BFC-62FC-6849-6EB432C56A85}"/>
              </a:ext>
            </a:extLst>
          </p:cNvPr>
          <p:cNvSpPr>
            <a:spLocks noGrp="1"/>
          </p:cNvSpPr>
          <p:nvPr>
            <p:ph idx="1"/>
          </p:nvPr>
        </p:nvSpPr>
        <p:spPr>
          <a:xfrm>
            <a:off x="1023026" y="1225685"/>
            <a:ext cx="10515600" cy="5243108"/>
          </a:xfrm>
        </p:spPr>
        <p:txBody>
          <a:bodyPr>
            <a:normAutofit/>
          </a:bodyPr>
          <a:lstStyle/>
          <a:p>
            <a:pPr algn="just"/>
            <a:r>
              <a:rPr kumimoji="0" lang="en-US" sz="1700" b="1" i="0" u="none" strike="noStrike" kern="1200" cap="none" spc="0" normalizeH="0" baseline="0" noProof="0" dirty="0">
                <a:ln>
                  <a:noFill/>
                </a:ln>
                <a:effectLst/>
                <a:uLnTx/>
                <a:uFillTx/>
                <a:latin typeface="Times New Roman" panose="02020603050405020304" pitchFamily="18" charset="0"/>
                <a:ea typeface="SimSun" panose="02010600030101010101" pitchFamily="2" charset="-122"/>
                <a:cs typeface="+mn-cs"/>
              </a:rPr>
              <a:t>Edge Mode </a:t>
            </a:r>
            <a:r>
              <a:rPr kumimoji="0" lang="en-US" sz="1700" b="0" i="0" u="none" strike="noStrike" kern="1200" cap="none" spc="0" normalizeH="0" baseline="0" noProof="0" dirty="0">
                <a:ln>
                  <a:noFill/>
                </a:ln>
                <a:effectLst/>
                <a:uLnTx/>
                <a:uFillTx/>
                <a:latin typeface="Times New Roman" panose="02020603050405020304" pitchFamily="18" charset="0"/>
                <a:ea typeface="SimSun" panose="02010600030101010101" pitchFamily="2" charset="-122"/>
                <a:cs typeface="+mn-cs"/>
              </a:rPr>
              <a:t>– Played with the rules mentioned in introduction of the game</a:t>
            </a:r>
          </a:p>
          <a:p>
            <a:pPr algn="just"/>
            <a:r>
              <a:rPr lang="en-US" sz="1700" spc="-5" dirty="0">
                <a:effectLst/>
                <a:latin typeface="Times New Roman" panose="02020603050405020304" pitchFamily="18" charset="0"/>
                <a:ea typeface="SimSun" panose="02010600030101010101" pitchFamily="2" charset="-122"/>
              </a:rPr>
              <a:t>With the case of edge choice, the maker will have to make the loop by selecting the edges in such a manner that it will form the triangle to win the game. But if before Maker making any triangle, all the available edges get exhausted, Breaker wins the game.</a:t>
            </a:r>
          </a:p>
          <a:p>
            <a:pPr algn="just"/>
            <a:r>
              <a:rPr lang="en-US" sz="1700" spc="-5" dirty="0">
                <a:effectLst/>
                <a:latin typeface="Times New Roman" panose="02020603050405020304" pitchFamily="18" charset="0"/>
                <a:ea typeface="SimSun" panose="02010600030101010101" pitchFamily="2" charset="-122"/>
              </a:rPr>
              <a:t>The flow chart is going to remain same in both the cases, whether human-human game or human-computer game. </a:t>
            </a:r>
          </a:p>
          <a:p>
            <a:pPr algn="just"/>
            <a:r>
              <a:rPr lang="en-US" sz="1700" spc="-5" dirty="0">
                <a:effectLst/>
                <a:latin typeface="Times New Roman" panose="02020603050405020304" pitchFamily="18" charset="0"/>
                <a:ea typeface="SimSun" panose="02010600030101010101" pitchFamily="2" charset="-122"/>
              </a:rPr>
              <a:t>In the Simulator, players are given the right to select the number of nodes with which they want to play the game. </a:t>
            </a:r>
          </a:p>
          <a:p>
            <a:pPr algn="just"/>
            <a:r>
              <a:rPr lang="en-US" sz="1700" spc="-5" dirty="0">
                <a:effectLst/>
                <a:latin typeface="Times New Roman" panose="02020603050405020304" pitchFamily="18" charset="0"/>
                <a:ea typeface="SimSun" panose="02010600030101010101" pitchFamily="2" charset="-122"/>
              </a:rPr>
              <a:t>Say, if players select ‘n’ number of nodes then they can play the game in Nodes mode with n nodes and in Edges Mode with n*(n-1)/2 edges. </a:t>
            </a:r>
          </a:p>
          <a:p>
            <a:pPr algn="just"/>
            <a:r>
              <a:rPr lang="en-US" sz="1700" spc="-5" dirty="0">
                <a:effectLst/>
                <a:latin typeface="Times New Roman" panose="02020603050405020304" pitchFamily="18" charset="0"/>
                <a:ea typeface="SimSun" panose="02010600030101010101" pitchFamily="2" charset="-122"/>
              </a:rPr>
              <a:t>After selecting the nodes, players can select the mode they want to play the game with, either Node or Edges.</a:t>
            </a:r>
          </a:p>
          <a:p>
            <a:pPr algn="just"/>
            <a:r>
              <a:rPr lang="en-US" sz="1700" spc="-5" dirty="0">
                <a:effectLst/>
                <a:latin typeface="Times New Roman" panose="02020603050405020304" pitchFamily="18" charset="0"/>
                <a:ea typeface="SimSun" panose="02010600030101010101" pitchFamily="2" charset="-122"/>
              </a:rPr>
              <a:t> Also, players can select the number of moves ‘q’ that should be given to the Breaker in each chance. </a:t>
            </a:r>
          </a:p>
          <a:p>
            <a:pPr algn="just"/>
            <a:r>
              <a:rPr lang="en-US" sz="1700" spc="-5" dirty="0">
                <a:effectLst/>
                <a:latin typeface="Times New Roman" panose="02020603050405020304" pitchFamily="18" charset="0"/>
                <a:ea typeface="SimSun" panose="02010600030101010101" pitchFamily="2" charset="-122"/>
              </a:rPr>
              <a:t>When these selections are made by the players then the game starts with a complete graph generating and chances given to both the players in respective manner.</a:t>
            </a:r>
          </a:p>
          <a:p>
            <a:pPr algn="just"/>
            <a:endParaRPr lang="en-US" sz="1500" dirty="0"/>
          </a:p>
        </p:txBody>
      </p:sp>
    </p:spTree>
    <p:extLst>
      <p:ext uri="{BB962C8B-B14F-4D97-AF65-F5344CB8AC3E}">
        <p14:creationId xmlns:p14="http://schemas.microsoft.com/office/powerpoint/2010/main" val="14102023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9" name="Rectangle 3078">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81" name="Freeform: Shape 3080">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83" name="Rectangle 3082">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5" name="Rectangle 3084">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7" name="Freeform: Shape 3086">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089" name="Isosceles Triangle 3088">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1">
            <a:extLst>
              <a:ext uri="{FF2B5EF4-FFF2-40B4-BE49-F238E27FC236}">
                <a16:creationId xmlns:a16="http://schemas.microsoft.com/office/drawing/2014/main" id="{CFA79C56-9D67-B013-1F3F-8966ABAAE9B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630078" y="375616"/>
            <a:ext cx="6887531" cy="52827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91" name="Isosceles Triangle 3090">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EBBF9492-68EC-D5AA-DB1E-EFC7D347C5D4}"/>
              </a:ext>
            </a:extLst>
          </p:cNvPr>
          <p:cNvSpPr txBox="1"/>
          <p:nvPr/>
        </p:nvSpPr>
        <p:spPr>
          <a:xfrm>
            <a:off x="2475402" y="5764290"/>
            <a:ext cx="7742632" cy="646331"/>
          </a:xfrm>
          <a:prstGeom prst="rect">
            <a:avLst/>
          </a:prstGeom>
          <a:noFill/>
        </p:spPr>
        <p:txBody>
          <a:bodyPr wrap="none" rtlCol="0">
            <a:spAutoFit/>
          </a:bodyPr>
          <a:lstStyle/>
          <a:p>
            <a:r>
              <a:rPr lang="en-US" sz="1800" spc="-5" dirty="0">
                <a:effectLst/>
                <a:latin typeface="Times New Roman" panose="02020603050405020304" pitchFamily="18" charset="0"/>
                <a:ea typeface="SimSun" panose="02010600030101010101" pitchFamily="2" charset="-122"/>
              </a:rPr>
              <a:t>Flow chart representing the Maker-Breaker Game in the ‘edge’ mode of simulator.</a:t>
            </a:r>
          </a:p>
          <a:p>
            <a:endParaRPr lang="en-US" dirty="0"/>
          </a:p>
        </p:txBody>
      </p:sp>
    </p:spTree>
    <p:extLst>
      <p:ext uri="{BB962C8B-B14F-4D97-AF65-F5344CB8AC3E}">
        <p14:creationId xmlns:p14="http://schemas.microsoft.com/office/powerpoint/2010/main" val="15821731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837543A-6020-4505-A233-C9DB4BF740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1B63E71-2D25-96CD-8E7F-01AA3575795F}"/>
              </a:ext>
            </a:extLst>
          </p:cNvPr>
          <p:cNvSpPr>
            <a:spLocks noGrp="1"/>
          </p:cNvSpPr>
          <p:nvPr>
            <p:ph type="title"/>
          </p:nvPr>
        </p:nvSpPr>
        <p:spPr>
          <a:xfrm>
            <a:off x="838200" y="365125"/>
            <a:ext cx="5558489" cy="1325563"/>
          </a:xfrm>
        </p:spPr>
        <p:txBody>
          <a:bodyPr>
            <a:normAutofit/>
          </a:bodyPr>
          <a:lstStyle/>
          <a:p>
            <a:r>
              <a:rPr lang="en-US" dirty="0"/>
              <a:t>Future Scope</a:t>
            </a:r>
          </a:p>
        </p:txBody>
      </p:sp>
      <p:sp>
        <p:nvSpPr>
          <p:cNvPr id="10" name="Freeform: Shape 9">
            <a:extLst>
              <a:ext uri="{FF2B5EF4-FFF2-40B4-BE49-F238E27FC236}">
                <a16:creationId xmlns:a16="http://schemas.microsoft.com/office/drawing/2014/main" id="{35B16301-FB18-48BA-A6DD-C37CAF6F9A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Content Placeholder 2">
            <a:extLst>
              <a:ext uri="{FF2B5EF4-FFF2-40B4-BE49-F238E27FC236}">
                <a16:creationId xmlns:a16="http://schemas.microsoft.com/office/drawing/2014/main" id="{E5590889-7A3E-3446-AB4F-EF625C887D6E}"/>
              </a:ext>
            </a:extLst>
          </p:cNvPr>
          <p:cNvSpPr>
            <a:spLocks noGrp="1"/>
          </p:cNvSpPr>
          <p:nvPr>
            <p:ph idx="1"/>
          </p:nvPr>
        </p:nvSpPr>
        <p:spPr>
          <a:xfrm>
            <a:off x="838200" y="1825625"/>
            <a:ext cx="5558489" cy="4351338"/>
          </a:xfrm>
        </p:spPr>
        <p:txBody>
          <a:bodyPr>
            <a:normAutofit lnSpcReduction="10000"/>
          </a:bodyPr>
          <a:lstStyle/>
          <a:p>
            <a:pPr algn="just"/>
            <a:r>
              <a:rPr lang="en-US" sz="1700" dirty="0">
                <a:effectLst/>
                <a:latin typeface="Times New Roman" panose="02020603050405020304" pitchFamily="18" charset="0"/>
                <a:ea typeface="SimSun" panose="02010600030101010101" pitchFamily="2" charset="-122"/>
              </a:rPr>
              <a:t>The scope of this game is further extended by varying some rules in order to make the players think differently and making correlation between the different variations of the game.</a:t>
            </a:r>
          </a:p>
          <a:p>
            <a:pPr algn="just"/>
            <a:r>
              <a:rPr lang="en-US" sz="1700" dirty="0">
                <a:effectLst/>
                <a:latin typeface="Times New Roman" panose="02020603050405020304" pitchFamily="18" charset="0"/>
                <a:ea typeface="SimSun" panose="02010600030101010101" pitchFamily="2" charset="-122"/>
              </a:rPr>
              <a:t>Like, instead of having a complete graph, we have given an option to make a graph consisting of only x% of the edges making the game a little biased.</a:t>
            </a:r>
            <a:endParaRPr lang="en-US" sz="1700" dirty="0">
              <a:latin typeface="Times New Roman" panose="02020603050405020304" pitchFamily="18" charset="0"/>
              <a:ea typeface="SimSun" panose="02010600030101010101" pitchFamily="2" charset="-122"/>
            </a:endParaRPr>
          </a:p>
          <a:p>
            <a:pPr algn="just"/>
            <a:r>
              <a:rPr lang="en-US" sz="1700" dirty="0">
                <a:effectLst/>
                <a:latin typeface="Times New Roman" panose="02020603050405020304" pitchFamily="18" charset="0"/>
                <a:ea typeface="SimSun" panose="02010600030101010101" pitchFamily="2" charset="-122"/>
              </a:rPr>
              <a:t>As the graph keeps getting sparse, the strategy will also vary depending on the position of the edges. Edges could be more densely populated in the one region of the graph than the other or maybe equally distributed</a:t>
            </a:r>
          </a:p>
          <a:p>
            <a:pPr algn="just"/>
            <a:r>
              <a:rPr lang="en-US" sz="1700" dirty="0">
                <a:effectLst/>
                <a:latin typeface="Times New Roman" panose="02020603050405020304" pitchFamily="18" charset="0"/>
                <a:ea typeface="SimSun" panose="02010600030101010101" pitchFamily="2" charset="-122"/>
              </a:rPr>
              <a:t>The ratio of edges in one region and the other will impact the players choices by selecting edges more in the region with more number of edges as that’ll be providing more winning chances than making selections in the region with less number of edges.</a:t>
            </a:r>
            <a:endParaRPr lang="en-US" sz="1700" dirty="0">
              <a:latin typeface="Times New Roman" panose="02020603050405020304" pitchFamily="18" charset="0"/>
              <a:ea typeface="SimSun" panose="02010600030101010101" pitchFamily="2" charset="-122"/>
            </a:endParaRPr>
          </a:p>
          <a:p>
            <a:pPr algn="just"/>
            <a:r>
              <a:rPr lang="en-US" sz="1700" dirty="0">
                <a:effectLst/>
                <a:latin typeface="Times New Roman" panose="02020603050405020304" pitchFamily="18" charset="0"/>
                <a:ea typeface="SimSun" panose="02010600030101010101" pitchFamily="2" charset="-122"/>
              </a:rPr>
              <a:t>The simulator will provide all these options for better engagement and development of intuition.</a:t>
            </a:r>
          </a:p>
          <a:p>
            <a:pPr marL="0" indent="0" algn="just">
              <a:buNone/>
            </a:pPr>
            <a:endParaRPr lang="en-US" sz="1500" b="1" dirty="0"/>
          </a:p>
        </p:txBody>
      </p:sp>
      <p:sp>
        <p:nvSpPr>
          <p:cNvPr id="12" name="Oval 11">
            <a:extLst>
              <a:ext uri="{FF2B5EF4-FFF2-40B4-BE49-F238E27FC236}">
                <a16:creationId xmlns:a16="http://schemas.microsoft.com/office/drawing/2014/main" id="{C3C0D90E-074A-4F52-9B11-B52BEF4BCB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2624479"/>
            <a:ext cx="812427" cy="812427"/>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Block Arc 13">
            <a:extLst>
              <a:ext uri="{FF2B5EF4-FFF2-40B4-BE49-F238E27FC236}">
                <a16:creationId xmlns:a16="http://schemas.microsoft.com/office/drawing/2014/main" id="{CABBD4C1-E6F8-46F6-8152-A8A97490B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912417" y="1218531"/>
            <a:ext cx="2387600" cy="2387600"/>
          </a:xfrm>
          <a:prstGeom prst="blockArc">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Freeform: Shape 15">
            <a:extLst>
              <a:ext uri="{FF2B5EF4-FFF2-40B4-BE49-F238E27FC236}">
                <a16:creationId xmlns:a16="http://schemas.microsoft.com/office/drawing/2014/main" id="{83BA5EF5-1FE9-4BF9-83BB-269BCDDF61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0"/>
            <a:ext cx="2315251" cy="1550992"/>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w="9525" cap="flat">
            <a:noFill/>
            <a:prstDash val="solid"/>
            <a:miter/>
          </a:ln>
        </p:spPr>
        <p:txBody>
          <a:bodyPr rtlCol="0" anchor="ctr"/>
          <a:lstStyle/>
          <a:p>
            <a:endParaRPr lang="en-US" dirty="0"/>
          </a:p>
        </p:txBody>
      </p:sp>
      <p:cxnSp>
        <p:nvCxnSpPr>
          <p:cNvPr id="18" name="Straight Connector 17">
            <a:extLst>
              <a:ext uri="{FF2B5EF4-FFF2-40B4-BE49-F238E27FC236}">
                <a16:creationId xmlns:a16="http://schemas.microsoft.com/office/drawing/2014/main" id="{4B3BCACB-5880-460B-9606-8C433A9AF9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724638" y="1331572"/>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0" name="Freeform: Shape 19">
            <a:extLst>
              <a:ext uri="{FF2B5EF4-FFF2-40B4-BE49-F238E27FC236}">
                <a16:creationId xmlns:a16="http://schemas.microsoft.com/office/drawing/2014/main" id="{88853921-7BC9-4BDE-ACAB-133C683C8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5550" y="4112081"/>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2" name="Arc 21">
            <a:extLst>
              <a:ext uri="{FF2B5EF4-FFF2-40B4-BE49-F238E27FC236}">
                <a16:creationId xmlns:a16="http://schemas.microsoft.com/office/drawing/2014/main" id="{09192968-3AE7-4470-A61C-97294BB927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92895">
            <a:off x="6086940" y="4145122"/>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4" name="Freeform: Shape 23">
            <a:extLst>
              <a:ext uri="{FF2B5EF4-FFF2-40B4-BE49-F238E27FC236}">
                <a16:creationId xmlns:a16="http://schemas.microsoft.com/office/drawing/2014/main" id="{3AB72E55-43E4-4356-BFE8-E2102CB0B5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4962670"/>
            <a:ext cx="2643352" cy="1895331"/>
          </a:xfrm>
          <a:custGeom>
            <a:avLst/>
            <a:gdLst>
              <a:gd name="connsiteX0" fmla="*/ 1321676 w 2643352"/>
              <a:gd name="connsiteY0" fmla="*/ 0 h 1895331"/>
              <a:gd name="connsiteX1" fmla="*/ 2643352 w 2643352"/>
              <a:gd name="connsiteY1" fmla="*/ 1321676 h 1895331"/>
              <a:gd name="connsiteX2" fmla="*/ 2539488 w 2643352"/>
              <a:gd name="connsiteY2" fmla="*/ 1836132 h 1895331"/>
              <a:gd name="connsiteX3" fmla="*/ 2510970 w 2643352"/>
              <a:gd name="connsiteY3" fmla="*/ 1895331 h 1895331"/>
              <a:gd name="connsiteX4" fmla="*/ 132382 w 2643352"/>
              <a:gd name="connsiteY4" fmla="*/ 1895331 h 1895331"/>
              <a:gd name="connsiteX5" fmla="*/ 103864 w 2643352"/>
              <a:gd name="connsiteY5" fmla="*/ 1836132 h 1895331"/>
              <a:gd name="connsiteX6" fmla="*/ 0 w 2643352"/>
              <a:gd name="connsiteY6" fmla="*/ 1321676 h 1895331"/>
              <a:gd name="connsiteX7" fmla="*/ 1321676 w 2643352"/>
              <a:gd name="connsiteY7" fmla="*/ 0 h 1895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3352" h="1895331">
                <a:moveTo>
                  <a:pt x="1321676" y="0"/>
                </a:moveTo>
                <a:cubicBezTo>
                  <a:pt x="2051617" y="0"/>
                  <a:pt x="2643352" y="591735"/>
                  <a:pt x="2643352" y="1321676"/>
                </a:cubicBezTo>
                <a:cubicBezTo>
                  <a:pt x="2643352" y="1504161"/>
                  <a:pt x="2606369" y="1678009"/>
                  <a:pt x="2539488" y="1836132"/>
                </a:cubicBezTo>
                <a:lnTo>
                  <a:pt x="2510970" y="1895331"/>
                </a:lnTo>
                <a:lnTo>
                  <a:pt x="132382" y="1895331"/>
                </a:lnTo>
                <a:lnTo>
                  <a:pt x="103864" y="1836132"/>
                </a:lnTo>
                <a:cubicBezTo>
                  <a:pt x="36984" y="1678009"/>
                  <a:pt x="0" y="1504161"/>
                  <a:pt x="0" y="1321676"/>
                </a:cubicBezTo>
                <a:cubicBezTo>
                  <a:pt x="0" y="591735"/>
                  <a:pt x="591735" y="0"/>
                  <a:pt x="132167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593741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327D73B4-9F5C-4A64-A179-51B9500CB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C1F06963-6374-4B48-844F-071A9BAAAE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9528" y="554152"/>
            <a:ext cx="5742189" cy="5742189"/>
          </a:xfrm>
          <a:prstGeom prst="ellipse">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B01DEC0-227A-139F-7A1F-202D6D328B0D}"/>
              </a:ext>
            </a:extLst>
          </p:cNvPr>
          <p:cNvSpPr>
            <a:spLocks noGrp="1"/>
          </p:cNvSpPr>
          <p:nvPr>
            <p:ph type="title"/>
          </p:nvPr>
        </p:nvSpPr>
        <p:spPr>
          <a:xfrm>
            <a:off x="1245072" y="1289765"/>
            <a:ext cx="3651101" cy="4270963"/>
          </a:xfrm>
        </p:spPr>
        <p:txBody>
          <a:bodyPr anchor="ctr">
            <a:normAutofit/>
          </a:bodyPr>
          <a:lstStyle/>
          <a:p>
            <a:pPr algn="ctr"/>
            <a:r>
              <a:rPr lang="en-US" sz="5600">
                <a:solidFill>
                  <a:srgbClr val="FFFFFF"/>
                </a:solidFill>
              </a:rPr>
              <a:t>Discussion &amp; Results </a:t>
            </a:r>
          </a:p>
        </p:txBody>
      </p:sp>
      <p:sp>
        <p:nvSpPr>
          <p:cNvPr id="19"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3493" y="374394"/>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2"/>
          </a:solidFill>
          <a:ln w="776" cap="flat">
            <a:noFill/>
            <a:prstDash val="solid"/>
            <a:miter/>
          </a:ln>
        </p:spPr>
        <p:txBody>
          <a:bodyPr rtlCol="0" anchor="ctr"/>
          <a:lstStyle/>
          <a:p>
            <a:endParaRPr lang="en-US"/>
          </a:p>
        </p:txBody>
      </p:sp>
      <p:sp>
        <p:nvSpPr>
          <p:cNvPr id="21"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0109" y="1084507"/>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2"/>
          </a:solidFill>
          <a:ln w="751" cap="flat">
            <a:noFill/>
            <a:prstDash val="solid"/>
            <a:miter/>
          </a:ln>
        </p:spPr>
        <p:txBody>
          <a:bodyPr rtlCol="0" anchor="ctr"/>
          <a:lstStyle/>
          <a:p>
            <a:endParaRPr lang="en-US"/>
          </a:p>
        </p:txBody>
      </p:sp>
      <p:sp>
        <p:nvSpPr>
          <p:cNvPr id="3" name="Content Placeholder 2">
            <a:extLst>
              <a:ext uri="{FF2B5EF4-FFF2-40B4-BE49-F238E27FC236}">
                <a16:creationId xmlns:a16="http://schemas.microsoft.com/office/drawing/2014/main" id="{F1AFB668-30FD-FAAC-873A-F863584FACE2}"/>
              </a:ext>
            </a:extLst>
          </p:cNvPr>
          <p:cNvSpPr>
            <a:spLocks noGrp="1"/>
          </p:cNvSpPr>
          <p:nvPr>
            <p:ph idx="1"/>
          </p:nvPr>
        </p:nvSpPr>
        <p:spPr>
          <a:xfrm>
            <a:off x="6297233" y="518400"/>
            <a:ext cx="4771607" cy="5837949"/>
          </a:xfrm>
        </p:spPr>
        <p:txBody>
          <a:bodyPr anchor="ctr">
            <a:normAutofit/>
          </a:bodyPr>
          <a:lstStyle/>
          <a:p>
            <a:pPr algn="just"/>
            <a:r>
              <a:rPr lang="en-US" sz="1700" dirty="0">
                <a:solidFill>
                  <a:schemeClr val="tx1">
                    <a:alpha val="80000"/>
                  </a:schemeClr>
                </a:solidFill>
                <a:effectLst/>
                <a:latin typeface="Times New Roman" panose="02020603050405020304" pitchFamily="18" charset="0"/>
                <a:ea typeface="SimSun" panose="02010600030101010101" pitchFamily="2" charset="-122"/>
              </a:rPr>
              <a:t>After the efforts of </a:t>
            </a:r>
            <a:r>
              <a:rPr lang="en-US" sz="1700" i="1" dirty="0">
                <a:solidFill>
                  <a:schemeClr val="tx1">
                    <a:alpha val="80000"/>
                  </a:schemeClr>
                </a:solidFill>
                <a:effectLst/>
                <a:latin typeface="Times New Roman" panose="02020603050405020304" pitchFamily="18" charset="0"/>
                <a:ea typeface="SimSun" panose="02010600030101010101" pitchFamily="2" charset="-122"/>
              </a:rPr>
              <a:t>Christian </a:t>
            </a:r>
            <a:r>
              <a:rPr lang="en-US" sz="1700" i="1" dirty="0" err="1">
                <a:solidFill>
                  <a:schemeClr val="tx1">
                    <a:alpha val="80000"/>
                  </a:schemeClr>
                </a:solidFill>
                <a:effectLst/>
                <a:latin typeface="Times New Roman" panose="02020603050405020304" pitchFamily="18" charset="0"/>
                <a:ea typeface="SimSun" panose="02010600030101010101" pitchFamily="2" charset="-122"/>
              </a:rPr>
              <a:t>Glazik</a:t>
            </a:r>
            <a:r>
              <a:rPr lang="en-US" sz="1700" dirty="0">
                <a:solidFill>
                  <a:schemeClr val="tx1">
                    <a:alpha val="80000"/>
                  </a:schemeClr>
                </a:solidFill>
                <a:effectLst/>
                <a:latin typeface="Times New Roman" panose="02020603050405020304" pitchFamily="18" charset="0"/>
                <a:ea typeface="SimSun" panose="02010600030101010101" pitchFamily="2" charset="-122"/>
              </a:rPr>
              <a:t> and </a:t>
            </a:r>
            <a:r>
              <a:rPr lang="en-US" sz="1700" i="1" dirty="0">
                <a:solidFill>
                  <a:schemeClr val="tx1">
                    <a:alpha val="80000"/>
                  </a:schemeClr>
                </a:solidFill>
                <a:effectLst/>
                <a:latin typeface="Times New Roman" panose="02020603050405020304" pitchFamily="18" charset="0"/>
                <a:ea typeface="SimSun" panose="02010600030101010101" pitchFamily="2" charset="-122"/>
              </a:rPr>
              <a:t>Anand Srivastav </a:t>
            </a:r>
            <a:r>
              <a:rPr lang="en-US" sz="1700" dirty="0">
                <a:solidFill>
                  <a:schemeClr val="tx1">
                    <a:alpha val="80000"/>
                  </a:schemeClr>
                </a:solidFill>
                <a:effectLst/>
                <a:latin typeface="Times New Roman" panose="02020603050405020304" pitchFamily="18" charset="0"/>
                <a:ea typeface="SimSun" panose="02010600030101010101" pitchFamily="2" charset="-122"/>
              </a:rPr>
              <a:t>the region of uncertainty for the value of q has been reduced. For q </a:t>
            </a:r>
            <a:r>
              <a:rPr lang="en-US" sz="1700" dirty="0">
                <a:solidFill>
                  <a:schemeClr val="tx1">
                    <a:alpha val="80000"/>
                  </a:schemeClr>
                </a:solidFill>
                <a:effectLst/>
                <a:latin typeface="MJXc-TeX-main-Rw"/>
                <a:ea typeface="SimSun" panose="02010600030101010101" pitchFamily="2" charset="-122"/>
                <a:cs typeface="Noto Sans" panose="020B0502040504020204" pitchFamily="34" charset="0"/>
              </a:rPr>
              <a:t>≥</a:t>
            </a:r>
            <a:r>
              <a:rPr lang="en-US" sz="1700" dirty="0">
                <a:solidFill>
                  <a:schemeClr val="tx1">
                    <a:alpha val="80000"/>
                  </a:schemeClr>
                </a:solidFill>
                <a:effectLst/>
                <a:latin typeface="Times New Roman" panose="02020603050405020304" pitchFamily="18" charset="0"/>
                <a:ea typeface="SimSun" panose="02010600030101010101" pitchFamily="2" charset="-122"/>
              </a:rPr>
              <a:t>√ (8/3 + o(1))n ≈ 1.633√ n, there is going to be a winning strategy for the Breaker and for q &lt; 1.414 √n, Maker has a winning strategy. But finding a leading constant is still an open question.</a:t>
            </a:r>
          </a:p>
          <a:p>
            <a:pPr algn="just"/>
            <a:r>
              <a:rPr lang="en-US" sz="1700" dirty="0">
                <a:solidFill>
                  <a:schemeClr val="tx1">
                    <a:alpha val="80000"/>
                  </a:schemeClr>
                </a:solidFill>
                <a:effectLst/>
                <a:latin typeface="Times New Roman" panose="02020603050405020304" pitchFamily="18" charset="0"/>
                <a:ea typeface="SimSun" panose="02010600030101010101" pitchFamily="2" charset="-122"/>
              </a:rPr>
              <a:t>Right now, the scope of this game, in context of complete graph, is more or less enough in the case of two-player game with the two independent players playing the game but in the case of Computer-Human the algorithm followed can be improved to make a winning strategy for the Breaker with least possible value of ‘q’.</a:t>
            </a:r>
            <a:endParaRPr lang="en-US" sz="1700" dirty="0">
              <a:solidFill>
                <a:schemeClr val="tx1">
                  <a:alpha val="80000"/>
                </a:schemeClr>
              </a:solidFill>
              <a:latin typeface="Times New Roman" panose="02020603050405020304" pitchFamily="18" charset="0"/>
              <a:ea typeface="SimSun" panose="02010600030101010101" pitchFamily="2" charset="-122"/>
            </a:endParaRPr>
          </a:p>
          <a:p>
            <a:pPr algn="just"/>
            <a:r>
              <a:rPr lang="en-US" sz="1700" dirty="0">
                <a:solidFill>
                  <a:schemeClr val="tx1">
                    <a:alpha val="80000"/>
                  </a:schemeClr>
                </a:solidFill>
                <a:effectLst/>
                <a:latin typeface="Times New Roman" panose="02020603050405020304" pitchFamily="18" charset="0"/>
                <a:ea typeface="SimSun" panose="02010600030101010101" pitchFamily="2" charset="-122"/>
              </a:rPr>
              <a:t>As the size of the graph increases, it will be difficult for the Breaker to prevent the Maker from making stars of size at least q/2 or preventing him from making more than ‘q’ paths of length 2 in a particular turn.</a:t>
            </a:r>
          </a:p>
          <a:p>
            <a:pPr algn="just"/>
            <a:r>
              <a:rPr lang="en-US" sz="1700" dirty="0">
                <a:solidFill>
                  <a:schemeClr val="tx1">
                    <a:alpha val="80000"/>
                  </a:schemeClr>
                </a:solidFill>
                <a:effectLst/>
                <a:latin typeface="Times New Roman" panose="02020603050405020304" pitchFamily="18" charset="0"/>
                <a:ea typeface="SimSun" panose="02010600030101010101" pitchFamily="2" charset="-122"/>
              </a:rPr>
              <a:t>It is also useful as a pedagogical tool to enable algorithm designers for graph problems to develop better intuition.</a:t>
            </a:r>
            <a:endParaRPr lang="en-US" sz="1700" dirty="0">
              <a:solidFill>
                <a:schemeClr val="tx1">
                  <a:alpha val="80000"/>
                </a:schemeClr>
              </a:solidFill>
            </a:endParaRPr>
          </a:p>
        </p:txBody>
      </p:sp>
      <p:sp>
        <p:nvSpPr>
          <p:cNvPr id="23"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36547" y="5751820"/>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2"/>
          </a:solidFill>
          <a:ln w="516" cap="flat">
            <a:noFill/>
            <a:prstDash val="solid"/>
            <a:miter/>
          </a:ln>
        </p:spPr>
        <p:txBody>
          <a:bodyPr rtlCol="0" anchor="ctr"/>
          <a:lstStyle/>
          <a:p>
            <a:endParaRPr lang="en-US"/>
          </a:p>
        </p:txBody>
      </p:sp>
      <p:cxnSp>
        <p:nvCxnSpPr>
          <p:cNvPr id="25" name="Straight Connector 24">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1"/>
                </a:gs>
                <a:gs pos="100000">
                  <a:schemeClr val="accent2"/>
                </a:gs>
              </a:gsLst>
              <a:lin ang="5400000" scaled="0"/>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47595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6F44373-6082-C12B-5F6A-747579CCC3F5}"/>
              </a:ext>
            </a:extLst>
          </p:cNvPr>
          <p:cNvSpPr>
            <a:spLocks noGrp="1"/>
          </p:cNvSpPr>
          <p:nvPr>
            <p:ph type="title"/>
          </p:nvPr>
        </p:nvSpPr>
        <p:spPr>
          <a:xfrm>
            <a:off x="466722" y="586855"/>
            <a:ext cx="3201366" cy="3387497"/>
          </a:xfrm>
        </p:spPr>
        <p:txBody>
          <a:bodyPr anchor="b">
            <a:normAutofit/>
          </a:bodyPr>
          <a:lstStyle/>
          <a:p>
            <a:pPr algn="r"/>
            <a:r>
              <a:rPr lang="en-US" sz="4000">
                <a:solidFill>
                  <a:srgbClr val="FFFFFF"/>
                </a:solidFill>
              </a:rPr>
              <a:t>References</a:t>
            </a:r>
          </a:p>
        </p:txBody>
      </p:sp>
      <p:sp>
        <p:nvSpPr>
          <p:cNvPr id="3" name="Content Placeholder 2">
            <a:extLst>
              <a:ext uri="{FF2B5EF4-FFF2-40B4-BE49-F238E27FC236}">
                <a16:creationId xmlns:a16="http://schemas.microsoft.com/office/drawing/2014/main" id="{DDCDE853-C879-3CA1-EDBE-6962FB3B85F7}"/>
              </a:ext>
            </a:extLst>
          </p:cNvPr>
          <p:cNvSpPr>
            <a:spLocks noGrp="1"/>
          </p:cNvSpPr>
          <p:nvPr>
            <p:ph idx="1"/>
          </p:nvPr>
        </p:nvSpPr>
        <p:spPr>
          <a:xfrm>
            <a:off x="4810259" y="649480"/>
            <a:ext cx="6555347" cy="5546047"/>
          </a:xfrm>
        </p:spPr>
        <p:txBody>
          <a:bodyPr anchor="ctr">
            <a:normAutofit/>
          </a:bodyPr>
          <a:lstStyle/>
          <a:p>
            <a:pPr algn="just"/>
            <a:r>
              <a:rPr lang="en-US" sz="1700" dirty="0">
                <a:effectLst/>
                <a:latin typeface="Times New Roman" panose="02020603050405020304" pitchFamily="18" charset="0"/>
                <a:ea typeface="SimSun" panose="02010600030101010101" pitchFamily="2" charset="-122"/>
              </a:rPr>
              <a:t>Christian </a:t>
            </a:r>
            <a:r>
              <a:rPr lang="en-US" sz="1700" dirty="0" err="1">
                <a:effectLst/>
                <a:latin typeface="Times New Roman" panose="02020603050405020304" pitchFamily="18" charset="0"/>
                <a:ea typeface="SimSun" panose="02010600030101010101" pitchFamily="2" charset="-122"/>
              </a:rPr>
              <a:t>Glazik</a:t>
            </a:r>
            <a:r>
              <a:rPr lang="en-US" sz="1700" dirty="0">
                <a:effectLst/>
                <a:latin typeface="Times New Roman" panose="02020603050405020304" pitchFamily="18" charset="0"/>
                <a:ea typeface="SimSun" panose="02010600030101010101" pitchFamily="2" charset="-122"/>
              </a:rPr>
              <a:t> and Anand Srivastav, </a:t>
            </a:r>
            <a:r>
              <a:rPr lang="x-none" sz="1700" spc="-5" dirty="0">
                <a:effectLst/>
                <a:latin typeface="Times New Roman" panose="02020603050405020304" pitchFamily="18" charset="0"/>
                <a:ea typeface="SimSun" panose="02010600030101010101" pitchFamily="2" charset="-122"/>
              </a:rPr>
              <a:t>A new Bound for the Maker-Breaker Triangle Game</a:t>
            </a:r>
            <a:r>
              <a:rPr lang="en-US" sz="1700" spc="-5" dirty="0">
                <a:effectLst/>
                <a:latin typeface="Times New Roman" panose="02020603050405020304" pitchFamily="18" charset="0"/>
                <a:ea typeface="SimSun" panose="02010600030101010101" pitchFamily="2" charset="-122"/>
              </a:rPr>
              <a:t>.  Dec, 2018. URL: </a:t>
            </a:r>
            <a:r>
              <a:rPr lang="en-US" sz="1700" spc="-5" dirty="0">
                <a:effectLst/>
                <a:latin typeface="Times New Roman" panose="02020603050405020304" pitchFamily="18" charset="0"/>
                <a:ea typeface="SimSun" panose="02010600030101010101" pitchFamily="2" charset="-122"/>
                <a:hlinkClick r:id="rId2"/>
              </a:rPr>
              <a:t>https://arxiv.org/abs/1812.01382</a:t>
            </a:r>
            <a:endParaRPr lang="en-US" sz="1700" spc="-5" dirty="0">
              <a:effectLst/>
              <a:latin typeface="Times New Roman" panose="02020603050405020304" pitchFamily="18" charset="0"/>
              <a:ea typeface="SimSun" panose="02010600030101010101" pitchFamily="2" charset="-122"/>
            </a:endParaRPr>
          </a:p>
          <a:p>
            <a:pPr algn="just"/>
            <a:r>
              <a:rPr lang="en-US" sz="1700" dirty="0">
                <a:effectLst/>
                <a:latin typeface="Times New Roman" panose="02020603050405020304" pitchFamily="18" charset="0"/>
                <a:ea typeface="MS Mincho" panose="02020609040205080304" pitchFamily="49" charset="-128"/>
              </a:rPr>
              <a:t>V. CHVÅTAL and P. ERDÖS, Biased Positional Games. 1978. URL: </a:t>
            </a:r>
            <a:r>
              <a:rPr lang="en-US" sz="1700" u="sng" dirty="0">
                <a:effectLst/>
                <a:latin typeface="Times New Roman" panose="02020603050405020304" pitchFamily="18" charset="0"/>
                <a:ea typeface="MS Mincho" panose="02020609040205080304" pitchFamily="49" charset="-128"/>
                <a:hlinkClick r:id="rId3"/>
              </a:rPr>
              <a:t>https://www.link.cs.cmu.edu/15859s11/notes/posgame.pdf</a:t>
            </a:r>
            <a:r>
              <a:rPr lang="en-US" sz="1700" dirty="0">
                <a:effectLst/>
                <a:latin typeface="Times New Roman" panose="02020603050405020304" pitchFamily="18" charset="0"/>
                <a:ea typeface="MS Mincho" panose="02020609040205080304" pitchFamily="49" charset="-128"/>
              </a:rPr>
              <a:t>.</a:t>
            </a:r>
          </a:p>
          <a:p>
            <a:pPr algn="just"/>
            <a:r>
              <a:rPr lang="en-US" sz="1700" dirty="0" err="1">
                <a:effectLst/>
                <a:latin typeface="Times New Roman" panose="02020603050405020304" pitchFamily="18" charset="0"/>
                <a:ea typeface="MS Mincho" panose="02020609040205080304" pitchFamily="49" charset="-128"/>
              </a:rPr>
              <a:t>József</a:t>
            </a:r>
            <a:r>
              <a:rPr lang="en-US" sz="1700" dirty="0">
                <a:effectLst/>
                <a:latin typeface="Times New Roman" panose="02020603050405020304" pitchFamily="18" charset="0"/>
                <a:ea typeface="MS Mincho" panose="02020609040205080304" pitchFamily="49" charset="-128"/>
              </a:rPr>
              <a:t> Balogh and Wojciech </a:t>
            </a:r>
            <a:r>
              <a:rPr lang="en-US" sz="1700" dirty="0" err="1">
                <a:effectLst/>
                <a:latin typeface="Times New Roman" panose="02020603050405020304" pitchFamily="18" charset="0"/>
                <a:ea typeface="MS Mincho" panose="02020609040205080304" pitchFamily="49" charset="-128"/>
              </a:rPr>
              <a:t>Samotij</a:t>
            </a:r>
            <a:r>
              <a:rPr lang="en-US" sz="1700" dirty="0">
                <a:effectLst/>
                <a:latin typeface="Times New Roman" panose="02020603050405020304" pitchFamily="18" charset="0"/>
                <a:ea typeface="MS Mincho" panose="02020609040205080304" pitchFamily="49" charset="-128"/>
              </a:rPr>
              <a:t>, </a:t>
            </a:r>
            <a:r>
              <a:rPr lang="x-none" sz="1700" spc="-5" dirty="0">
                <a:effectLst/>
                <a:latin typeface="Times New Roman" panose="02020603050405020304" pitchFamily="18" charset="0"/>
                <a:ea typeface="SimSun" panose="02010600030101010101" pitchFamily="2" charset="-122"/>
              </a:rPr>
              <a:t>On the Chvátal-Erdős Triangle Game</a:t>
            </a:r>
            <a:r>
              <a:rPr lang="en-US" sz="1700" spc="-5" dirty="0">
                <a:effectLst/>
                <a:latin typeface="Times New Roman" panose="02020603050405020304" pitchFamily="18" charset="0"/>
                <a:ea typeface="SimSun" panose="02010600030101010101" pitchFamily="2" charset="-122"/>
              </a:rPr>
              <a:t>.  2011. URL: https://www.combinatorics.org/ojs/index.php/eljc/article/view/v18i1p72</a:t>
            </a:r>
            <a:endParaRPr lang="en-US" sz="1700" dirty="0">
              <a:effectLst/>
              <a:latin typeface="Times New Roman" panose="02020603050405020304" pitchFamily="18" charset="0"/>
              <a:ea typeface="MS Mincho" panose="02020609040205080304" pitchFamily="49" charset="-128"/>
            </a:endParaRPr>
          </a:p>
          <a:p>
            <a:pPr algn="just"/>
            <a:r>
              <a:rPr lang="en-US" sz="1700" dirty="0">
                <a:effectLst/>
                <a:latin typeface="Times New Roman" panose="02020603050405020304" pitchFamily="18" charset="0"/>
                <a:ea typeface="MS Mincho" panose="02020609040205080304" pitchFamily="49" charset="-128"/>
              </a:rPr>
              <a:t>Andrew Beveridge, Andrzej Dudek, Alan Frieze, Tobias Muller and Milos Stojakovic, Maker-Breaker games on random geometric graphs. 2014. URL: https://kilthub.cmu.edu/articles/journal_contribution/Maker-Breaker_games_on_random_geometric_graphs/6478268</a:t>
            </a:r>
          </a:p>
          <a:p>
            <a:pPr algn="just"/>
            <a:r>
              <a:rPr lang="en-US" sz="1700" dirty="0">
                <a:effectLst/>
                <a:latin typeface="Times New Roman" panose="02020603050405020304" pitchFamily="18" charset="0"/>
                <a:ea typeface="SimSun" panose="02010600030101010101" pitchFamily="2" charset="-122"/>
              </a:rPr>
              <a:t>Fran Blumberg, Kirby </a:t>
            </a:r>
            <a:r>
              <a:rPr lang="en-US" sz="1700" dirty="0" err="1">
                <a:effectLst/>
                <a:latin typeface="Times New Roman" panose="02020603050405020304" pitchFamily="18" charset="0"/>
                <a:ea typeface="SimSun" panose="02010600030101010101" pitchFamily="2" charset="-122"/>
              </a:rPr>
              <a:t>Deater</a:t>
            </a:r>
            <a:r>
              <a:rPr lang="en-US" sz="1700" dirty="0">
                <a:effectLst/>
                <a:latin typeface="Times New Roman" panose="02020603050405020304" pitchFamily="18" charset="0"/>
                <a:ea typeface="SimSun" panose="02010600030101010101" pitchFamily="2" charset="-122"/>
              </a:rPr>
              <a:t>-Deckard, Sandra L Calvert and Rachel M. Flynn, </a:t>
            </a:r>
            <a:r>
              <a:rPr lang="x-none" sz="1700" spc="-5" dirty="0">
                <a:effectLst/>
                <a:latin typeface="Times New Roman" panose="02020603050405020304" pitchFamily="18" charset="0"/>
                <a:ea typeface="SimSun" panose="02010600030101010101" pitchFamily="2" charset="-122"/>
              </a:rPr>
              <a:t>Digital Games as a Context for Children's Cognitive Development: Research Recommendations and Policy Considerations</a:t>
            </a:r>
            <a:r>
              <a:rPr lang="en-US" sz="1700" spc="-5" dirty="0">
                <a:effectLst/>
                <a:latin typeface="Times New Roman" panose="02020603050405020304" pitchFamily="18" charset="0"/>
                <a:ea typeface="SimSun" panose="02010600030101010101" pitchFamily="2" charset="-122"/>
              </a:rPr>
              <a:t>. Feb, 2019. URL: </a:t>
            </a:r>
            <a:r>
              <a:rPr lang="en-US" sz="1700" u="sng" spc="-5" dirty="0">
                <a:effectLst/>
                <a:latin typeface="Times New Roman" panose="02020603050405020304" pitchFamily="18" charset="0"/>
                <a:ea typeface="SimSun" panose="02010600030101010101" pitchFamily="2" charset="-122"/>
                <a:hlinkClick r:id="rId4"/>
              </a:rPr>
              <a:t>https://www.researchgate.net/publication/</a:t>
            </a:r>
            <a:r>
              <a:rPr lang="en-US" sz="1700" spc="-5" dirty="0">
                <a:effectLst/>
                <a:latin typeface="Times New Roman" panose="02020603050405020304" pitchFamily="18" charset="0"/>
                <a:ea typeface="SimSun" panose="02010600030101010101" pitchFamily="2" charset="-122"/>
              </a:rPr>
              <a:t> Digital_Games_as_a_Context_for_Children's_Cognitive_Development_Research_Recommendations_and_Policy_Considerations</a:t>
            </a:r>
            <a:endParaRPr lang="en-US" sz="1700" dirty="0"/>
          </a:p>
        </p:txBody>
      </p:sp>
    </p:spTree>
    <p:extLst>
      <p:ext uri="{BB962C8B-B14F-4D97-AF65-F5344CB8AC3E}">
        <p14:creationId xmlns:p14="http://schemas.microsoft.com/office/powerpoint/2010/main" val="23094255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Isosceles Triangle 17">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colorful text on a black background">
            <a:extLst>
              <a:ext uri="{FF2B5EF4-FFF2-40B4-BE49-F238E27FC236}">
                <a16:creationId xmlns:a16="http://schemas.microsoft.com/office/drawing/2014/main" id="{0FF6B2DF-1327-9F4C-5DBD-68169C2BE1BF}"/>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2381957" y="643467"/>
            <a:ext cx="7428086" cy="5571065"/>
          </a:xfrm>
          <a:prstGeom prst="rect">
            <a:avLst/>
          </a:prstGeom>
          <a:ln>
            <a:noFill/>
          </a:ln>
        </p:spPr>
      </p:pic>
      <p:sp>
        <p:nvSpPr>
          <p:cNvPr id="20" name="Isosceles Triangle 19">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574858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AC480C2-C5F5-6DA5-AF57-F5C8D53B3DD7}"/>
              </a:ext>
            </a:extLst>
          </p:cNvPr>
          <p:cNvSpPr>
            <a:spLocks noGrp="1"/>
          </p:cNvSpPr>
          <p:nvPr>
            <p:ph type="title"/>
          </p:nvPr>
        </p:nvSpPr>
        <p:spPr>
          <a:xfrm>
            <a:off x="686834" y="1153572"/>
            <a:ext cx="3200400" cy="4461163"/>
          </a:xfrm>
        </p:spPr>
        <p:txBody>
          <a:bodyPr>
            <a:normAutofit/>
          </a:bodyPr>
          <a:lstStyle/>
          <a:p>
            <a:r>
              <a:rPr lang="en-US" dirty="0">
                <a:solidFill>
                  <a:srgbClr val="FFFFFF"/>
                </a:solidFill>
              </a:rPr>
              <a:t>Maker-Breaker Triangle Game</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E220874A-2387-D7A5-B236-26D1ECCE7B2E}"/>
              </a:ext>
            </a:extLst>
          </p:cNvPr>
          <p:cNvSpPr>
            <a:spLocks noGrp="1"/>
          </p:cNvSpPr>
          <p:nvPr>
            <p:ph idx="1"/>
          </p:nvPr>
        </p:nvSpPr>
        <p:spPr>
          <a:xfrm>
            <a:off x="4447308" y="591344"/>
            <a:ext cx="6906491" cy="5585619"/>
          </a:xfrm>
        </p:spPr>
        <p:txBody>
          <a:bodyPr anchor="ctr">
            <a:normAutofit/>
          </a:bodyPr>
          <a:lstStyle/>
          <a:p>
            <a:pPr algn="just"/>
            <a:r>
              <a:rPr lang="en-US" sz="2000" dirty="0">
                <a:latin typeface="Times New Roman" panose="02020603050405020304" pitchFamily="18" charset="0"/>
                <a:ea typeface="SimSun" panose="02010600030101010101" pitchFamily="2" charset="-122"/>
              </a:rPr>
              <a:t>T</a:t>
            </a:r>
            <a:r>
              <a:rPr lang="en-US" sz="2000" dirty="0">
                <a:effectLst/>
                <a:latin typeface="Times New Roman" panose="02020603050405020304" pitchFamily="18" charset="0"/>
                <a:ea typeface="SimSun" panose="02010600030101010101" pitchFamily="2" charset="-122"/>
              </a:rPr>
              <a:t>wo-player mathematical combinatorial game that involves creating and restricting the formation of triangles on a complete graph. </a:t>
            </a:r>
          </a:p>
          <a:p>
            <a:pPr algn="just"/>
            <a:r>
              <a:rPr lang="en-US" sz="2000" dirty="0">
                <a:effectLst/>
                <a:latin typeface="Times New Roman" panose="02020603050405020304" pitchFamily="18" charset="0"/>
                <a:ea typeface="SimSun" panose="02010600030101010101" pitchFamily="2" charset="-122"/>
              </a:rPr>
              <a:t>For </a:t>
            </a:r>
            <a:r>
              <a:rPr lang="en-US" sz="2000" dirty="0" err="1">
                <a:effectLst/>
                <a:latin typeface="Times New Roman" panose="02020603050405020304" pitchFamily="18" charset="0"/>
                <a:ea typeface="SimSun" panose="02010600030101010101" pitchFamily="2" charset="-122"/>
              </a:rPr>
              <a:t>n,q</a:t>
            </a:r>
            <a:r>
              <a:rPr lang="en-US" sz="2000" dirty="0">
                <a:effectLst/>
                <a:latin typeface="Times New Roman" panose="02020603050405020304" pitchFamily="18" charset="0"/>
                <a:ea typeface="SimSun" panose="02010600030101010101" pitchFamily="2" charset="-122"/>
              </a:rPr>
              <a:t> </a:t>
            </a:r>
            <a:r>
              <a:rPr lang="en-US" sz="2000" dirty="0">
                <a:effectLst/>
                <a:latin typeface="SimSun" panose="02010600030101010101" pitchFamily="2" charset="-122"/>
                <a:cs typeface="Times New Roman" panose="02020603050405020304" pitchFamily="18" charset="0"/>
              </a:rPr>
              <a:t>∈</a:t>
            </a:r>
            <a:r>
              <a:rPr lang="en-US" sz="2000" dirty="0">
                <a:effectLst/>
                <a:latin typeface="Times New Roman" panose="02020603050405020304" pitchFamily="18" charset="0"/>
                <a:ea typeface="SimSun" panose="02010600030101010101" pitchFamily="2" charset="-122"/>
              </a:rPr>
              <a:t> N, the (</a:t>
            </a:r>
            <a:r>
              <a:rPr lang="en-US" sz="2000" dirty="0" err="1">
                <a:effectLst/>
                <a:latin typeface="Times New Roman" panose="02020603050405020304" pitchFamily="18" charset="0"/>
                <a:ea typeface="SimSun" panose="02010600030101010101" pitchFamily="2" charset="-122"/>
              </a:rPr>
              <a:t>n,q</a:t>
            </a:r>
            <a:r>
              <a:rPr lang="en-US" sz="2000" dirty="0">
                <a:effectLst/>
                <a:latin typeface="Times New Roman" panose="02020603050405020304" pitchFamily="18" charset="0"/>
                <a:ea typeface="SimSun" panose="02010600030101010101" pitchFamily="2" charset="-122"/>
              </a:rPr>
              <a:t>)-triangle game is played by two players- Maker and Breaker, on a complete graph </a:t>
            </a:r>
            <a:r>
              <a:rPr lang="en-US" sz="2000" dirty="0" err="1">
                <a:effectLst/>
                <a:latin typeface="Times New Roman" panose="02020603050405020304" pitchFamily="18" charset="0"/>
                <a:ea typeface="SimSun" panose="02010600030101010101" pitchFamily="2" charset="-122"/>
              </a:rPr>
              <a:t>K</a:t>
            </a:r>
            <a:r>
              <a:rPr lang="en-US" sz="2000" baseline="-25000" dirty="0" err="1">
                <a:effectLst/>
                <a:latin typeface="Times New Roman" panose="02020603050405020304" pitchFamily="18" charset="0"/>
                <a:ea typeface="SimSun" panose="02010600030101010101" pitchFamily="2" charset="-122"/>
              </a:rPr>
              <a:t>n</a:t>
            </a:r>
            <a:r>
              <a:rPr lang="en-US" sz="2000" baseline="-25000" dirty="0">
                <a:effectLst/>
                <a:latin typeface="Times New Roman" panose="02020603050405020304" pitchFamily="18" charset="0"/>
                <a:ea typeface="SimSun" panose="02010600030101010101" pitchFamily="2" charset="-122"/>
              </a:rPr>
              <a:t> </a:t>
            </a:r>
            <a:r>
              <a:rPr lang="en-US" sz="2000" dirty="0">
                <a:effectLst/>
                <a:latin typeface="Times New Roman" panose="02020603050405020304" pitchFamily="18" charset="0"/>
                <a:ea typeface="SimSun" panose="02010600030101010101" pitchFamily="2" charset="-122"/>
              </a:rPr>
              <a:t>, where n is the number of nodes and q is the number of moves for Breaker in each chance. </a:t>
            </a:r>
            <a:endParaRPr lang="en-US" sz="2000" dirty="0">
              <a:latin typeface="Times New Roman" panose="02020603050405020304" pitchFamily="18" charset="0"/>
              <a:ea typeface="SimSun" panose="02010600030101010101" pitchFamily="2" charset="-122"/>
            </a:endParaRPr>
          </a:p>
          <a:p>
            <a:pPr algn="just"/>
            <a:r>
              <a:rPr lang="en-US" sz="2000" dirty="0">
                <a:effectLst/>
                <a:latin typeface="Times New Roman" panose="02020603050405020304" pitchFamily="18" charset="0"/>
                <a:ea typeface="SimSun" panose="02010600030101010101" pitchFamily="2" charset="-122"/>
              </a:rPr>
              <a:t>Alternately, Maker chooses one vertex/edge and thereafter Breaker chooses q vertices/edges. </a:t>
            </a:r>
          </a:p>
          <a:p>
            <a:pPr algn="just"/>
            <a:r>
              <a:rPr lang="en-US" sz="2000" dirty="0">
                <a:effectLst/>
                <a:latin typeface="Times New Roman" panose="02020603050405020304" pitchFamily="18" charset="0"/>
                <a:ea typeface="SimSun" panose="02010600030101010101" pitchFamily="2" charset="-122"/>
              </a:rPr>
              <a:t>The objective of the Maker is to complete a triangle consisting of his/her choices whereas the Breaker needs to stop the same. </a:t>
            </a:r>
            <a:endParaRPr lang="en-US" sz="2000" dirty="0">
              <a:latin typeface="Times New Roman" panose="02020603050405020304" pitchFamily="18" charset="0"/>
              <a:ea typeface="SimSun" panose="02010600030101010101" pitchFamily="2" charset="-122"/>
            </a:endParaRPr>
          </a:p>
          <a:p>
            <a:pPr algn="just"/>
            <a:r>
              <a:rPr lang="en-US" sz="2000" dirty="0">
                <a:effectLst/>
                <a:latin typeface="Times New Roman" panose="02020603050405020304" pitchFamily="18" charset="0"/>
                <a:ea typeface="SimSun" panose="02010600030101010101" pitchFamily="2" charset="-122"/>
              </a:rPr>
              <a:t>The Maker wins the game if he claims all the edges/nodes of a triangle otherwise the breaker wins.</a:t>
            </a:r>
          </a:p>
          <a:p>
            <a:pPr algn="just"/>
            <a:endParaRPr lang="en-US" sz="2000" dirty="0">
              <a:latin typeface="Times New Roman" panose="02020603050405020304" pitchFamily="18" charset="0"/>
              <a:ea typeface="SimSun" panose="02010600030101010101" pitchFamily="2" charset="-122"/>
            </a:endParaRPr>
          </a:p>
          <a:p>
            <a:pPr marL="0" indent="0" algn="just">
              <a:buNone/>
            </a:pPr>
            <a:r>
              <a:rPr lang="en-US" sz="2000" b="1" dirty="0">
                <a:effectLst/>
                <a:latin typeface="Times New Roman" panose="02020603050405020304" pitchFamily="18" charset="0"/>
                <a:ea typeface="SimSun" panose="02010600030101010101" pitchFamily="2" charset="-122"/>
              </a:rPr>
              <a:t>The game requires strategic thinking and mathematical skills, as players must analyze the graph and anticipate their opponent's moves in order to respond effectively.</a:t>
            </a:r>
          </a:p>
          <a:p>
            <a:pPr marL="0" indent="0">
              <a:buNone/>
            </a:pPr>
            <a:endParaRPr lang="en-US" sz="2000" dirty="0"/>
          </a:p>
        </p:txBody>
      </p:sp>
    </p:spTree>
    <p:extLst>
      <p:ext uri="{BB962C8B-B14F-4D97-AF65-F5344CB8AC3E}">
        <p14:creationId xmlns:p14="http://schemas.microsoft.com/office/powerpoint/2010/main" val="19899563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7" name="Rectangle 1046">
            <a:extLst>
              <a:ext uri="{FF2B5EF4-FFF2-40B4-BE49-F238E27FC236}">
                <a16:creationId xmlns:a16="http://schemas.microsoft.com/office/drawing/2014/main" id="{86FF76B9-219D-4469-AF87-0236D2903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49" name="Group 1048">
            <a:extLst>
              <a:ext uri="{FF2B5EF4-FFF2-40B4-BE49-F238E27FC236}">
                <a16:creationId xmlns:a16="http://schemas.microsoft.com/office/drawing/2014/main" id="{DB88BD78-87E1-424D-B479-C37D8E41B1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0964637" y="2358"/>
            <a:ext cx="1876653" cy="1766008"/>
            <a:chOff x="-648769" y="2358"/>
            <a:chExt cx="1876653" cy="1766008"/>
          </a:xfrm>
        </p:grpSpPr>
        <p:sp>
          <p:nvSpPr>
            <p:cNvPr id="1050" name="Freeform: Shape 1049">
              <a:extLst>
                <a:ext uri="{FF2B5EF4-FFF2-40B4-BE49-F238E27FC236}">
                  <a16:creationId xmlns:a16="http://schemas.microsoft.com/office/drawing/2014/main" id="{C05EB894-9410-4B20-95E4-7A25101AB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1" name="Rectangle 1050">
              <a:extLst>
                <a:ext uri="{FF2B5EF4-FFF2-40B4-BE49-F238E27FC236}">
                  <a16:creationId xmlns:a16="http://schemas.microsoft.com/office/drawing/2014/main" id="{166E38B6-B050-4340-8E8F-3A971DADC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53" name="Rectangle 1052">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3719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5" name="Isosceles Triangle 1054">
            <a:extLst>
              <a:ext uri="{FF2B5EF4-FFF2-40B4-BE49-F238E27FC236}">
                <a16:creationId xmlns:a16="http://schemas.microsoft.com/office/drawing/2014/main" id="{633C5E46-DAC5-4661-9C87-22B08E2A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43436"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5" name="Picture 1">
            <a:extLst>
              <a:ext uri="{FF2B5EF4-FFF2-40B4-BE49-F238E27FC236}">
                <a16:creationId xmlns:a16="http://schemas.microsoft.com/office/drawing/2014/main" id="{92EFFACD-030A-EE01-C954-E7D4982D41BD}"/>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984512" y="513412"/>
            <a:ext cx="8222975" cy="557106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4" name="Rectangle 2">
            <a:extLst>
              <a:ext uri="{FF2B5EF4-FFF2-40B4-BE49-F238E27FC236}">
                <a16:creationId xmlns:a16="http://schemas.microsoft.com/office/drawing/2014/main" id="{2C6AA2B5-B5A9-58A8-9D4F-7F87623859CA}"/>
              </a:ext>
            </a:extLst>
          </p:cNvPr>
          <p:cNvSpPr>
            <a:spLocks noChangeArrowheads="1"/>
          </p:cNvSpPr>
          <p:nvPr/>
        </p:nvSpPr>
        <p:spPr bwMode="auto">
          <a:xfrm>
            <a:off x="4406630" y="836579"/>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TextBox 4">
            <a:extLst>
              <a:ext uri="{FF2B5EF4-FFF2-40B4-BE49-F238E27FC236}">
                <a16:creationId xmlns:a16="http://schemas.microsoft.com/office/drawing/2014/main" id="{ECD49BA2-FB94-3BE9-81A5-1FAD0393E36B}"/>
              </a:ext>
            </a:extLst>
          </p:cNvPr>
          <p:cNvSpPr txBox="1"/>
          <p:nvPr/>
        </p:nvSpPr>
        <p:spPr>
          <a:xfrm>
            <a:off x="2916614" y="6084478"/>
            <a:ext cx="6880730" cy="646331"/>
          </a:xfrm>
          <a:prstGeom prst="rect">
            <a:avLst/>
          </a:prstGeom>
          <a:noFill/>
        </p:spPr>
        <p:txBody>
          <a:bodyPr wrap="none" rtlCol="0">
            <a:spAutoFit/>
          </a:bodyPr>
          <a:lstStyle/>
          <a:p>
            <a:r>
              <a:rPr lang="en-US" sz="1800" spc="-5" dirty="0">
                <a:effectLst/>
                <a:latin typeface="Times New Roman" panose="02020603050405020304" pitchFamily="18" charset="0"/>
                <a:ea typeface="SimSun" panose="02010600030101010101" pitchFamily="2" charset="-122"/>
              </a:rPr>
              <a:t>A (7,2)-Triangle game. Maker-edges are red and Breaker-edges are Blue.</a:t>
            </a:r>
          </a:p>
          <a:p>
            <a:endParaRPr lang="en-US" dirty="0"/>
          </a:p>
        </p:txBody>
      </p:sp>
    </p:spTree>
    <p:extLst>
      <p:ext uri="{BB962C8B-B14F-4D97-AF65-F5344CB8AC3E}">
        <p14:creationId xmlns:p14="http://schemas.microsoft.com/office/powerpoint/2010/main" val="8449725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CE37CAC-9FB6-11B4-D95C-1A010D22920B}"/>
              </a:ext>
            </a:extLst>
          </p:cNvPr>
          <p:cNvSpPr>
            <a:spLocks noGrp="1"/>
          </p:cNvSpPr>
          <p:nvPr>
            <p:ph type="title"/>
          </p:nvPr>
        </p:nvSpPr>
        <p:spPr>
          <a:xfrm>
            <a:off x="838200" y="365125"/>
            <a:ext cx="10515600" cy="1325563"/>
          </a:xfrm>
        </p:spPr>
        <p:txBody>
          <a:bodyPr>
            <a:normAutofit/>
          </a:bodyPr>
          <a:lstStyle/>
          <a:p>
            <a:r>
              <a:rPr lang="en-US" sz="5400" dirty="0"/>
              <a:t>What is the Open Question?</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Content Placeholder 2">
            <a:extLst>
              <a:ext uri="{FF2B5EF4-FFF2-40B4-BE49-F238E27FC236}">
                <a16:creationId xmlns:a16="http://schemas.microsoft.com/office/drawing/2014/main" id="{2E5D4AFB-F960-275A-B712-77A5871BB01C}"/>
              </a:ext>
            </a:extLst>
          </p:cNvPr>
          <p:cNvSpPr>
            <a:spLocks noGrp="1"/>
          </p:cNvSpPr>
          <p:nvPr>
            <p:ph idx="1"/>
          </p:nvPr>
        </p:nvSpPr>
        <p:spPr>
          <a:xfrm>
            <a:off x="838200" y="1929384"/>
            <a:ext cx="10515600" cy="4251960"/>
          </a:xfrm>
        </p:spPr>
        <p:txBody>
          <a:bodyPr>
            <a:normAutofit/>
          </a:bodyPr>
          <a:lstStyle/>
          <a:p>
            <a:pPr algn="just"/>
            <a:r>
              <a:rPr lang="en-US" sz="2000" dirty="0">
                <a:latin typeface="Times New Roman" panose="02020603050405020304" pitchFamily="18" charset="0"/>
                <a:ea typeface="SimSun" panose="02010600030101010101" pitchFamily="2" charset="-122"/>
              </a:rPr>
              <a:t>T</a:t>
            </a:r>
            <a:r>
              <a:rPr lang="en-US" sz="2000" dirty="0">
                <a:effectLst/>
                <a:latin typeface="Times New Roman" panose="02020603050405020304" pitchFamily="18" charset="0"/>
                <a:ea typeface="SimSun" panose="02010600030101010101" pitchFamily="2" charset="-122"/>
              </a:rPr>
              <a:t>he objective of the Maker is to claim the edges in such manner that a triangle is formed in K</a:t>
            </a:r>
            <a:r>
              <a:rPr lang="en-US" sz="2000" baseline="-25000" dirty="0">
                <a:effectLst/>
                <a:latin typeface="Times New Roman" panose="02020603050405020304" pitchFamily="18" charset="0"/>
                <a:ea typeface="SimSun" panose="02010600030101010101" pitchFamily="2" charset="-122"/>
              </a:rPr>
              <a:t>n</a:t>
            </a:r>
            <a:r>
              <a:rPr lang="en-US" sz="2000" dirty="0">
                <a:effectLst/>
                <a:latin typeface="Times New Roman" panose="02020603050405020304" pitchFamily="18" charset="0"/>
                <a:ea typeface="SimSun" panose="02010600030101010101" pitchFamily="2" charset="-122"/>
              </a:rPr>
              <a:t>.</a:t>
            </a:r>
          </a:p>
          <a:p>
            <a:pPr algn="just"/>
            <a:r>
              <a:rPr lang="en-US" sz="2000" dirty="0">
                <a:effectLst/>
                <a:latin typeface="Times New Roman" panose="02020603050405020304" pitchFamily="18" charset="0"/>
                <a:ea typeface="SimSun" panose="02010600030101010101" pitchFamily="2" charset="-122"/>
              </a:rPr>
              <a:t>On the other hand, the Breaker’s objective is to restrict the Maker from making the triangle by selecting the edges in an intelligent manner. </a:t>
            </a:r>
            <a:endParaRPr lang="en-US" sz="2000" dirty="0">
              <a:latin typeface="Times New Roman" panose="02020603050405020304" pitchFamily="18" charset="0"/>
              <a:ea typeface="SimSun" panose="02010600030101010101" pitchFamily="2" charset="-122"/>
            </a:endParaRPr>
          </a:p>
          <a:p>
            <a:pPr algn="just"/>
            <a:r>
              <a:rPr lang="en-US" sz="2000" dirty="0">
                <a:effectLst/>
                <a:latin typeface="Times New Roman" panose="02020603050405020304" pitchFamily="18" charset="0"/>
                <a:ea typeface="SimSun" panose="02010600030101010101" pitchFamily="2" charset="-122"/>
              </a:rPr>
              <a:t>If the Maker manages to build a triangle, he wins the game, otherwise Breaker wins. </a:t>
            </a:r>
          </a:p>
          <a:p>
            <a:pPr algn="just"/>
            <a:r>
              <a:rPr lang="en-US" sz="2000" dirty="0">
                <a:effectLst/>
                <a:latin typeface="Times New Roman" panose="02020603050405020304" pitchFamily="18" charset="0"/>
                <a:ea typeface="SimSun" panose="02010600030101010101" pitchFamily="2" charset="-122"/>
              </a:rPr>
              <a:t>In this game, a draw is not possible. In each Maker-Breaker game, either Maker or Breaker wins. </a:t>
            </a:r>
            <a:endParaRPr lang="en-US" sz="2000" dirty="0">
              <a:latin typeface="Times New Roman" panose="02020603050405020304" pitchFamily="18" charset="0"/>
              <a:ea typeface="SimSun" panose="02010600030101010101" pitchFamily="2" charset="-122"/>
            </a:endParaRPr>
          </a:p>
          <a:p>
            <a:pPr algn="just"/>
            <a:r>
              <a:rPr lang="en-US" sz="2000" spc="-5" dirty="0">
                <a:effectLst/>
                <a:latin typeface="Times New Roman" panose="02020603050405020304" pitchFamily="18" charset="0"/>
                <a:ea typeface="SimSun" panose="02010600030101010101" pitchFamily="2" charset="-122"/>
              </a:rPr>
              <a:t>The main research question about these games is to determine optimal strategy for both.</a:t>
            </a:r>
            <a:r>
              <a:rPr lang="x-none" sz="2000" spc="-5" dirty="0">
                <a:effectLst/>
                <a:latin typeface="Times New Roman" panose="02020603050405020304" pitchFamily="18" charset="0"/>
                <a:ea typeface="SimSun" panose="02010600030101010101" pitchFamily="2" charset="-122"/>
              </a:rPr>
              <a:t> This game has got </a:t>
            </a:r>
            <a:r>
              <a:rPr lang="en-US" sz="2000" spc="-5" dirty="0">
                <a:effectLst/>
                <a:latin typeface="Times New Roman" panose="02020603050405020304" pitchFamily="18" charset="0"/>
                <a:ea typeface="SimSun" panose="02010600030101010101" pitchFamily="2" charset="-122"/>
              </a:rPr>
              <a:t>considerable</a:t>
            </a:r>
            <a:r>
              <a:rPr lang="x-none" sz="2000" spc="-5" dirty="0">
                <a:effectLst/>
                <a:latin typeface="Times New Roman" panose="02020603050405020304" pitchFamily="18" charset="0"/>
                <a:ea typeface="SimSun" panose="02010600030101010101" pitchFamily="2" charset="-122"/>
              </a:rPr>
              <a:t> attention. </a:t>
            </a:r>
            <a:endParaRPr lang="en-US" sz="2000" spc="-5" dirty="0">
              <a:effectLst/>
              <a:latin typeface="Times New Roman" panose="02020603050405020304" pitchFamily="18" charset="0"/>
              <a:ea typeface="SimSun" panose="02010600030101010101" pitchFamily="2" charset="-122"/>
            </a:endParaRPr>
          </a:p>
          <a:p>
            <a:pPr algn="just"/>
            <a:r>
              <a:rPr lang="en-US" sz="2000" spc="-5" dirty="0">
                <a:effectLst/>
                <a:latin typeface="Times New Roman" panose="02020603050405020304" pitchFamily="18" charset="0"/>
                <a:ea typeface="SimSun" panose="02010600030101010101" pitchFamily="2" charset="-122"/>
              </a:rPr>
              <a:t>In the complete graphs with n &gt; 4</a:t>
            </a:r>
            <a:r>
              <a:rPr lang="x-none" sz="2000" spc="-5" dirty="0">
                <a:effectLst/>
                <a:latin typeface="Times New Roman" panose="02020603050405020304" pitchFamily="18" charset="0"/>
                <a:ea typeface="SimSun" panose="02010600030101010101" pitchFamily="2" charset="-122"/>
              </a:rPr>
              <a:t>, for q = 1 Maker can always force a victory</a:t>
            </a:r>
            <a:r>
              <a:rPr lang="en-US" sz="2000" spc="-5" dirty="0">
                <a:effectLst/>
                <a:latin typeface="Times New Roman" panose="02020603050405020304" pitchFamily="18" charset="0"/>
                <a:ea typeface="SimSun" panose="02010600030101010101" pitchFamily="2" charset="-122"/>
              </a:rPr>
              <a:t> with optimal gameplay</a:t>
            </a:r>
            <a:r>
              <a:rPr lang="x-none" sz="2000" spc="-5" dirty="0">
                <a:effectLst/>
                <a:latin typeface="Times New Roman" panose="02020603050405020304" pitchFamily="18" charset="0"/>
                <a:ea typeface="SimSun" panose="02010600030101010101" pitchFamily="2" charset="-122"/>
              </a:rPr>
              <a:t>. On the contrary</a:t>
            </a:r>
            <a:r>
              <a:rPr lang="en-US" sz="2000" spc="-5" dirty="0">
                <a:effectLst/>
                <a:latin typeface="Times New Roman" panose="02020603050405020304" pitchFamily="18" charset="0"/>
                <a:ea typeface="SimSun" panose="02010600030101010101" pitchFamily="2" charset="-122"/>
              </a:rPr>
              <a:t>,</a:t>
            </a:r>
            <a:r>
              <a:rPr lang="x-none" sz="2000" spc="-5" dirty="0">
                <a:effectLst/>
                <a:latin typeface="Times New Roman" panose="02020603050405020304" pitchFamily="18" charset="0"/>
                <a:ea typeface="SimSun" panose="02010600030101010101" pitchFamily="2" charset="-122"/>
              </a:rPr>
              <a:t> for q = n − 1 this is a breakers win. </a:t>
            </a:r>
            <a:r>
              <a:rPr lang="en-US" sz="2000" spc="-5" dirty="0">
                <a:effectLst/>
                <a:latin typeface="Times New Roman" panose="02020603050405020304" pitchFamily="18" charset="0"/>
                <a:ea typeface="SimSun" panose="02010600030101010101" pitchFamily="2" charset="-122"/>
              </a:rPr>
              <a:t>T</a:t>
            </a:r>
            <a:r>
              <a:rPr lang="x-none" sz="2000" spc="-5" dirty="0">
                <a:effectLst/>
                <a:latin typeface="Times New Roman" panose="02020603050405020304" pitchFamily="18" charset="0"/>
                <a:ea typeface="SimSun" panose="02010600030101010101" pitchFamily="2" charset="-122"/>
              </a:rPr>
              <a:t>he </a:t>
            </a:r>
            <a:r>
              <a:rPr lang="en-US" sz="2000" spc="-5" dirty="0">
                <a:effectLst/>
                <a:latin typeface="Times New Roman" panose="02020603050405020304" pitchFamily="18" charset="0"/>
                <a:ea typeface="SimSun" panose="02010600030101010101" pitchFamily="2" charset="-122"/>
              </a:rPr>
              <a:t>question is </a:t>
            </a:r>
            <a:r>
              <a:rPr lang="x-none" sz="2000" spc="-5" dirty="0">
                <a:effectLst/>
                <a:latin typeface="Times New Roman" panose="02020603050405020304" pitchFamily="18" charset="0"/>
                <a:ea typeface="SimSun" panose="02010600030101010101" pitchFamily="2" charset="-122"/>
              </a:rPr>
              <a:t>for what value of q does this switch</a:t>
            </a:r>
            <a:r>
              <a:rPr lang="en-US" sz="2000" spc="-5" dirty="0">
                <a:effectLst/>
                <a:latin typeface="Times New Roman" panose="02020603050405020304" pitchFamily="18" charset="0"/>
                <a:ea typeface="SimSun" panose="02010600030101010101" pitchFamily="2" charset="-122"/>
              </a:rPr>
              <a:t> happen</a:t>
            </a:r>
            <a:r>
              <a:rPr lang="x-none" sz="2000" spc="-5" dirty="0">
                <a:effectLst/>
                <a:latin typeface="Times New Roman" panose="02020603050405020304" pitchFamily="18" charset="0"/>
                <a:ea typeface="SimSun" panose="02010600030101010101" pitchFamily="2" charset="-122"/>
              </a:rPr>
              <a:t>?</a:t>
            </a:r>
            <a:r>
              <a:rPr lang="en-US" sz="2000" spc="-5" dirty="0">
                <a:effectLst/>
                <a:latin typeface="Times New Roman" panose="02020603050405020304" pitchFamily="18" charset="0"/>
                <a:ea typeface="SimSun" panose="02010600030101010101" pitchFamily="2" charset="-122"/>
              </a:rPr>
              <a:t> Is there any constant factor below which it’s a Maker’s win and above which Breaker has a winning strategy?</a:t>
            </a:r>
          </a:p>
          <a:p>
            <a:pPr marL="0" indent="0" algn="just">
              <a:buNone/>
            </a:pPr>
            <a:endParaRPr lang="en-US" sz="2000" dirty="0">
              <a:effectLst/>
              <a:latin typeface="Times New Roman" panose="02020603050405020304" pitchFamily="18" charset="0"/>
              <a:ea typeface="SimSun" panose="02010600030101010101" pitchFamily="2" charset="-122"/>
            </a:endParaRPr>
          </a:p>
          <a:p>
            <a:pPr algn="just"/>
            <a:endParaRPr lang="en-US" sz="2000" dirty="0"/>
          </a:p>
        </p:txBody>
      </p:sp>
    </p:spTree>
    <p:extLst>
      <p:ext uri="{BB962C8B-B14F-4D97-AF65-F5344CB8AC3E}">
        <p14:creationId xmlns:p14="http://schemas.microsoft.com/office/powerpoint/2010/main" val="11179134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0615989-D001-7111-39C9-44F491BFCFC1}"/>
              </a:ext>
            </a:extLst>
          </p:cNvPr>
          <p:cNvSpPr>
            <a:spLocks noGrp="1"/>
          </p:cNvSpPr>
          <p:nvPr>
            <p:ph type="title"/>
          </p:nvPr>
        </p:nvSpPr>
        <p:spPr>
          <a:xfrm>
            <a:off x="635000" y="640823"/>
            <a:ext cx="3418659" cy="5583148"/>
          </a:xfrm>
        </p:spPr>
        <p:txBody>
          <a:bodyPr anchor="ctr">
            <a:normAutofit/>
          </a:bodyPr>
          <a:lstStyle/>
          <a:p>
            <a:r>
              <a:rPr lang="en-US" sz="5400"/>
              <a:t>Range of Uncertainty</a:t>
            </a:r>
          </a:p>
        </p:txBody>
      </p:sp>
      <p:sp>
        <p:nvSpPr>
          <p:cNvPr id="11"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D2F46B4D-F308-2043-B772-7E8EDE63B982}"/>
              </a:ext>
            </a:extLst>
          </p:cNvPr>
          <p:cNvGraphicFramePr>
            <a:graphicFrameLocks noGrp="1"/>
          </p:cNvGraphicFramePr>
          <p:nvPr>
            <p:ph idx="1"/>
            <p:extLst>
              <p:ext uri="{D42A27DB-BD31-4B8C-83A1-F6EECF244321}">
                <p14:modId xmlns:p14="http://schemas.microsoft.com/office/powerpoint/2010/main" val="2335516455"/>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979398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9D12875-9AF4-E482-504E-7F0DF6FA7BF8}"/>
              </a:ext>
            </a:extLst>
          </p:cNvPr>
          <p:cNvSpPr>
            <a:spLocks noGrp="1"/>
          </p:cNvSpPr>
          <p:nvPr>
            <p:ph type="title"/>
          </p:nvPr>
        </p:nvSpPr>
        <p:spPr>
          <a:xfrm>
            <a:off x="686834" y="1153572"/>
            <a:ext cx="3200400" cy="4461163"/>
          </a:xfrm>
        </p:spPr>
        <p:txBody>
          <a:bodyPr>
            <a:normAutofit/>
          </a:bodyPr>
          <a:lstStyle/>
          <a:p>
            <a:r>
              <a:rPr lang="en-US" sz="4100">
                <a:solidFill>
                  <a:srgbClr val="FFFFFF"/>
                </a:solidFill>
              </a:rPr>
              <a:t>Breaker’s Strategy Development</a:t>
            </a:r>
          </a:p>
        </p:txBody>
      </p:sp>
      <p:sp>
        <p:nvSpPr>
          <p:cNvPr id="30" name="Arc 29">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37F55385-3734-67B6-499E-DC2160EC29BB}"/>
              </a:ext>
            </a:extLst>
          </p:cNvPr>
          <p:cNvSpPr>
            <a:spLocks noGrp="1"/>
          </p:cNvSpPr>
          <p:nvPr>
            <p:ph idx="1"/>
          </p:nvPr>
        </p:nvSpPr>
        <p:spPr>
          <a:xfrm>
            <a:off x="4447308" y="591344"/>
            <a:ext cx="6906491" cy="5585619"/>
          </a:xfrm>
        </p:spPr>
        <p:txBody>
          <a:bodyPr anchor="ctr">
            <a:normAutofit/>
          </a:bodyPr>
          <a:lstStyle/>
          <a:p>
            <a:pPr algn="just"/>
            <a:r>
              <a:rPr lang="en-US" sz="1800" spc="-5" dirty="0">
                <a:effectLst/>
                <a:latin typeface="Times New Roman" panose="02020603050405020304" pitchFamily="18" charset="0"/>
                <a:ea typeface="SimSun" panose="02010600030101010101" pitchFamily="2" charset="-122"/>
              </a:rPr>
              <a:t>The Breaker should first check if any loop of the maker is just one edge away i.e. if any of the path is of length 2. If this situation holds true, Breaker should claim that edge.</a:t>
            </a:r>
          </a:p>
          <a:p>
            <a:pPr algn="just"/>
            <a:r>
              <a:rPr lang="en-US" sz="1800" spc="-5" dirty="0">
                <a:effectLst/>
                <a:latin typeface="Times New Roman" panose="02020603050405020304" pitchFamily="18" charset="0"/>
                <a:ea typeface="SimSun" panose="02010600030101010101" pitchFamily="2" charset="-122"/>
              </a:rPr>
              <a:t>If there is no loop for the Maker which is just one edge away, Breaker should claim the edge originating from one of the maker’s nodes.</a:t>
            </a:r>
          </a:p>
          <a:p>
            <a:pPr algn="just"/>
            <a:r>
              <a:rPr lang="en-US" sz="1800" spc="-5" dirty="0">
                <a:effectLst/>
                <a:latin typeface="Times New Roman" panose="02020603050405020304" pitchFamily="18" charset="0"/>
                <a:ea typeface="SimSun" panose="02010600030101010101" pitchFamily="2" charset="-122"/>
              </a:rPr>
              <a:t>Breaker should select the edges with one of the nodes having </a:t>
            </a:r>
            <a:r>
              <a:rPr lang="en-US" sz="1800" spc="-5" dirty="0" err="1">
                <a:effectLst/>
                <a:latin typeface="Times New Roman" panose="02020603050405020304" pitchFamily="18" charset="0"/>
                <a:ea typeface="SimSun" panose="02010600030101010101" pitchFamily="2" charset="-122"/>
              </a:rPr>
              <a:t>comparativly</a:t>
            </a:r>
            <a:r>
              <a:rPr lang="en-US" sz="1800" spc="-5" dirty="0">
                <a:effectLst/>
                <a:latin typeface="Times New Roman" panose="02020603050405020304" pitchFamily="18" charset="0"/>
                <a:ea typeface="SimSun" panose="02010600030101010101" pitchFamily="2" charset="-122"/>
              </a:rPr>
              <a:t> more of the Maker’s edges than the others and containing less number of edges that are already selected by the Breaker. But this should be considered secondary to the first point.</a:t>
            </a:r>
          </a:p>
          <a:p>
            <a:pPr marL="0" indent="0" algn="just">
              <a:buNone/>
            </a:pPr>
            <a:endParaRPr lang="en-US" sz="1800" dirty="0">
              <a:effectLst/>
              <a:latin typeface="Times New Roman" panose="02020603050405020304" pitchFamily="18" charset="0"/>
              <a:ea typeface="SimSun" panose="02010600030101010101" pitchFamily="2" charset="-122"/>
            </a:endParaRPr>
          </a:p>
          <a:p>
            <a:pPr marL="0" indent="0" algn="just">
              <a:buNone/>
            </a:pPr>
            <a:endParaRPr lang="en-US" sz="1800" dirty="0">
              <a:latin typeface="Times New Roman" panose="02020603050405020304" pitchFamily="18" charset="0"/>
              <a:ea typeface="SimSun" panose="02010600030101010101" pitchFamily="2" charset="-122"/>
            </a:endParaRPr>
          </a:p>
          <a:p>
            <a:pPr marL="0" indent="0" algn="just">
              <a:buNone/>
            </a:pPr>
            <a:r>
              <a:rPr lang="en-US" sz="1800" dirty="0">
                <a:effectLst/>
                <a:latin typeface="Times New Roman" panose="02020603050405020304" pitchFamily="18" charset="0"/>
                <a:ea typeface="SimSun" panose="02010600030101010101" pitchFamily="2" charset="-122"/>
              </a:rPr>
              <a:t>Maker can win by fixing a node v &amp; then simply claiming all his edges incident to v. At some point, the Breaker will not be able to close all Maker’s paths of length 2 and that’s why the variable q plays an important role to make this game worthy. Breaker can always close all the paths of length 2 made by the maker &amp; at the same time prevent maker to build a star of size q/2.</a:t>
            </a:r>
            <a:endParaRPr lang="en-US" sz="1800" dirty="0"/>
          </a:p>
        </p:txBody>
      </p:sp>
    </p:spTree>
    <p:extLst>
      <p:ext uri="{BB962C8B-B14F-4D97-AF65-F5344CB8AC3E}">
        <p14:creationId xmlns:p14="http://schemas.microsoft.com/office/powerpoint/2010/main" val="20241887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E568A5D-8741-FA20-46F7-AFD8656BB740}"/>
              </a:ext>
            </a:extLst>
          </p:cNvPr>
          <p:cNvSpPr>
            <a:spLocks noGrp="1"/>
          </p:cNvSpPr>
          <p:nvPr>
            <p:ph type="title"/>
          </p:nvPr>
        </p:nvSpPr>
        <p:spPr>
          <a:xfrm>
            <a:off x="838200" y="365125"/>
            <a:ext cx="10515600" cy="1325563"/>
          </a:xfrm>
        </p:spPr>
        <p:txBody>
          <a:bodyPr>
            <a:normAutofit/>
          </a:bodyPr>
          <a:lstStyle/>
          <a:p>
            <a:r>
              <a:rPr lang="en-US" sz="5400"/>
              <a:t>More Instincts</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ontent Placeholder 2">
            <a:extLst>
              <a:ext uri="{FF2B5EF4-FFF2-40B4-BE49-F238E27FC236}">
                <a16:creationId xmlns:a16="http://schemas.microsoft.com/office/drawing/2014/main" id="{068948BC-6B53-5731-CB67-07CE6B06FA09}"/>
              </a:ext>
            </a:extLst>
          </p:cNvPr>
          <p:cNvSpPr>
            <a:spLocks noGrp="1"/>
          </p:cNvSpPr>
          <p:nvPr>
            <p:ph idx="1"/>
          </p:nvPr>
        </p:nvSpPr>
        <p:spPr>
          <a:xfrm>
            <a:off x="838200" y="1929384"/>
            <a:ext cx="10515600" cy="4251960"/>
          </a:xfrm>
        </p:spPr>
        <p:txBody>
          <a:bodyPr>
            <a:normAutofit/>
          </a:bodyPr>
          <a:lstStyle/>
          <a:p>
            <a:pPr algn="just"/>
            <a:r>
              <a:rPr lang="en-US" sz="2200" spc="-5" dirty="0">
                <a:latin typeface="Times New Roman" panose="02020603050405020304" pitchFamily="18" charset="0"/>
                <a:ea typeface="SimSun" panose="02010600030101010101" pitchFamily="2" charset="-122"/>
              </a:rPr>
              <a:t>T</a:t>
            </a:r>
            <a:r>
              <a:rPr lang="en-US" sz="2200" spc="-5" dirty="0">
                <a:effectLst/>
                <a:latin typeface="Times New Roman" panose="02020603050405020304" pitchFamily="18" charset="0"/>
                <a:ea typeface="SimSun" panose="02010600030101010101" pitchFamily="2" charset="-122"/>
              </a:rPr>
              <a:t>he only chance for maker to win the game is to construct more than q paths of length 2 as otherwise Breaker has a strategy to stop him. If maker claim an edge say {</a:t>
            </a:r>
            <a:r>
              <a:rPr lang="en-US" sz="2200" spc="-5" dirty="0" err="1">
                <a:effectLst/>
                <a:latin typeface="Times New Roman" panose="02020603050405020304" pitchFamily="18" charset="0"/>
                <a:ea typeface="SimSun" panose="02010600030101010101" pitchFamily="2" charset="-122"/>
              </a:rPr>
              <a:t>x,y</a:t>
            </a:r>
            <a:r>
              <a:rPr lang="en-US" sz="2200" spc="-5" dirty="0">
                <a:effectLst/>
                <a:latin typeface="Times New Roman" panose="02020603050405020304" pitchFamily="18" charset="0"/>
                <a:ea typeface="SimSun" panose="02010600030101010101" pitchFamily="2" charset="-122"/>
              </a:rPr>
              <a:t>}. Then the total paths of length 2 would be </a:t>
            </a:r>
            <a:r>
              <a:rPr lang="en-US" sz="2200" spc="-5" dirty="0" err="1">
                <a:effectLst/>
                <a:latin typeface="Times New Roman" panose="02020603050405020304" pitchFamily="18" charset="0"/>
                <a:ea typeface="SimSun" panose="02010600030101010101" pitchFamily="2" charset="-122"/>
              </a:rPr>
              <a:t>deg</a:t>
            </a:r>
            <a:r>
              <a:rPr lang="en-US" sz="2200" spc="-5" baseline="-25000" dirty="0" err="1">
                <a:effectLst/>
                <a:latin typeface="Times New Roman" panose="02020603050405020304" pitchFamily="18" charset="0"/>
                <a:ea typeface="SimSun" panose="02010600030101010101" pitchFamily="2" charset="-122"/>
              </a:rPr>
              <a:t>M</a:t>
            </a:r>
            <a:r>
              <a:rPr lang="en-US" sz="2200" spc="-5" dirty="0">
                <a:effectLst/>
                <a:latin typeface="Times New Roman" panose="02020603050405020304" pitchFamily="18" charset="0"/>
                <a:ea typeface="SimSun" panose="02010600030101010101" pitchFamily="2" charset="-122"/>
              </a:rPr>
              <a:t>(x) + </a:t>
            </a:r>
            <a:r>
              <a:rPr lang="en-US" sz="2200" spc="-5" dirty="0" err="1">
                <a:effectLst/>
                <a:latin typeface="Times New Roman" panose="02020603050405020304" pitchFamily="18" charset="0"/>
                <a:ea typeface="SimSun" panose="02010600030101010101" pitchFamily="2" charset="-122"/>
              </a:rPr>
              <a:t>deg</a:t>
            </a:r>
            <a:r>
              <a:rPr lang="en-US" sz="2200" spc="-5" baseline="-25000" dirty="0" err="1">
                <a:effectLst/>
                <a:latin typeface="Times New Roman" panose="02020603050405020304" pitchFamily="18" charset="0"/>
                <a:ea typeface="SimSun" panose="02010600030101010101" pitchFamily="2" charset="-122"/>
              </a:rPr>
              <a:t>M</a:t>
            </a:r>
            <a:r>
              <a:rPr lang="en-US" sz="2200" spc="-5" dirty="0">
                <a:effectLst/>
                <a:latin typeface="Times New Roman" panose="02020603050405020304" pitchFamily="18" charset="0"/>
                <a:ea typeface="SimSun" panose="02010600030101010101" pitchFamily="2" charset="-122"/>
              </a:rPr>
              <a:t>(y). And all these paths are required to be closed by the Breaker.</a:t>
            </a:r>
          </a:p>
          <a:p>
            <a:pPr algn="just"/>
            <a:r>
              <a:rPr lang="en-US" sz="2200" dirty="0">
                <a:effectLst/>
                <a:latin typeface="Times New Roman" panose="02020603050405020304" pitchFamily="18" charset="0"/>
                <a:ea typeface="SimSun" panose="02010600030101010101" pitchFamily="2" charset="-122"/>
              </a:rPr>
              <a:t>By considering these factors, we made multiple observations by varying the variables ‘n’ and ‘q’ of the (</a:t>
            </a:r>
            <a:r>
              <a:rPr lang="en-US" sz="2200" dirty="0" err="1">
                <a:effectLst/>
                <a:latin typeface="Times New Roman" panose="02020603050405020304" pitchFamily="18" charset="0"/>
                <a:ea typeface="SimSun" panose="02010600030101010101" pitchFamily="2" charset="-122"/>
              </a:rPr>
              <a:t>n,q</a:t>
            </a:r>
            <a:r>
              <a:rPr lang="en-US" sz="2200" dirty="0">
                <a:effectLst/>
                <a:latin typeface="Times New Roman" panose="02020603050405020304" pitchFamily="18" charset="0"/>
                <a:ea typeface="SimSun" panose="02010600030101010101" pitchFamily="2" charset="-122"/>
              </a:rPr>
              <a:t>)-Triangle game for the graph K</a:t>
            </a:r>
            <a:r>
              <a:rPr lang="en-US" sz="2200" baseline="-25000" dirty="0">
                <a:effectLst/>
                <a:latin typeface="Times New Roman" panose="02020603050405020304" pitchFamily="18" charset="0"/>
                <a:ea typeface="SimSun" panose="02010600030101010101" pitchFamily="2" charset="-122"/>
              </a:rPr>
              <a:t>n</a:t>
            </a:r>
            <a:r>
              <a:rPr lang="en-US" sz="2200" dirty="0">
                <a:effectLst/>
                <a:latin typeface="Times New Roman" panose="02020603050405020304" pitchFamily="18" charset="0"/>
                <a:ea typeface="SimSun" panose="02010600030101010101" pitchFamily="2" charset="-122"/>
              </a:rPr>
              <a:t>. It was ensured to not make any </a:t>
            </a:r>
            <a:r>
              <a:rPr lang="en-US" sz="2200" i="1" dirty="0">
                <a:effectLst/>
                <a:latin typeface="Times New Roman" panose="02020603050405020304" pitchFamily="18" charset="0"/>
                <a:ea typeface="SimSun" panose="02010600030101010101" pitchFamily="2" charset="-122"/>
              </a:rPr>
              <a:t>dumb choice. </a:t>
            </a:r>
          </a:p>
          <a:p>
            <a:pPr algn="just"/>
            <a:endParaRPr lang="en-US" sz="2200" i="1" dirty="0">
              <a:latin typeface="Times New Roman" panose="02020603050405020304" pitchFamily="18" charset="0"/>
              <a:ea typeface="SimSun" panose="02010600030101010101" pitchFamily="2" charset="-122"/>
            </a:endParaRPr>
          </a:p>
          <a:p>
            <a:pPr marL="0" indent="0" algn="just">
              <a:buNone/>
            </a:pPr>
            <a:r>
              <a:rPr lang="en-US" sz="2200" i="1" dirty="0">
                <a:latin typeface="Times New Roman" panose="02020603050405020304" pitchFamily="18" charset="0"/>
                <a:ea typeface="SimSun" panose="02010600030101010101" pitchFamily="2" charset="-122"/>
              </a:rPr>
              <a:t>Dumb Choice - </a:t>
            </a:r>
            <a:r>
              <a:rPr lang="en-US" sz="2200" i="1" spc="-5" dirty="0">
                <a:effectLst/>
                <a:latin typeface="Times New Roman" panose="02020603050405020304" pitchFamily="18" charset="0"/>
                <a:ea typeface="SimSun" panose="02010600030101010101" pitchFamily="2" charset="-122"/>
              </a:rPr>
              <a:t>When there is a clear opportunity in front of the player to either make the triangle (in the case of maker) or to close the way in the formation of the triangle (in the case of the breaker) but then also the player chooses to select some other arbitrary edge instead of claiming the useful edge for him, giving a total advantage to the opponent.</a:t>
            </a:r>
          </a:p>
          <a:p>
            <a:pPr marL="0" indent="0" algn="just">
              <a:buNone/>
            </a:pPr>
            <a:endParaRPr lang="en-US" sz="2200" dirty="0"/>
          </a:p>
        </p:txBody>
      </p:sp>
    </p:spTree>
    <p:extLst>
      <p:ext uri="{BB962C8B-B14F-4D97-AF65-F5344CB8AC3E}">
        <p14:creationId xmlns:p14="http://schemas.microsoft.com/office/powerpoint/2010/main" val="13626571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1E90D98-64DD-8D64-A72F-ED2372EFCB14}"/>
              </a:ext>
            </a:extLst>
          </p:cNvPr>
          <p:cNvSpPr>
            <a:spLocks noGrp="1"/>
          </p:cNvSpPr>
          <p:nvPr>
            <p:ph type="title"/>
          </p:nvPr>
        </p:nvSpPr>
        <p:spPr>
          <a:xfrm>
            <a:off x="838200" y="365125"/>
            <a:ext cx="10515600" cy="1325563"/>
          </a:xfrm>
        </p:spPr>
        <p:txBody>
          <a:bodyPr>
            <a:normAutofit/>
          </a:bodyPr>
          <a:lstStyle/>
          <a:p>
            <a:r>
              <a:rPr lang="en-US" sz="5400"/>
              <a:t>Simulator</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4C0E145-52B5-60BB-CF7C-D0B45D55D294}"/>
              </a:ext>
            </a:extLst>
          </p:cNvPr>
          <p:cNvSpPr>
            <a:spLocks noGrp="1"/>
          </p:cNvSpPr>
          <p:nvPr>
            <p:ph idx="1"/>
          </p:nvPr>
        </p:nvSpPr>
        <p:spPr>
          <a:xfrm>
            <a:off x="669036" y="1903529"/>
            <a:ext cx="10684764" cy="4472368"/>
          </a:xfrm>
        </p:spPr>
        <p:txBody>
          <a:bodyPr>
            <a:normAutofit/>
          </a:bodyPr>
          <a:lstStyle/>
          <a:p>
            <a:pPr algn="just"/>
            <a:r>
              <a:rPr lang="en-US" sz="1700" dirty="0">
                <a:effectLst/>
                <a:latin typeface="Times New Roman" panose="02020603050405020304" pitchFamily="18" charset="0"/>
                <a:ea typeface="SimSun" panose="02010600030101010101" pitchFamily="2" charset="-122"/>
              </a:rPr>
              <a:t>Two modes of Playing- Node and Edges</a:t>
            </a:r>
          </a:p>
          <a:p>
            <a:pPr algn="just"/>
            <a:r>
              <a:rPr lang="en-US" sz="1700" b="1" dirty="0">
                <a:latin typeface="Times New Roman" panose="02020603050405020304" pitchFamily="18" charset="0"/>
                <a:ea typeface="SimSun" panose="02010600030101010101" pitchFamily="2" charset="-122"/>
              </a:rPr>
              <a:t>Node Mode </a:t>
            </a:r>
            <a:r>
              <a:rPr lang="en-US" sz="1700" dirty="0">
                <a:latin typeface="Times New Roman" panose="02020603050405020304" pitchFamily="18" charset="0"/>
                <a:ea typeface="SimSun" panose="02010600030101010101" pitchFamily="2" charset="-122"/>
              </a:rPr>
              <a:t>- </a:t>
            </a:r>
            <a:r>
              <a:rPr lang="en-US" sz="1700" dirty="0">
                <a:effectLst/>
                <a:latin typeface="Times New Roman" panose="02020603050405020304" pitchFamily="18" charset="0"/>
                <a:ea typeface="SimSun" panose="02010600030101010101" pitchFamily="2" charset="-122"/>
              </a:rPr>
              <a:t>Maker will select the first node followed by Breaker selecting the q successive nodes. As soon as Maker has three nodes claimed by him, he wins the game by forming the triangle. </a:t>
            </a:r>
          </a:p>
          <a:p>
            <a:pPr algn="just"/>
            <a:r>
              <a:rPr lang="en-US" sz="1700" dirty="0">
                <a:effectLst/>
                <a:latin typeface="Times New Roman" panose="02020603050405020304" pitchFamily="18" charset="0"/>
                <a:ea typeface="SimSun" panose="02010600030101010101" pitchFamily="2" charset="-122"/>
              </a:rPr>
              <a:t>As soon as Maker has three nodes claimed by him, he wins the game by forming the triangle. On the other hand, Breaker in his chances has the goal of selecting as many nodes as he can so that before Maker gets the third chance, he has already selected all the free nodes of the graph. </a:t>
            </a:r>
            <a:endParaRPr lang="en-US" sz="1700" dirty="0">
              <a:latin typeface="Times New Roman" panose="02020603050405020304" pitchFamily="18" charset="0"/>
              <a:ea typeface="SimSun" panose="02010600030101010101" pitchFamily="2" charset="-122"/>
            </a:endParaRPr>
          </a:p>
          <a:p>
            <a:pPr algn="just"/>
            <a:r>
              <a:rPr lang="en-US" sz="1700" spc="-5" dirty="0">
                <a:effectLst/>
                <a:latin typeface="Times New Roman" panose="02020603050405020304" pitchFamily="18" charset="0"/>
                <a:ea typeface="SimSun" panose="02010600030101010101" pitchFamily="2" charset="-122"/>
              </a:rPr>
              <a:t>This “Node” mode of this game is not much of logical thinking but provides the idea about the ‘q’ chances given to the Breaker. </a:t>
            </a:r>
          </a:p>
          <a:p>
            <a:pPr algn="just"/>
            <a:r>
              <a:rPr lang="en-US" sz="1700" spc="-5" dirty="0">
                <a:effectLst/>
                <a:latin typeface="Times New Roman" panose="02020603050405020304" pitchFamily="18" charset="0"/>
                <a:ea typeface="SimSun" panose="02010600030101010101" pitchFamily="2" charset="-122"/>
              </a:rPr>
              <a:t>If  ‘q’ is large enough that Breaker can claim all nodes before forming the triangle, then it’s Breaker’s win. </a:t>
            </a:r>
          </a:p>
          <a:p>
            <a:pPr algn="just"/>
            <a:r>
              <a:rPr lang="en-US" sz="1700" spc="-5" dirty="0">
                <a:effectLst/>
                <a:latin typeface="Times New Roman" panose="02020603050405020304" pitchFamily="18" charset="0"/>
                <a:ea typeface="SimSun" panose="02010600030101010101" pitchFamily="2" charset="-122"/>
              </a:rPr>
              <a:t>On the other hand, if the value of ‘q’ is not sufficient to claim all the free nodes before maker gets the opportunity to claim the third node, then it’s Maker’s win. </a:t>
            </a:r>
          </a:p>
          <a:p>
            <a:pPr algn="just"/>
            <a:r>
              <a:rPr lang="en-US" sz="1700" spc="-5" dirty="0">
                <a:effectLst/>
                <a:latin typeface="Times New Roman" panose="02020603050405020304" pitchFamily="18" charset="0"/>
                <a:ea typeface="SimSun" panose="02010600030101010101" pitchFamily="2" charset="-122"/>
              </a:rPr>
              <a:t>So, this mode is giving us the idea about advantage Breaker gets with the value of ‘q’ which is going to be an important factor in the second mode i.e., the edge mode.</a:t>
            </a:r>
          </a:p>
          <a:p>
            <a:pPr algn="just"/>
            <a:endParaRPr lang="en-US" sz="1700" dirty="0">
              <a:latin typeface="Times New Roman" panose="02020603050405020304" pitchFamily="18" charset="0"/>
              <a:ea typeface="SimSun" panose="02010600030101010101" pitchFamily="2" charset="-122"/>
            </a:endParaRPr>
          </a:p>
          <a:p>
            <a:pPr marL="0" indent="0" algn="just">
              <a:buNone/>
            </a:pPr>
            <a:endParaRPr lang="en-US" sz="1700" dirty="0"/>
          </a:p>
        </p:txBody>
      </p:sp>
    </p:spTree>
    <p:extLst>
      <p:ext uri="{BB962C8B-B14F-4D97-AF65-F5344CB8AC3E}">
        <p14:creationId xmlns:p14="http://schemas.microsoft.com/office/powerpoint/2010/main" val="34490975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5" name="Rectangle 2054">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57" name="Freeform: Shape 2056">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59" name="Rectangle 2058">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1" name="Rectangle 2060">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3" name="Freeform: Shape 2062">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65" name="Isosceles Triangle 2064">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1">
            <a:extLst>
              <a:ext uri="{FF2B5EF4-FFF2-40B4-BE49-F238E27FC236}">
                <a16:creationId xmlns:a16="http://schemas.microsoft.com/office/drawing/2014/main" id="{6B2F40BB-0DF0-8041-726B-4B224CB87C1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717319" y="0"/>
            <a:ext cx="7029736" cy="55710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67" name="Isosceles Triangle 2066">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54A03731-250C-481B-30CD-9C06B535B68A}"/>
              </a:ext>
            </a:extLst>
          </p:cNvPr>
          <p:cNvSpPr txBox="1"/>
          <p:nvPr/>
        </p:nvSpPr>
        <p:spPr>
          <a:xfrm>
            <a:off x="2351605" y="5667466"/>
            <a:ext cx="7761164" cy="369332"/>
          </a:xfrm>
          <a:prstGeom prst="rect">
            <a:avLst/>
          </a:prstGeom>
          <a:noFill/>
        </p:spPr>
        <p:txBody>
          <a:bodyPr wrap="none" rtlCol="0">
            <a:spAutoFit/>
          </a:bodyPr>
          <a:lstStyle/>
          <a:p>
            <a:r>
              <a:rPr lang="en-US" sz="1800" dirty="0">
                <a:effectLst/>
                <a:latin typeface="Times New Roman" panose="02020603050405020304" pitchFamily="18" charset="0"/>
                <a:ea typeface="SimSun" panose="02010600030101010101" pitchFamily="2" charset="-122"/>
              </a:rPr>
              <a:t>Flow chart representing the Maker-Breaker Game in the ‘node’ mode of simulator</a:t>
            </a:r>
            <a:endParaRPr lang="en-US" dirty="0"/>
          </a:p>
        </p:txBody>
      </p:sp>
    </p:spTree>
    <p:extLst>
      <p:ext uri="{BB962C8B-B14F-4D97-AF65-F5344CB8AC3E}">
        <p14:creationId xmlns:p14="http://schemas.microsoft.com/office/powerpoint/2010/main" val="7078604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169</TotalTime>
  <Words>2016</Words>
  <Application>Microsoft Office PowerPoint</Application>
  <PresentationFormat>Widescreen</PresentationFormat>
  <Paragraphs>71</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SimSun</vt:lpstr>
      <vt:lpstr>Arial</vt:lpstr>
      <vt:lpstr>Calibri</vt:lpstr>
      <vt:lpstr>Calibri Light</vt:lpstr>
      <vt:lpstr>MJXc-TeX-main-Rw</vt:lpstr>
      <vt:lpstr>Times New Roman</vt:lpstr>
      <vt:lpstr>Office Theme</vt:lpstr>
      <vt:lpstr>Maker-Breaker Triangle Game</vt:lpstr>
      <vt:lpstr>Maker-Breaker Triangle Game</vt:lpstr>
      <vt:lpstr>PowerPoint Presentation</vt:lpstr>
      <vt:lpstr>What is the Open Question?</vt:lpstr>
      <vt:lpstr>Range of Uncertainty</vt:lpstr>
      <vt:lpstr>Breaker’s Strategy Development</vt:lpstr>
      <vt:lpstr>More Instincts</vt:lpstr>
      <vt:lpstr>Simulator</vt:lpstr>
      <vt:lpstr>PowerPoint Presentation</vt:lpstr>
      <vt:lpstr>PowerPoint Presentation</vt:lpstr>
      <vt:lpstr>PowerPoint Presentation</vt:lpstr>
      <vt:lpstr>Future Scope</vt:lpstr>
      <vt:lpstr>Discussion &amp; Results </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Maker-Breaker Triangle Game</dc:title>
  <dc:creator>Chandranshu Gautam</dc:creator>
  <cp:lastModifiedBy>Chandranshu Gautam</cp:lastModifiedBy>
  <cp:revision>11</cp:revision>
  <dcterms:created xsi:type="dcterms:W3CDTF">2023-05-17T02:05:36Z</dcterms:created>
  <dcterms:modified xsi:type="dcterms:W3CDTF">2023-05-17T07:17:03Z</dcterms:modified>
</cp:coreProperties>
</file>