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 id="2147483685" r:id="rId4"/>
    <p:sldMasterId id="2147483698" r:id="rId5"/>
  </p:sldMasterIdLst>
  <p:notesMasterIdLst>
    <p:notesMasterId r:id="rId36"/>
  </p:notesMasterIdLst>
  <p:sldIdLst>
    <p:sldId id="256" r:id="rId6"/>
    <p:sldId id="294" r:id="rId7"/>
    <p:sldId id="287" r:id="rId8"/>
    <p:sldId id="272" r:id="rId9"/>
    <p:sldId id="286" r:id="rId10"/>
    <p:sldId id="290" r:id="rId11"/>
    <p:sldId id="289" r:id="rId12"/>
    <p:sldId id="291" r:id="rId13"/>
    <p:sldId id="292" r:id="rId14"/>
    <p:sldId id="288" r:id="rId15"/>
    <p:sldId id="293" r:id="rId16"/>
    <p:sldId id="258" r:id="rId17"/>
    <p:sldId id="274" r:id="rId18"/>
    <p:sldId id="275" r:id="rId19"/>
    <p:sldId id="276" r:id="rId20"/>
    <p:sldId id="277" r:id="rId21"/>
    <p:sldId id="278" r:id="rId22"/>
    <p:sldId id="267" r:id="rId23"/>
    <p:sldId id="268" r:id="rId24"/>
    <p:sldId id="269" r:id="rId25"/>
    <p:sldId id="270" r:id="rId26"/>
    <p:sldId id="271" r:id="rId27"/>
    <p:sldId id="279" r:id="rId28"/>
    <p:sldId id="280" r:id="rId29"/>
    <p:sldId id="281" r:id="rId30"/>
    <p:sldId id="282" r:id="rId31"/>
    <p:sldId id="283" r:id="rId32"/>
    <p:sldId id="284" r:id="rId33"/>
    <p:sldId id="285" r:id="rId34"/>
    <p:sldId id="27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20C5C-CD9D-4FF8-AF3E-D4EF8BAF146C}" type="datetimeFigureOut">
              <a:rPr lang="en-US" smtClean="0"/>
              <a:pPr/>
              <a:t>12/29/2015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A59C30-E1FB-4B28-A98E-D6BE5F72F31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6F251802-D83B-4397-9567-0293C6167A69}" type="slidenum">
              <a:rPr lang="en-US" smtClean="0"/>
              <a:pPr/>
              <a:t>3</a:t>
            </a:fld>
            <a:endParaRPr lang="en-US"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689E3613-2D58-4502-8A78-35E43C201874}" type="slidenum">
              <a:rPr lang="en-US" smtClean="0"/>
              <a:pPr/>
              <a:t>10</a:t>
            </a:fld>
            <a:endParaRPr lang="en-US"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48F7D1C9-DB1F-4BF9-B1D3-F54B2D9C9668}" type="slidenum">
              <a:rPr lang="en-US" smtClean="0"/>
              <a:pPr/>
              <a:t>12</a:t>
            </a:fld>
            <a:endParaRPr lang="en-US"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505D6A-D6FF-4D26-B768-F0971EE3A745}" type="datetimeFigureOut">
              <a:rPr lang="en-US" smtClean="0"/>
              <a:pPr/>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31847-86F2-4DFD-B554-60291646A9A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505D6A-D6FF-4D26-B768-F0971EE3A745}" type="datetimeFigureOut">
              <a:rPr lang="en-US" smtClean="0"/>
              <a:pPr/>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31847-86F2-4DFD-B554-60291646A9A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505D6A-D6FF-4D26-B768-F0971EE3A745}" type="datetimeFigureOut">
              <a:rPr lang="en-US" smtClean="0"/>
              <a:pPr/>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31847-86F2-4DFD-B554-60291646A9A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4902EC1-28F3-45F4-AF32-BC0FE48485FB}"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D0A07B2-8942-4126-88C8-83B9ED8AF010}"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29FCFE9-B4F4-49B3-92D8-69CE2B511D42}"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0D8425B-48CF-4C2C-8857-66F36AD53574}"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2676B35-ED58-461D-9DC9-0C29BCE5552E}"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DD92060-405A-468F-AA02-2FADB0B7FF78}"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C83C084-950F-4343-BE66-8988F209F515}"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31B0E28-B299-403A-A2E7-07DC581BD79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505D6A-D6FF-4D26-B768-F0971EE3A745}" type="datetimeFigureOut">
              <a:rPr lang="en-US" smtClean="0"/>
              <a:pPr/>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31847-86F2-4DFD-B554-60291646A9A7}"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CA4A8B5-30AA-4E62-8294-741DD79A0E2C}"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D08502F-CCCA-4E38-9256-B54A398B3C87}"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D5CB01F-2D6F-41C3-90B8-85E774F12840}"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F82F414-89F2-49AB-B213-850884A865AE}"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DABD5B7-FCF4-4288-AFDE-CB314A28CDBE}"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EE53A2F-7CEA-4271-A0E2-8DB02E6AA118}"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0A85B0-27CE-4646-B40C-FB17FD5F173E}"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1B47A-D7EB-4C2F-8A63-1F9BBD15F32F}"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5296AD7-5010-44F5-8741-7D13F02A25AB}"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18265F0-12C7-46B6-831C-17A97660BEC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505D6A-D6FF-4D26-B768-F0971EE3A745}" type="datetimeFigureOut">
              <a:rPr lang="en-US" smtClean="0"/>
              <a:pPr/>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31847-86F2-4DFD-B554-60291646A9A7}"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DEE718F-B8EB-4D99-9F8B-5E62A34DFD30}"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1C2054F-3BC6-488F-AB41-173ACC42CA56}"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EDD8FEB-594E-40BC-9F61-75D27D50FB17}"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5692283-B3D1-4665-A23A-4E30D5AA06D3}"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C877EC0-C41C-4443-9BD0-C78B3C735F6A}"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73FD831-F6B1-4BB5-96CA-46B22EC03019}" type="slidenum">
              <a:rPr lang="en-US"/>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15BFEF-4B67-4F86-910C-FDE06F605C26}" type="slidenum">
              <a:rPr lang="en-US"/>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76B609F-72D4-4A01-8C8B-CC0B8F686817}" type="slidenum">
              <a:rPr lang="en-US"/>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29A6C73-FF66-4EB0-8F6A-B57810AA05E7}" type="slidenum">
              <a:rPr lang="en-US"/>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ECEE078-C739-4BCA-AAF9-872E49BD528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505D6A-D6FF-4D26-B768-F0971EE3A745}" type="datetimeFigureOut">
              <a:rPr lang="en-US" smtClean="0"/>
              <a:pPr/>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31847-86F2-4DFD-B554-60291646A9A7}"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CF29ECC-E139-49CE-B5B4-703D78FC86F3}" type="slidenum">
              <a:rPr lang="en-US"/>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418AD58-379D-441C-84DC-35DFB1E629A6}" type="slidenum">
              <a:rPr lang="en-US"/>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4A6FC68-DEBF-4B55-B255-FC5543AEC5BD}" type="slidenum">
              <a:rPr lang="en-US"/>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A9235B5-88F7-4A32-9082-1E49C1EE25DC}" type="slidenum">
              <a:rPr lang="en-US"/>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E403304-9265-4E80-B8E7-A06367FA43EA}" type="slidenum">
              <a:rPr lang="en-US"/>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E9CDBB7-63EF-41BB-9AC1-F63F3F7F2269}" type="slidenum">
              <a:rPr lang="en-US"/>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7EE3F9AB-71CE-4B7D-BFAB-F1AC2C5AC264}" type="slidenum">
              <a:rPr lang="en-US"/>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B100770-BA5C-441E-9FEB-254847004C46}" type="slidenum">
              <a:rPr lang="en-US"/>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7BA3B75-A836-4597-9AE2-76E437696171}" type="slidenum">
              <a:rPr lang="en-US"/>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88D7D32-F176-4A72-ADFC-D3444DCBB5E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505D6A-D6FF-4D26-B768-F0971EE3A745}" type="datetimeFigureOut">
              <a:rPr lang="en-US" smtClean="0"/>
              <a:pPr/>
              <a:t>12/29/2015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331847-86F2-4DFD-B554-60291646A9A7}"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184CF0B-A555-4D91-9B64-80FBC2C6D25F}" type="slidenum">
              <a:rPr lang="en-US"/>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CBA4267A-CA6D-41C1-90A0-CEBEBF204704}" type="slidenum">
              <a:rPr lang="en-US"/>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227D065D-DD32-468C-B7F7-381F753C271C}" type="slidenum">
              <a:rPr lang="en-US"/>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8F930D49-E5FA-4304-91EA-FB318E7BF3B2}" type="slidenum">
              <a:rPr lang="en-US"/>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C3EEC8A-146E-4A50-87BE-3FE4BED294AE}" type="slidenum">
              <a:rPr lang="en-US"/>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047B554-68E8-4B95-B853-6B4A8582632B}" type="slidenum">
              <a:rPr lang="en-US"/>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1D426DB-ADBC-4F23-808E-EE10D68E7AE6}"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1187B82-4034-4603-8595-CA886C30C4D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505D6A-D6FF-4D26-B768-F0971EE3A745}" type="datetimeFigureOut">
              <a:rPr lang="en-US" smtClean="0"/>
              <a:pPr/>
              <a:t>12/29/2015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331847-86F2-4DFD-B554-60291646A9A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505D6A-D6FF-4D26-B768-F0971EE3A745}" type="datetimeFigureOut">
              <a:rPr lang="en-US" smtClean="0"/>
              <a:pPr/>
              <a:t>12/29/2015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331847-86F2-4DFD-B554-60291646A9A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505D6A-D6FF-4D26-B768-F0971EE3A745}" type="datetimeFigureOut">
              <a:rPr lang="en-US" smtClean="0"/>
              <a:pPr/>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31847-86F2-4DFD-B554-60291646A9A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505D6A-D6FF-4D26-B768-F0971EE3A745}" type="datetimeFigureOut">
              <a:rPr lang="en-US" smtClean="0"/>
              <a:pPr/>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31847-86F2-4DFD-B554-60291646A9A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505D6A-D6FF-4D26-B768-F0971EE3A745}" type="datetimeFigureOut">
              <a:rPr lang="en-US" smtClean="0"/>
              <a:pPr/>
              <a:t>12/29/2015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331847-86F2-4DFD-B554-60291646A9A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Arial"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accent2"/>
                </a:solidFill>
              </a:defRPr>
            </a:lvl1pPr>
          </a:lstStyle>
          <a:p>
            <a:fld id="{9A45D145-1A28-45CE-B64C-8D3567E3B45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1">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Lst>
      </p:bldP>
    </p:bldLst>
  </p:timing>
  <p:hf hdr="0" ftr="0" dt="0"/>
  <p:txStyles>
    <p:titleStyle>
      <a:lvl1pPr algn="ctr" rtl="0" eaLnBrk="0" fontAlgn="base" hangingPunct="0">
        <a:spcBef>
          <a:spcPct val="0"/>
        </a:spcBef>
        <a:spcAft>
          <a:spcPct val="0"/>
        </a:spcAft>
        <a:defRPr sz="4400">
          <a:solidFill>
            <a:srgbClr val="CC0000"/>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rgbClr val="CC0000"/>
          </a:solidFill>
          <a:latin typeface="Arial" charset="0"/>
          <a:ea typeface="ＭＳ Ｐゴシック" charset="0"/>
          <a:cs typeface="ＭＳ Ｐゴシック" charset="0"/>
        </a:defRPr>
      </a:lvl2pPr>
      <a:lvl3pPr algn="ctr" rtl="0" eaLnBrk="0" fontAlgn="base" hangingPunct="0">
        <a:spcBef>
          <a:spcPct val="0"/>
        </a:spcBef>
        <a:spcAft>
          <a:spcPct val="0"/>
        </a:spcAft>
        <a:defRPr sz="4400">
          <a:solidFill>
            <a:srgbClr val="CC0000"/>
          </a:solidFill>
          <a:latin typeface="Arial" charset="0"/>
          <a:ea typeface="ＭＳ Ｐゴシック" charset="0"/>
          <a:cs typeface="ＭＳ Ｐゴシック" charset="0"/>
        </a:defRPr>
      </a:lvl3pPr>
      <a:lvl4pPr algn="ctr" rtl="0" eaLnBrk="0" fontAlgn="base" hangingPunct="0">
        <a:spcBef>
          <a:spcPct val="0"/>
        </a:spcBef>
        <a:spcAft>
          <a:spcPct val="0"/>
        </a:spcAft>
        <a:defRPr sz="4400">
          <a:solidFill>
            <a:srgbClr val="CC0000"/>
          </a:solidFill>
          <a:latin typeface="Arial" charset="0"/>
          <a:ea typeface="ＭＳ Ｐゴシック" charset="0"/>
          <a:cs typeface="ＭＳ Ｐゴシック" charset="0"/>
        </a:defRPr>
      </a:lvl4pPr>
      <a:lvl5pPr algn="ctr" rtl="0" eaLnBrk="0" fontAlgn="base" hangingPunct="0">
        <a:spcBef>
          <a:spcPct val="0"/>
        </a:spcBef>
        <a:spcAft>
          <a:spcPct val="0"/>
        </a:spcAft>
        <a:defRPr sz="4400">
          <a:solidFill>
            <a:srgbClr val="CC0000"/>
          </a:solidFill>
          <a:latin typeface="Arial" charset="0"/>
          <a:ea typeface="ＭＳ Ｐゴシック" charset="0"/>
          <a:cs typeface="ＭＳ Ｐゴシック"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Font typeface="Wingdings" pitchFamily="2" charset="2"/>
        <a:buChar char="w"/>
        <a:defRPr sz="3200">
          <a:solidFill>
            <a:schemeClr val="accent2"/>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accent2"/>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accent2"/>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accent2"/>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accent2"/>
          </a:solidFill>
          <a:latin typeface="+mn-lt"/>
          <a:ea typeface="ＭＳ Ｐゴシック" charset="0"/>
        </a:defRPr>
      </a:lvl5pPr>
      <a:lvl6pPr marL="2514600" indent="-228600" algn="l" rtl="0" fontAlgn="base">
        <a:spcBef>
          <a:spcPct val="20000"/>
        </a:spcBef>
        <a:spcAft>
          <a:spcPct val="0"/>
        </a:spcAft>
        <a:buChar char="»"/>
        <a:defRPr sz="2000">
          <a:solidFill>
            <a:schemeClr val="accent2"/>
          </a:solidFill>
          <a:latin typeface="+mn-lt"/>
        </a:defRPr>
      </a:lvl6pPr>
      <a:lvl7pPr marL="2971800" indent="-228600" algn="l" rtl="0" fontAlgn="base">
        <a:spcBef>
          <a:spcPct val="20000"/>
        </a:spcBef>
        <a:spcAft>
          <a:spcPct val="0"/>
        </a:spcAft>
        <a:buChar char="»"/>
        <a:defRPr sz="2000">
          <a:solidFill>
            <a:schemeClr val="accent2"/>
          </a:solidFill>
          <a:latin typeface="+mn-lt"/>
        </a:defRPr>
      </a:lvl7pPr>
      <a:lvl8pPr marL="3429000" indent="-228600" algn="l" rtl="0" fontAlgn="base">
        <a:spcBef>
          <a:spcPct val="20000"/>
        </a:spcBef>
        <a:spcAft>
          <a:spcPct val="0"/>
        </a:spcAft>
        <a:buChar char="»"/>
        <a:defRPr sz="2000">
          <a:solidFill>
            <a:schemeClr val="accent2"/>
          </a:solidFill>
          <a:latin typeface="+mn-lt"/>
        </a:defRPr>
      </a:lvl8pPr>
      <a:lvl9pPr marL="3886200" indent="-228600" algn="l" rtl="0" fontAlgn="base">
        <a:spcBef>
          <a:spcPct val="20000"/>
        </a:spcBef>
        <a:spcAft>
          <a:spcPct val="0"/>
        </a:spcAft>
        <a:buChar char="»"/>
        <a:defRPr sz="2000">
          <a:solidFill>
            <a:schemeClr val="accent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EF334A28-9801-45D1-900F-55AE1230490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EAA4A87-9FE4-442F-BB72-733F39378A8B}" type="slidenum">
              <a:rPr lang="en-US"/>
              <a:pPr/>
              <a:t>‹#›</a:t>
            </a:fld>
            <a:endParaRPr lang="en-US"/>
          </a:p>
        </p:txBody>
      </p:sp>
      <p:pic>
        <p:nvPicPr>
          <p:cNvPr id="1031" name="Picture 7" descr="psychology"/>
          <p:cNvPicPr>
            <a:picLocks noChangeAspect="1" noChangeArrowheads="1"/>
          </p:cNvPicPr>
          <p:nvPr userDrawn="1"/>
        </p:nvPicPr>
        <p:blipFill>
          <a:blip r:embed="rId14">
            <a:lum bright="70000" contrast="-70000"/>
          </a:blip>
          <a:srcRect/>
          <a:stretch>
            <a:fillRect/>
          </a:stretch>
        </p:blipFill>
        <p:spPr bwMode="auto">
          <a:xfrm>
            <a:off x="0" y="0"/>
            <a:ext cx="8940800" cy="6858000"/>
          </a:xfrm>
          <a:prstGeom prst="rect">
            <a:avLst/>
          </a:prstGeom>
          <a:noFill/>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638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6352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u="none">
                <a:latin typeface="Arial" charset="0"/>
                <a:ea typeface="+mn-ea"/>
                <a:cs typeface="+mn-cs"/>
              </a:defRPr>
            </a:lvl1pPr>
          </a:lstStyle>
          <a:p>
            <a:pPr>
              <a:defRPr/>
            </a:pPr>
            <a:endParaRPr lang="en-US"/>
          </a:p>
        </p:txBody>
      </p:sp>
      <p:sp>
        <p:nvSpPr>
          <p:cNvPr id="3635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u="none">
                <a:latin typeface="Arial" charset="0"/>
                <a:ea typeface="+mn-ea"/>
                <a:cs typeface="+mn-cs"/>
              </a:defRPr>
            </a:lvl1pPr>
          </a:lstStyle>
          <a:p>
            <a:pPr>
              <a:defRPr/>
            </a:pPr>
            <a:endParaRPr lang="en-US"/>
          </a:p>
        </p:txBody>
      </p:sp>
      <p:sp>
        <p:nvSpPr>
          <p:cNvPr id="36352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2DFCFA9-2C4E-4CF3-A957-624AB02D616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i="1" dirty="0" smtClean="0"/>
              <a:t>Loss aversion bias</a:t>
            </a:r>
            <a:endParaRPr lang="en-US" sz="5400" dirty="0"/>
          </a:p>
        </p:txBody>
      </p:sp>
      <p:sp>
        <p:nvSpPr>
          <p:cNvPr id="3" name="Subtitle 2"/>
          <p:cNvSpPr>
            <a:spLocks noGrp="1"/>
          </p:cNvSpPr>
          <p:nvPr>
            <p:ph type="subTitle" idx="1"/>
          </p:nvPr>
        </p:nvSpPr>
        <p:spPr>
          <a:xfrm>
            <a:off x="152400" y="3886200"/>
            <a:ext cx="8991600" cy="1752600"/>
          </a:xfrm>
        </p:spPr>
        <p:txBody>
          <a:bodyPr>
            <a:noAutofit/>
          </a:bodyPr>
          <a:lstStyle/>
          <a:p>
            <a:r>
              <a:rPr lang="en-US" b="1" i="1" dirty="0" smtClean="0">
                <a:solidFill>
                  <a:srgbClr val="FF0000"/>
                </a:solidFill>
              </a:rPr>
              <a:t>Win as if you were used to it, </a:t>
            </a:r>
            <a:endParaRPr lang="en-US" b="1" i="1" dirty="0" smtClean="0">
              <a:solidFill>
                <a:srgbClr val="FF0000"/>
              </a:solidFill>
            </a:endParaRPr>
          </a:p>
          <a:p>
            <a:r>
              <a:rPr lang="en-US" b="1" i="1" dirty="0" smtClean="0">
                <a:solidFill>
                  <a:srgbClr val="FF0000"/>
                </a:solidFill>
              </a:rPr>
              <a:t>lose </a:t>
            </a:r>
            <a:r>
              <a:rPr lang="en-US" b="1" i="1" dirty="0" smtClean="0">
                <a:solidFill>
                  <a:srgbClr val="FF0000"/>
                </a:solidFill>
              </a:rPr>
              <a:t>as if you enjoyed it for </a:t>
            </a:r>
            <a:r>
              <a:rPr lang="en-US" b="1" i="1" dirty="0" smtClean="0">
                <a:solidFill>
                  <a:srgbClr val="FF0000"/>
                </a:solidFill>
              </a:rPr>
              <a:t>a change</a:t>
            </a:r>
            <a:r>
              <a:rPr lang="en-US" b="1" i="1" dirty="0" smtClean="0">
                <a:solidFill>
                  <a:srgbClr val="FF0000"/>
                </a:solidFill>
              </a:rPr>
              <a:t>.</a:t>
            </a:r>
          </a:p>
          <a:p>
            <a:r>
              <a:rPr lang="en-US" b="1" dirty="0" smtClean="0">
                <a:solidFill>
                  <a:srgbClr val="FF0000"/>
                </a:solidFill>
              </a:rPr>
              <a:t>—Ralph Waldo Emerson</a:t>
            </a:r>
            <a:endParaRPr lang="en-US"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p:cNvPicPr>
            <a:picLocks noGrp="1" noChangeAspect="1" noChangeArrowheads="1"/>
          </p:cNvPicPr>
          <p:nvPr>
            <p:ph type="body" idx="1"/>
          </p:nvPr>
        </p:nvPicPr>
        <p:blipFill>
          <a:blip r:embed="rId3"/>
          <a:srcRect/>
          <a:stretch>
            <a:fillRect/>
          </a:stretch>
        </p:blipFill>
        <p:spPr>
          <a:xfrm>
            <a:off x="457200" y="1647825"/>
            <a:ext cx="8229600" cy="4430713"/>
          </a:xfrm>
          <a:noFill/>
        </p:spPr>
      </p:pic>
      <p:pic>
        <p:nvPicPr>
          <p:cNvPr id="78851" name="Picture 3"/>
          <p:cNvPicPr>
            <a:picLocks noGrp="1" noChangeAspect="1" noChangeArrowheads="1"/>
          </p:cNvPicPr>
          <p:nvPr>
            <p:ph type="title"/>
          </p:nvPr>
        </p:nvPicPr>
        <p:blipFill>
          <a:blip r:embed="rId4"/>
          <a:srcRect/>
          <a:stretch>
            <a:fillRect/>
          </a:stretch>
        </p:blipFill>
        <p:spPr>
          <a:xfrm>
            <a:off x="3505200" y="274638"/>
            <a:ext cx="2133600" cy="1143000"/>
          </a:xfr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ja-JP" b="1">
                <a:ea typeface="ＭＳ Ｐゴシック" charset="-128"/>
              </a:rPr>
              <a:t>Prospect Theory:</a:t>
            </a:r>
            <a:endParaRPr lang="en-US" b="1"/>
          </a:p>
        </p:txBody>
      </p:sp>
      <p:sp>
        <p:nvSpPr>
          <p:cNvPr id="45059" name="Rectangle 3"/>
          <p:cNvSpPr>
            <a:spLocks noGrp="1" noChangeArrowheads="1"/>
          </p:cNvSpPr>
          <p:nvPr>
            <p:ph type="body" idx="1"/>
          </p:nvPr>
        </p:nvSpPr>
        <p:spPr/>
        <p:txBody>
          <a:bodyPr/>
          <a:lstStyle/>
          <a:p>
            <a:pPr>
              <a:buFontTx/>
              <a:buNone/>
            </a:pPr>
            <a:r>
              <a:rPr lang="en-US" sz="2000" b="1"/>
              <a:t>Prospect theory proposed by Kahneman &amp; Tversky describe how people frame &amp; value a decision involving uncertainty .</a:t>
            </a:r>
          </a:p>
          <a:p>
            <a:pPr>
              <a:buFontTx/>
              <a:buNone/>
            </a:pPr>
            <a:endParaRPr lang="en-US" sz="2000" b="1"/>
          </a:p>
          <a:p>
            <a:pPr>
              <a:buFontTx/>
              <a:buNone/>
            </a:pPr>
            <a:r>
              <a:rPr lang="en-US" sz="2000" b="1"/>
              <a:t>According to prospect theory :</a:t>
            </a:r>
          </a:p>
          <a:p>
            <a:pPr>
              <a:buFontTx/>
              <a:buNone/>
            </a:pPr>
            <a:endParaRPr lang="en-US" sz="2000" b="1"/>
          </a:p>
          <a:p>
            <a:pPr>
              <a:buFontTx/>
              <a:buNone/>
            </a:pPr>
            <a:r>
              <a:rPr lang="en-US" sz="2000" b="1"/>
              <a:t>     People look at choices in terms of potential gains or losses in relation to a specific reference point , which is often the purchase price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i="1" smtClean="0"/>
              <a:t>Prospect Theory</a:t>
            </a:r>
          </a:p>
        </p:txBody>
      </p:sp>
      <p:sp>
        <p:nvSpPr>
          <p:cNvPr id="77827" name="Rectangle 3"/>
          <p:cNvSpPr>
            <a:spLocks noGrp="1" noChangeArrowheads="1"/>
          </p:cNvSpPr>
          <p:nvPr>
            <p:ph type="body" idx="1"/>
          </p:nvPr>
        </p:nvSpPr>
        <p:spPr/>
        <p:txBody>
          <a:bodyPr/>
          <a:lstStyle/>
          <a:p>
            <a:pPr eaLnBrk="1" hangingPunct="1">
              <a:buFontTx/>
              <a:buNone/>
            </a:pPr>
            <a:endParaRPr lang="en-US" smtClean="0"/>
          </a:p>
          <a:p>
            <a:pPr eaLnBrk="1" hangingPunct="1"/>
            <a:r>
              <a:rPr lang="en-US" smtClean="0"/>
              <a:t>Risk averse investors get increasing utility from higher levels of wealth, but at a decreasing rate. </a:t>
            </a:r>
          </a:p>
          <a:p>
            <a:pPr eaLnBrk="1" hangingPunct="1"/>
            <a:r>
              <a:rPr lang="en-US" smtClean="0"/>
              <a:t>Research shows that while risk aversion may accurately describe investor behavior with gains, investors often show risk seeking behavior when they face a loss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Loss Aversion Bias</a:t>
            </a:r>
            <a:br>
              <a:rPr lang="en-US" dirty="0" smtClean="0"/>
            </a:br>
            <a:endParaRPr lang="en-US" dirty="0"/>
          </a:p>
        </p:txBody>
      </p:sp>
      <p:sp>
        <p:nvSpPr>
          <p:cNvPr id="3" name="Content Placeholder 2"/>
          <p:cNvSpPr>
            <a:spLocks noGrp="1"/>
          </p:cNvSpPr>
          <p:nvPr>
            <p:ph idx="1"/>
          </p:nvPr>
        </p:nvSpPr>
        <p:spPr/>
        <p:txBody>
          <a:bodyPr/>
          <a:lstStyle/>
          <a:p>
            <a:r>
              <a:rPr lang="en-US" i="1" dirty="0" smtClean="0"/>
              <a:t>Loss aversion bias was developed by Daniel</a:t>
            </a:r>
          </a:p>
          <a:p>
            <a:r>
              <a:rPr lang="en-US" dirty="0" err="1" smtClean="0"/>
              <a:t>Kahneman</a:t>
            </a:r>
            <a:r>
              <a:rPr lang="en-US" dirty="0" smtClean="0"/>
              <a:t> and Amos </a:t>
            </a:r>
            <a:r>
              <a:rPr lang="en-US" dirty="0" err="1" smtClean="0"/>
              <a:t>Tversky</a:t>
            </a:r>
            <a:r>
              <a:rPr lang="en-US" dirty="0" smtClean="0"/>
              <a:t> in 1979 as part of the original </a:t>
            </a:r>
            <a:r>
              <a:rPr lang="en-US" dirty="0" smtClean="0"/>
              <a:t>prospect Theory</a:t>
            </a:r>
          </a:p>
          <a:p>
            <a:r>
              <a:rPr lang="en-US" dirty="0" smtClean="0"/>
              <a:t> </a:t>
            </a:r>
            <a:r>
              <a:rPr lang="en-US" sz="3600" b="1" dirty="0" smtClean="0"/>
              <a:t>specifically, in response to prospect theory’s observation </a:t>
            </a:r>
            <a:r>
              <a:rPr lang="en-US" sz="3600" b="1" dirty="0" smtClean="0"/>
              <a:t>that people </a:t>
            </a:r>
            <a:r>
              <a:rPr lang="en-US" sz="3600" b="1" dirty="0" smtClean="0"/>
              <a:t>generally feel a stronger impulse to avoid losses than to </a:t>
            </a:r>
            <a:r>
              <a:rPr lang="en-US" sz="3600" b="1" dirty="0" smtClean="0"/>
              <a:t>acquire gains</a:t>
            </a:r>
            <a:r>
              <a:rPr lang="en-US" sz="3600" b="1" dirty="0" smtClean="0"/>
              <a:t>.</a:t>
            </a:r>
            <a:endParaRPr lang="en-US" sz="36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05600"/>
          </a:xfrm>
        </p:spPr>
        <p:txBody>
          <a:bodyPr>
            <a:normAutofit/>
          </a:bodyPr>
          <a:lstStyle/>
          <a:p>
            <a:r>
              <a:rPr lang="en-US" dirty="0" smtClean="0"/>
              <a:t>Psychologically, the possibility of a loss is on </a:t>
            </a:r>
            <a:r>
              <a:rPr lang="en-US" dirty="0" smtClean="0"/>
              <a:t>average twice </a:t>
            </a:r>
            <a:r>
              <a:rPr lang="en-US" dirty="0" smtClean="0"/>
              <a:t>as powerful a motivator as the possibility of making a gain of </a:t>
            </a:r>
            <a:r>
              <a:rPr lang="en-US" dirty="0" smtClean="0"/>
              <a:t>equal magnitude</a:t>
            </a:r>
            <a:r>
              <a:rPr lang="en-US" dirty="0" smtClean="0"/>
              <a:t>; </a:t>
            </a:r>
            <a:endParaRPr lang="en-US" dirty="0" smtClean="0"/>
          </a:p>
          <a:p>
            <a:r>
              <a:rPr lang="en-US" sz="3600" b="1" dirty="0" smtClean="0"/>
              <a:t>that </a:t>
            </a:r>
            <a:r>
              <a:rPr lang="en-US" sz="3600" b="1" dirty="0" smtClean="0"/>
              <a:t>is, a loss-averse person might demand, at minimum</a:t>
            </a:r>
            <a:r>
              <a:rPr lang="en-US" sz="3600" b="1" dirty="0" smtClean="0">
                <a:solidFill>
                  <a:srgbClr val="00B050"/>
                </a:solidFill>
              </a:rPr>
              <a:t>, </a:t>
            </a:r>
            <a:r>
              <a:rPr lang="en-US" sz="3600" b="1" dirty="0" smtClean="0">
                <a:solidFill>
                  <a:srgbClr val="00B050"/>
                </a:solidFill>
              </a:rPr>
              <a:t>a two-dollar </a:t>
            </a:r>
            <a:r>
              <a:rPr lang="en-US" sz="3600" b="1" dirty="0" smtClean="0">
                <a:solidFill>
                  <a:srgbClr val="00B050"/>
                </a:solidFill>
              </a:rPr>
              <a:t>gain </a:t>
            </a:r>
            <a:r>
              <a:rPr lang="en-US" sz="3600" b="1" dirty="0" smtClean="0"/>
              <a:t>for every one dollar placed at risk. In this scenario, </a:t>
            </a:r>
            <a:r>
              <a:rPr lang="en-US" sz="3600" b="1" dirty="0" smtClean="0"/>
              <a:t>risks that </a:t>
            </a:r>
            <a:r>
              <a:rPr lang="en-US" sz="3600" b="1" dirty="0" smtClean="0"/>
              <a:t>don’t “pay double” are unacceptable.</a:t>
            </a:r>
            <a:endParaRPr lang="en-US" sz="36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Loss aversion can prevent people from unloading unprofitable investments,</a:t>
            </a:r>
          </a:p>
          <a:p>
            <a:r>
              <a:rPr lang="en-US" dirty="0" smtClean="0"/>
              <a:t>even when they see little to no prospect of a turnaround. Some industry</a:t>
            </a:r>
          </a:p>
          <a:p>
            <a:r>
              <a:rPr lang="en-US" dirty="0" smtClean="0"/>
              <a:t>veterans have coined a diagnosis of “get-even-</a:t>
            </a:r>
            <a:r>
              <a:rPr lang="en-US" dirty="0" err="1" smtClean="0"/>
              <a:t>itis</a:t>
            </a:r>
            <a:r>
              <a:rPr lang="en-US" dirty="0" smtClean="0"/>
              <a:t>” to describe this</a:t>
            </a:r>
          </a:p>
          <a:p>
            <a:r>
              <a:rPr lang="en-US" dirty="0" smtClean="0"/>
              <a:t>widespread affliction, whereby a person waits too long for an investment</a:t>
            </a:r>
          </a:p>
          <a:p>
            <a:r>
              <a:rPr lang="en-US" dirty="0" smtClean="0"/>
              <a:t>to rebound following a loss.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Get-even-</a:t>
            </a:r>
            <a:r>
              <a:rPr lang="en-US" dirty="0" err="1" smtClean="0"/>
              <a:t>itis</a:t>
            </a:r>
            <a:r>
              <a:rPr lang="en-US" dirty="0" smtClean="0"/>
              <a:t> can be dangerous because,</a:t>
            </a:r>
          </a:p>
          <a:p>
            <a:r>
              <a:rPr lang="en-US" dirty="0" smtClean="0"/>
              <a:t>often, the best response to a loss is to sell the offending security and to redeploy</a:t>
            </a:r>
          </a:p>
          <a:p>
            <a:r>
              <a:rPr lang="en-US" dirty="0" smtClean="0"/>
              <a:t>those assets. Similarly, loss aversion bias can make investors dwell</a:t>
            </a:r>
          </a:p>
          <a:p>
            <a:r>
              <a:rPr lang="en-US" dirty="0" smtClean="0"/>
              <a:t>excessively on risk avoidance when evaluating possible gains, since dodging</a:t>
            </a:r>
          </a:p>
          <a:p>
            <a:r>
              <a:rPr lang="en-US" dirty="0" smtClean="0"/>
              <a:t>a loss is a more urgent concern than seeking a profit.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disposition effect</a:t>
            </a:r>
            <a:endParaRPr lang="en-US" dirty="0"/>
          </a:p>
        </p:txBody>
      </p:sp>
      <p:sp>
        <p:nvSpPr>
          <p:cNvPr id="3" name="Content Placeholder 2"/>
          <p:cNvSpPr>
            <a:spLocks noGrp="1"/>
          </p:cNvSpPr>
          <p:nvPr>
            <p:ph idx="1"/>
          </p:nvPr>
        </p:nvSpPr>
        <p:spPr/>
        <p:txBody>
          <a:bodyPr/>
          <a:lstStyle/>
          <a:p>
            <a:r>
              <a:rPr lang="en-US" sz="1800" dirty="0" smtClean="0"/>
              <a:t>Loss aversion bias, observed in practice as the </a:t>
            </a:r>
            <a:r>
              <a:rPr lang="en-US" sz="1800" i="1" dirty="0" smtClean="0"/>
              <a:t>disposition effect, is seen</a:t>
            </a:r>
          </a:p>
          <a:p>
            <a:r>
              <a:rPr lang="en-US" sz="1800" dirty="0" smtClean="0"/>
              <a:t>often by wealth management practitioners. Investors open up the</a:t>
            </a:r>
          </a:p>
          <a:p>
            <a:r>
              <a:rPr lang="en-US" sz="1800" dirty="0" smtClean="0"/>
              <a:t>monthly statements prepared by their advisors, skim columns of numbers,</a:t>
            </a:r>
          </a:p>
          <a:p>
            <a:r>
              <a:rPr lang="en-US" sz="1800" dirty="0" smtClean="0"/>
              <a:t>and usually notice both winners and losers. In classic cases of loss</a:t>
            </a:r>
          </a:p>
          <a:p>
            <a:r>
              <a:rPr lang="en-US" sz="1800" dirty="0" smtClean="0"/>
              <a:t>aversion, clients dread selling the securities that haven’t performed well.</a:t>
            </a:r>
          </a:p>
          <a:p>
            <a:r>
              <a:rPr lang="en-US" sz="1800" dirty="0" smtClean="0"/>
              <a:t>Get-even-</a:t>
            </a:r>
            <a:r>
              <a:rPr lang="en-US" sz="1800" dirty="0" err="1" smtClean="0"/>
              <a:t>itis</a:t>
            </a:r>
            <a:r>
              <a:rPr lang="en-US" sz="1800" dirty="0" smtClean="0"/>
              <a:t> takes hold, and the instinct is to hold onto a losing investment</a:t>
            </a:r>
          </a:p>
          <a:p>
            <a:r>
              <a:rPr lang="en-US" sz="1800" dirty="0" smtClean="0"/>
              <a:t>until, at the very least, it rebounds enough for the client to break</a:t>
            </a:r>
          </a:p>
          <a:p>
            <a:r>
              <a:rPr lang="en-US" sz="1800" dirty="0" smtClean="0"/>
              <a:t>even. Often, however, research into a losing investment would reveal a</a:t>
            </a:r>
          </a:p>
          <a:p>
            <a:r>
              <a:rPr lang="en-US" sz="1800" dirty="0" smtClean="0"/>
              <a:t>company whose prospects don’t forecast a rebound. Continuing to hold</a:t>
            </a:r>
          </a:p>
          <a:p>
            <a:r>
              <a:rPr lang="en-US" sz="1800" dirty="0" smtClean="0"/>
              <a:t>stock in that company actually adds risk to an investor’s portfolio</a:t>
            </a:r>
            <a:endParaRPr lang="en-US" sz="1800" dirty="0"/>
          </a:p>
        </p:txBody>
      </p:sp>
      <p:sp>
        <p:nvSpPr>
          <p:cNvPr id="4" name="Slide Number Placeholder 3"/>
          <p:cNvSpPr>
            <a:spLocks noGrp="1"/>
          </p:cNvSpPr>
          <p:nvPr>
            <p:ph type="sldNum" sz="quarter" idx="12"/>
          </p:nvPr>
        </p:nvSpPr>
        <p:spPr/>
        <p:txBody>
          <a:bodyPr/>
          <a:lstStyle/>
          <a:p>
            <a:fld id="{5D0A07B2-8942-4126-88C8-83B9ED8AF010}"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endParaRPr lang="en-US"/>
          </a:p>
        </p:txBody>
      </p:sp>
      <p:sp>
        <p:nvSpPr>
          <p:cNvPr id="46083" name="Rectangle 3"/>
          <p:cNvSpPr>
            <a:spLocks noGrp="1" noChangeArrowheads="1"/>
          </p:cNvSpPr>
          <p:nvPr>
            <p:ph type="body" idx="1"/>
          </p:nvPr>
        </p:nvSpPr>
        <p:spPr/>
        <p:txBody>
          <a:bodyPr/>
          <a:lstStyle/>
          <a:p>
            <a:pPr algn="just">
              <a:lnSpc>
                <a:spcPct val="90000"/>
              </a:lnSpc>
              <a:buFontTx/>
              <a:buNone/>
            </a:pPr>
            <a:r>
              <a:rPr lang="en-US" altLang="ja-JP" sz="2000" b="1">
                <a:ea typeface="ＭＳ Ｐゴシック" charset="-128"/>
              </a:rPr>
              <a:t>Prospect theory is a collection of explanations for observed exceptions to standard economic assumptions:</a:t>
            </a:r>
          </a:p>
          <a:p>
            <a:pPr algn="just">
              <a:lnSpc>
                <a:spcPct val="90000"/>
              </a:lnSpc>
            </a:pPr>
            <a:r>
              <a:rPr lang="en-US" altLang="ja-JP" sz="2000" b="1">
                <a:ea typeface="ＭＳ Ｐゴシック" charset="-128"/>
              </a:rPr>
              <a:t>that people’s preferences are orderly and conform to a general law of diminishing returns (strict convexity, for those of a mathematical bent), and </a:t>
            </a:r>
          </a:p>
          <a:p>
            <a:pPr algn="just">
              <a:lnSpc>
                <a:spcPct val="90000"/>
              </a:lnSpc>
            </a:pPr>
            <a:r>
              <a:rPr lang="en-US" altLang="ja-JP" sz="2000" b="1">
                <a:ea typeface="ＭＳ Ｐゴシック" charset="-128"/>
              </a:rPr>
              <a:t>that human behavior is “rational” in that choices can reasonably be expected to accomplish the decisionmaker’s goals</a:t>
            </a:r>
            <a:endParaRPr lang="en-US" sz="2000" b="1"/>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endParaRPr lang="en-US"/>
          </a:p>
        </p:txBody>
      </p:sp>
      <p:sp>
        <p:nvSpPr>
          <p:cNvPr id="48131" name="Rectangle 3"/>
          <p:cNvSpPr>
            <a:spLocks noGrp="1" noChangeArrowheads="1"/>
          </p:cNvSpPr>
          <p:nvPr>
            <p:ph type="body" idx="1"/>
          </p:nvPr>
        </p:nvSpPr>
        <p:spPr/>
        <p:txBody>
          <a:bodyPr/>
          <a:lstStyle/>
          <a:p>
            <a:pPr algn="just">
              <a:buFontTx/>
              <a:buNone/>
            </a:pPr>
            <a:r>
              <a:rPr lang="en-US" sz="2400"/>
              <a:t>And how do people value gain/losses? They value gains/losses according to a S-Shaped  utility function . Features of the utility function :</a:t>
            </a:r>
          </a:p>
          <a:p>
            <a:pPr algn="just"/>
            <a:r>
              <a:rPr lang="en-US" sz="2000" b="1"/>
              <a:t>The utility function is concave for gains . </a:t>
            </a:r>
            <a:r>
              <a:rPr lang="en-US" sz="2000" b="1">
                <a:solidFill>
                  <a:schemeClr val="accent2"/>
                </a:solidFill>
              </a:rPr>
              <a:t>This means that people feel good when they gain, but twice the gain does not make them feel twice as good .</a:t>
            </a:r>
          </a:p>
          <a:p>
            <a:pPr algn="just"/>
            <a:r>
              <a:rPr lang="en-US" sz="2000" b="1"/>
              <a:t>The utility function is convex for losses . </a:t>
            </a:r>
            <a:r>
              <a:rPr lang="en-US" sz="2000" b="1">
                <a:solidFill>
                  <a:schemeClr val="accent2"/>
                </a:solidFill>
              </a:rPr>
              <a:t>This means that people experience pain when they lose , but twice the loss does not mean twice the pain .</a:t>
            </a:r>
          </a:p>
          <a:p>
            <a:pPr algn="just"/>
            <a:r>
              <a:rPr lang="en-US" sz="2000" b="1"/>
              <a:t> The utility function is steeper for losses than for gains . </a:t>
            </a:r>
            <a:r>
              <a:rPr lang="en-US" sz="2000" b="1">
                <a:solidFill>
                  <a:schemeClr val="accent2"/>
                </a:solidFill>
              </a:rPr>
              <a:t>This means that people feel more strongly about the pain from a loss than the pleasure from an equal gain- about two &amp; half times strongly . This phenomenon to as loss aversion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Loss aversion bias</a:t>
            </a:r>
            <a:endParaRPr lang="en-US" dirty="0"/>
          </a:p>
        </p:txBody>
      </p:sp>
      <p:sp>
        <p:nvSpPr>
          <p:cNvPr id="3" name="Content Placeholder 2"/>
          <p:cNvSpPr>
            <a:spLocks noGrp="1"/>
          </p:cNvSpPr>
          <p:nvPr>
            <p:ph idx="1"/>
          </p:nvPr>
        </p:nvSpPr>
        <p:spPr/>
        <p:txBody>
          <a:bodyPr/>
          <a:lstStyle/>
          <a:p>
            <a:r>
              <a:rPr lang="en-US" i="1" dirty="0" smtClean="0"/>
              <a:t>Loss aversion bias was developed by Daniel </a:t>
            </a:r>
            <a:r>
              <a:rPr lang="en-US" dirty="0" err="1" smtClean="0"/>
              <a:t>Kahneman</a:t>
            </a:r>
            <a:r>
              <a:rPr lang="en-US" dirty="0" smtClean="0"/>
              <a:t> and Amos </a:t>
            </a:r>
            <a:r>
              <a:rPr lang="en-US" dirty="0" err="1" smtClean="0"/>
              <a:t>Tversky</a:t>
            </a:r>
            <a:r>
              <a:rPr lang="en-US" dirty="0" smtClean="0"/>
              <a:t> in 1979 as part of the original prospect theory specifically, in response to prospect theory’s observation that people generally feel a stronger impulse to avoid losses than to acquire gains.</a:t>
            </a:r>
            <a:endParaRPr lang="en-US" dirty="0"/>
          </a:p>
        </p:txBody>
      </p:sp>
      <p:sp>
        <p:nvSpPr>
          <p:cNvPr id="4" name="Slide Number Placeholder 3"/>
          <p:cNvSpPr>
            <a:spLocks noGrp="1"/>
          </p:cNvSpPr>
          <p:nvPr>
            <p:ph type="sldNum" sz="quarter" idx="12"/>
          </p:nvPr>
        </p:nvSpPr>
        <p:spPr/>
        <p:txBody>
          <a:bodyPr/>
          <a:lstStyle/>
          <a:p>
            <a:fld id="{5D0A07B2-8942-4126-88C8-83B9ED8AF01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endParaRPr lang="en-US"/>
          </a:p>
        </p:txBody>
      </p:sp>
      <p:sp>
        <p:nvSpPr>
          <p:cNvPr id="47107" name="Rectangle 3"/>
          <p:cNvSpPr>
            <a:spLocks noGrp="1" noChangeArrowheads="1"/>
          </p:cNvSpPr>
          <p:nvPr>
            <p:ph type="body" idx="1"/>
          </p:nvPr>
        </p:nvSpPr>
        <p:spPr/>
        <p:txBody>
          <a:bodyPr/>
          <a:lstStyle/>
          <a:p>
            <a:endParaRPr lang="en-US"/>
          </a:p>
        </p:txBody>
      </p:sp>
      <p:pic>
        <p:nvPicPr>
          <p:cNvPr id="47108" name="Picture 4" descr="Valuefun"/>
          <p:cNvPicPr>
            <a:picLocks noChangeAspect="1" noChangeArrowheads="1"/>
          </p:cNvPicPr>
          <p:nvPr/>
        </p:nvPicPr>
        <p:blipFill>
          <a:blip r:embed="rId2">
            <a:lum bright="-12000"/>
          </a:blip>
          <a:srcRect/>
          <a:stretch>
            <a:fillRect/>
          </a:stretch>
        </p:blipFill>
        <p:spPr bwMode="auto">
          <a:xfrm>
            <a:off x="533400" y="1295400"/>
            <a:ext cx="78486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endParaRPr lang="en-US"/>
          </a:p>
        </p:txBody>
      </p:sp>
      <p:sp>
        <p:nvSpPr>
          <p:cNvPr id="49155" name="Rectangle 3"/>
          <p:cNvSpPr>
            <a:spLocks noGrp="1" noChangeArrowheads="1"/>
          </p:cNvSpPr>
          <p:nvPr>
            <p:ph type="body" idx="1"/>
          </p:nvPr>
        </p:nvSpPr>
        <p:spPr/>
        <p:txBody>
          <a:bodyPr/>
          <a:lstStyle/>
          <a:p>
            <a:pPr algn="just">
              <a:lnSpc>
                <a:spcPct val="80000"/>
              </a:lnSpc>
              <a:buFontTx/>
              <a:buNone/>
            </a:pPr>
            <a:r>
              <a:rPr lang="en-US" altLang="ja-JP" sz="2000" b="1">
                <a:ea typeface="ＭＳ Ｐゴシック" charset="-128"/>
              </a:rPr>
              <a:t>Example</a:t>
            </a:r>
            <a:r>
              <a:rPr lang="en-US" altLang="ja-JP" sz="2000">
                <a:ea typeface="ＭＳ Ｐゴシック" charset="-128"/>
              </a:rPr>
              <a:t>: </a:t>
            </a:r>
            <a:r>
              <a:rPr lang="en-US" altLang="ja-JP" sz="2000" b="1">
                <a:ea typeface="ＭＳ Ｐゴシック" charset="-128"/>
              </a:rPr>
              <a:t>Consider a choice of A or B, where A yields a 3/4 chance at +$6,000 and 1/4 chance at zero, while B yields a sure +$4,000. In surveys, the majority (roughly 80%) of respondents select B [the sure +$4000] instead of A [which has an expected value of +$4500]. This pattern reflects risk averse behavior.</a:t>
            </a:r>
          </a:p>
          <a:p>
            <a:pPr algn="just">
              <a:lnSpc>
                <a:spcPct val="80000"/>
              </a:lnSpc>
            </a:pPr>
            <a:r>
              <a:rPr lang="en-US" altLang="ja-JP" sz="2000" b="1">
                <a:ea typeface="ＭＳ Ｐゴシック" charset="-128"/>
              </a:rPr>
              <a:t>Now keep the same expected absolute values but change the expected gains into expected losses. Suppose choice C now yields a certain loss of $4,000, while choice D entails a 5% chance of losing $90,000, and a 95% chance of losing nothing. [Assume you can take out a mortgage if you lose.] Although the expectation of loss with choice D is – $4,500, roughly two-thirds of respondents choose option D as preferable to option C, with its certain loss of $4,000. The choice of option D reflects loss averse or risk-seeking behavior. </a:t>
            </a:r>
            <a:endParaRPr lang="en-US" sz="2000" b="1"/>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endParaRPr lang="en-US"/>
          </a:p>
        </p:txBody>
      </p:sp>
      <p:sp>
        <p:nvSpPr>
          <p:cNvPr id="50179" name="Rectangle 3"/>
          <p:cNvSpPr>
            <a:spLocks noGrp="1" noChangeArrowheads="1"/>
          </p:cNvSpPr>
          <p:nvPr>
            <p:ph type="body" idx="1"/>
          </p:nvPr>
        </p:nvSpPr>
        <p:spPr/>
        <p:txBody>
          <a:bodyPr/>
          <a:lstStyle/>
          <a:p>
            <a:pPr algn="just">
              <a:lnSpc>
                <a:spcPct val="90000"/>
              </a:lnSpc>
            </a:pPr>
            <a:r>
              <a:rPr lang="en-US" altLang="ja-JP" sz="2400">
                <a:ea typeface="ＭＳ Ｐゴシック" charset="-128"/>
              </a:rPr>
              <a:t>The lesson from this part of prospect theory may be that many people are far more willing to engage in risky behavior to avoid potential losses than they are willing to take risks to improve their positions. </a:t>
            </a:r>
          </a:p>
          <a:p>
            <a:pPr algn="just">
              <a:lnSpc>
                <a:spcPct val="90000"/>
              </a:lnSpc>
            </a:pPr>
            <a:r>
              <a:rPr lang="en-US" altLang="ja-JP" sz="2400">
                <a:ea typeface="ＭＳ Ｐゴシック" charset="-128"/>
              </a:rPr>
              <a:t>This pattern of paired choices is inconsistent with some standard economic assumptions about our preference functions .</a:t>
            </a:r>
          </a:p>
          <a:p>
            <a:pPr algn="just">
              <a:lnSpc>
                <a:spcPct val="90000"/>
              </a:lnSpc>
            </a:pPr>
            <a:r>
              <a:rPr lang="en-US" altLang="ja-JP" sz="2400">
                <a:ea typeface="ＭＳ Ｐゴシック" charset="-128"/>
              </a:rPr>
              <a:t>Thus, Prospect theory is a theory of decision making under the condition of risk .decision are based on judgments.</a:t>
            </a:r>
          </a:p>
          <a:p>
            <a:pPr algn="just">
              <a:lnSpc>
                <a:spcPct val="90000"/>
              </a:lnSpc>
            </a:pPr>
            <a:r>
              <a:rPr lang="en-US" altLang="ja-JP" sz="2400">
                <a:ea typeface="ＭＳ Ｐゴシック" charset="-128"/>
              </a:rPr>
              <a:t> Prospect theory directly addresses how these choices are framed &amp; evaluated in the decision making process. </a:t>
            </a:r>
            <a:endParaRPr lang="en-US" sz="24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dirty="0" smtClean="0"/>
              <a:t>Loss aversion causes investors to hold losing investments too</a:t>
            </a:r>
          </a:p>
          <a:p>
            <a:r>
              <a:rPr lang="en-US" sz="2000" dirty="0" smtClean="0"/>
              <a:t>long. This behavior is sometimes described in the context of a</a:t>
            </a:r>
          </a:p>
          <a:p>
            <a:r>
              <a:rPr lang="en-US" sz="2000" dirty="0" smtClean="0"/>
              <a:t>debilitating disease: </a:t>
            </a:r>
            <a:r>
              <a:rPr lang="en-US" sz="2000" i="1" dirty="0" smtClean="0"/>
              <a:t>get-even-</a:t>
            </a:r>
            <a:r>
              <a:rPr lang="en-US" sz="2000" i="1" dirty="0" err="1" smtClean="0"/>
              <a:t>itis</a:t>
            </a:r>
            <a:r>
              <a:rPr lang="en-US" sz="2000" i="1" dirty="0" smtClean="0"/>
              <a:t>. This is the affliction in which</a:t>
            </a:r>
          </a:p>
          <a:p>
            <a:r>
              <a:rPr lang="en-US" sz="2000" dirty="0" smtClean="0"/>
              <a:t>investors hold losing investments in the hope that they get back</a:t>
            </a:r>
          </a:p>
          <a:p>
            <a:r>
              <a:rPr lang="en-US" sz="2000" dirty="0" smtClean="0"/>
              <a:t>what they lost. This behavior has seriously negative consequences</a:t>
            </a:r>
          </a:p>
          <a:p>
            <a:r>
              <a:rPr lang="en-US" sz="2000" dirty="0" smtClean="0"/>
              <a:t>by depressing portfolio returns</a:t>
            </a:r>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Loss aversion can cause investors to sell winners too early, in</a:t>
            </a:r>
          </a:p>
          <a:p>
            <a:r>
              <a:rPr lang="en-US" dirty="0" smtClean="0"/>
              <a:t>the fear that their profit will evaporate unless they sell. This</a:t>
            </a:r>
          </a:p>
          <a:p>
            <a:r>
              <a:rPr lang="en-US" dirty="0" smtClean="0"/>
              <a:t>behavior limits upside potential of a portfolio, and can lead to</a:t>
            </a:r>
          </a:p>
          <a:p>
            <a:r>
              <a:rPr lang="en-US" dirty="0" smtClean="0"/>
              <a:t>too much trading, which has been shown to lower investment</a:t>
            </a:r>
          </a:p>
          <a:p>
            <a:r>
              <a:rPr lang="en-US" dirty="0" smtClean="0"/>
              <a:t>returns.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Loss aversion can cause investors to unknowingly take on more</a:t>
            </a:r>
          </a:p>
          <a:p>
            <a:r>
              <a:rPr lang="en-US" dirty="0" smtClean="0"/>
              <a:t>risk in their portfolio than they would if they simply eliminated</a:t>
            </a:r>
          </a:p>
          <a:p>
            <a:r>
              <a:rPr lang="en-US" dirty="0" smtClean="0"/>
              <a:t>the investment and moved into a better one (or stayed in cash).</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b="1" dirty="0" smtClean="0"/>
              <a:t>4</a:t>
            </a:r>
            <a:r>
              <a:rPr lang="en-US" sz="1800" b="1" dirty="0" smtClean="0"/>
              <a:t>. Loss aversion can cause investors to hold unbalanced portfolios.</a:t>
            </a:r>
          </a:p>
          <a:p>
            <a:r>
              <a:rPr lang="en-US" sz="1800" dirty="0" smtClean="0"/>
              <a:t>If, for example, several positions fall in value and the investor</a:t>
            </a:r>
          </a:p>
          <a:p>
            <a:r>
              <a:rPr lang="en-US" sz="1800" dirty="0" smtClean="0"/>
              <a:t>is unwilling to sell due to loss aversion, an imbalance</a:t>
            </a:r>
          </a:p>
          <a:p>
            <a:r>
              <a:rPr lang="en-US" sz="1800" dirty="0" smtClean="0"/>
              <a:t>can occur. Without proper rebalancing, the allocation is not</a:t>
            </a:r>
          </a:p>
          <a:p>
            <a:r>
              <a:rPr lang="en-US" sz="1800" dirty="0" smtClean="0"/>
              <a:t>suited to the long-term goals of the client, leading to suboptimal</a:t>
            </a:r>
          </a:p>
          <a:p>
            <a:r>
              <a:rPr lang="en-US" sz="1800" dirty="0" smtClean="0"/>
              <a:t>returns.</a:t>
            </a:r>
          </a:p>
          <a:p>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800" dirty="0" smtClean="0"/>
              <a:t>Beware: Holding losing stocks for too long is harmful to</a:t>
            </a:r>
          </a:p>
          <a:p>
            <a:r>
              <a:rPr lang="en-US" sz="1800" dirty="0" smtClean="0"/>
              <a:t>your investment health. One symptom of get-even-</a:t>
            </a:r>
            <a:r>
              <a:rPr lang="en-US" sz="1800" dirty="0" err="1" smtClean="0"/>
              <a:t>itis</a:t>
            </a:r>
            <a:r>
              <a:rPr lang="en-US" sz="1800" dirty="0" smtClean="0"/>
              <a:t> is that a client’s</a:t>
            </a:r>
          </a:p>
          <a:p>
            <a:r>
              <a:rPr lang="en-US" sz="1800" dirty="0" smtClean="0"/>
              <a:t>decision making regarding some investments seems to be dependent on</a:t>
            </a:r>
          </a:p>
          <a:p>
            <a:r>
              <a:rPr lang="en-US" sz="1800" dirty="0" smtClean="0"/>
              <a:t>the original price paid for that investment. One effective remedy is a </a:t>
            </a:r>
            <a:r>
              <a:rPr lang="en-US" sz="1800" dirty="0" err="1" smtClean="0"/>
              <a:t>stoploss</a:t>
            </a:r>
            <a:endParaRPr lang="en-US" sz="1800" dirty="0" smtClean="0"/>
          </a:p>
          <a:p>
            <a:r>
              <a:rPr lang="en-US" sz="1800" dirty="0" smtClean="0"/>
              <a:t>rule. You may, for example, agree to sell a security immediately if it</a:t>
            </a:r>
          </a:p>
          <a:p>
            <a:r>
              <a:rPr lang="en-US" sz="1800" dirty="0" smtClean="0"/>
              <a:t>ever incurs a 10 percent loss. However, it’s best to consider an investment’s</a:t>
            </a:r>
          </a:p>
          <a:p>
            <a:r>
              <a:rPr lang="en-US" sz="1800" dirty="0" smtClean="0"/>
              <a:t>normal, expected levels of volatility when devising a stop-loss</a:t>
            </a:r>
          </a:p>
          <a:p>
            <a:r>
              <a:rPr lang="en-US" sz="1800" dirty="0" smtClean="0"/>
              <a:t>rule. You don’t want to be forced to sell if an investment’s price is just exhibiting</a:t>
            </a:r>
          </a:p>
          <a:p>
            <a:r>
              <a:rPr lang="en-US" sz="1800" dirty="0" smtClean="0"/>
              <a:t>its customary ups and downs.</a:t>
            </a:r>
            <a:endParaRPr 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800" dirty="0" smtClean="0"/>
              <a:t>Take the Money and Run. Loss aversion can cause investors to sell winning</a:t>
            </a:r>
          </a:p>
          <a:p>
            <a:r>
              <a:rPr lang="en-US" sz="1800" dirty="0" smtClean="0"/>
              <a:t>positions too early, fearing that that their profits will evaporate</a:t>
            </a:r>
          </a:p>
          <a:p>
            <a:r>
              <a:rPr lang="en-US" sz="1800" dirty="0" smtClean="0"/>
              <a:t>otherwise. This behavior limits the upside potential of a portfolio and</a:t>
            </a:r>
          </a:p>
          <a:p>
            <a:r>
              <a:rPr lang="en-US" sz="1800" dirty="0" smtClean="0"/>
              <a:t>can lead to overtrading (which also reduces returns). Just as stop-loss</a:t>
            </a:r>
          </a:p>
          <a:p>
            <a:r>
              <a:rPr lang="en-US" sz="1800" dirty="0" smtClean="0"/>
              <a:t>rules can help to combat get-even-</a:t>
            </a:r>
            <a:r>
              <a:rPr lang="en-US" sz="1800" dirty="0" err="1" smtClean="0"/>
              <a:t>itis</a:t>
            </a:r>
            <a:r>
              <a:rPr lang="en-US" sz="1800" dirty="0" smtClean="0"/>
              <a:t>, it is often helpful to institute</a:t>
            </a:r>
          </a:p>
          <a:p>
            <a:r>
              <a:rPr lang="en-US" sz="1800" dirty="0" smtClean="0"/>
              <a:t>rules for selling appreciating investments. As with stop-loss rules, </a:t>
            </a:r>
            <a:r>
              <a:rPr lang="en-US" sz="1800" dirty="0" err="1" smtClean="0"/>
              <a:t>priceappreciation</a:t>
            </a:r>
            <a:endParaRPr lang="en-US" sz="1800" dirty="0" smtClean="0"/>
          </a:p>
          <a:p>
            <a:r>
              <a:rPr lang="en-US" sz="1800" dirty="0" smtClean="0"/>
              <a:t>rules work best when tailored to reflect details related to</a:t>
            </a:r>
          </a:p>
          <a:p>
            <a:r>
              <a:rPr lang="en-US" sz="1800" dirty="0" smtClean="0"/>
              <a:t>fundamentals and valuation. The goal is to let gains run. Remember,</a:t>
            </a:r>
          </a:p>
          <a:p>
            <a:r>
              <a:rPr lang="en-US" sz="1800" dirty="0" smtClean="0"/>
              <a:t>too, that in a taxable account, you should avoid paying taxes on appreciations</a:t>
            </a:r>
          </a:p>
          <a:p>
            <a:r>
              <a:rPr lang="en-US" sz="1800" dirty="0" smtClean="0"/>
              <a:t>as long as possible.</a:t>
            </a:r>
            <a:endParaRPr lang="en-US" sz="1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219200"/>
            <a:ext cx="9144000" cy="4906963"/>
          </a:xfrm>
        </p:spPr>
        <p:txBody>
          <a:bodyPr/>
          <a:lstStyle/>
          <a:p>
            <a:r>
              <a:rPr lang="en-US" sz="1600" dirty="0" smtClean="0"/>
              <a:t>Taking on Excessive Risk. Loss aversion can cause investors to hold onto</a:t>
            </a:r>
          </a:p>
          <a:p>
            <a:r>
              <a:rPr lang="en-US" sz="1600" dirty="0" smtClean="0"/>
              <a:t>losing investments even in companies that are in serious trouble. In such</a:t>
            </a:r>
          </a:p>
          <a:p>
            <a:r>
              <a:rPr lang="en-US" sz="1600" dirty="0" smtClean="0"/>
              <a:t>a case, it may be helpful to educate clients about an investment’s risk profile—</a:t>
            </a:r>
          </a:p>
          <a:p>
            <a:r>
              <a:rPr lang="en-US" sz="1600" dirty="0" smtClean="0"/>
              <a:t>taking time to discuss items like standard deviation, credit rating,</a:t>
            </a:r>
          </a:p>
          <a:p>
            <a:r>
              <a:rPr lang="en-US" sz="1600" dirty="0" smtClean="0"/>
              <a:t>buy/sell/hold ratings, and so on. The investor will then, hopefully, make</a:t>
            </a:r>
          </a:p>
          <a:p>
            <a:r>
              <a:rPr lang="en-US" sz="1600" dirty="0" smtClean="0"/>
              <a:t>the right decision to protect the overall portfolio and jettison the risky,</a:t>
            </a:r>
          </a:p>
          <a:p>
            <a:r>
              <a:rPr lang="en-US" sz="1600" dirty="0" smtClean="0"/>
              <a:t>poorly performing investment.</a:t>
            </a:r>
          </a:p>
          <a:p>
            <a:r>
              <a:rPr lang="en-US" sz="1600" dirty="0" smtClean="0"/>
              <a:t>Unbalanced Portfolios. Loss aversion can cause investors to hold unbalanced</a:t>
            </a:r>
          </a:p>
          <a:p>
            <a:r>
              <a:rPr lang="en-US" sz="1600" dirty="0" smtClean="0"/>
              <a:t>portfolios. Education about the benefits of asset allocation and diversification</a:t>
            </a:r>
          </a:p>
          <a:p>
            <a:r>
              <a:rPr lang="en-US" sz="1600" dirty="0" smtClean="0"/>
              <a:t>is critical, yet it may be insufficient if an investor holds a</a:t>
            </a:r>
          </a:p>
          <a:p>
            <a:r>
              <a:rPr lang="en-US" sz="1600" dirty="0" smtClean="0"/>
              <a:t>concentrated stock position with emotional strings attached. A useful</a:t>
            </a:r>
          </a:p>
          <a:p>
            <a:r>
              <a:rPr lang="en-US" sz="1600" dirty="0" smtClean="0"/>
              <a:t>question in this situation is: “If you didn’t own any XYZ stock today,</a:t>
            </a:r>
          </a:p>
          <a:p>
            <a:r>
              <a:rPr lang="en-US" sz="1600" dirty="0" smtClean="0"/>
              <a:t>would you still want to pick up as many shares as you own right now?”</a:t>
            </a:r>
          </a:p>
          <a:p>
            <a:r>
              <a:rPr lang="en-US" sz="1600" dirty="0" smtClean="0"/>
              <a:t>If and when the answer is “no,” some leeway for maneuvering emerges.</a:t>
            </a:r>
          </a:p>
          <a:p>
            <a:r>
              <a:rPr lang="en-US" sz="1600" dirty="0" smtClean="0"/>
              <a:t>Tax considerations, such as low cost basis, sometimes factor in; but certain</a:t>
            </a:r>
          </a:p>
          <a:p>
            <a:r>
              <a:rPr lang="en-US" sz="1600" dirty="0" smtClean="0"/>
              <a:t>strategies can be employed to manage this cost.</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normAutofit fontScale="90000"/>
          </a:bodyPr>
          <a:lstStyle/>
          <a:p>
            <a:pPr eaLnBrk="1" hangingPunct="1"/>
            <a:r>
              <a:rPr lang="en-US" sz="4000" i="1" dirty="0" smtClean="0"/>
              <a:t>Behavioral Biases:</a:t>
            </a:r>
            <a:br>
              <a:rPr lang="en-US" sz="4000" i="1" dirty="0" smtClean="0"/>
            </a:br>
            <a:r>
              <a:rPr lang="en-US" sz="4900" b="1" i="1" u="sng" dirty="0" smtClean="0"/>
              <a:t>Loss Aversion</a:t>
            </a:r>
            <a:endParaRPr lang="en-US" sz="4000" b="1" i="1" u="sng" dirty="0" smtClean="0"/>
          </a:p>
        </p:txBody>
      </p:sp>
      <p:sp>
        <p:nvSpPr>
          <p:cNvPr id="73731" name="Rectangle 3"/>
          <p:cNvSpPr>
            <a:spLocks noGrp="1" noChangeArrowheads="1"/>
          </p:cNvSpPr>
          <p:nvPr>
            <p:ph type="body" idx="1"/>
          </p:nvPr>
        </p:nvSpPr>
        <p:spPr/>
        <p:txBody>
          <a:bodyPr/>
          <a:lstStyle/>
          <a:p>
            <a:pPr eaLnBrk="1" hangingPunct="1">
              <a:buFontTx/>
              <a:buNone/>
            </a:pPr>
            <a:endParaRPr lang="en-US" dirty="0" smtClean="0"/>
          </a:p>
          <a:p>
            <a:pPr eaLnBrk="1" hangingPunct="1"/>
            <a:r>
              <a:rPr lang="en-US" b="1" dirty="0" smtClean="0">
                <a:solidFill>
                  <a:srgbClr val="C00000"/>
                </a:solidFill>
              </a:rPr>
              <a:t>Investors do not like losses and often engage in mental gymnastics to reduce their psychological impact.</a:t>
            </a:r>
          </a:p>
          <a:p>
            <a:pPr eaLnBrk="1" hangingPunct="1"/>
            <a:r>
              <a:rPr lang="en-US" sz="3600" b="1" dirty="0" smtClean="0"/>
              <a:t>Their tendency to sell a winning stock rather than a losing stock is called the </a:t>
            </a:r>
            <a:r>
              <a:rPr lang="en-US" sz="3600" b="1" i="1" dirty="0" smtClean="0">
                <a:solidFill>
                  <a:srgbClr val="CC0000"/>
                </a:solidFill>
              </a:rPr>
              <a:t>disposition effect</a:t>
            </a:r>
            <a:r>
              <a:rPr lang="en-US" sz="3600" b="1" dirty="0" smtClean="0"/>
              <a:t> in </a:t>
            </a:r>
            <a:r>
              <a:rPr lang="en-US" sz="3600" b="1" dirty="0" smtClean="0"/>
              <a:t>behavioral </a:t>
            </a:r>
            <a:r>
              <a:rPr lang="en-US" sz="3600" b="1" dirty="0" smtClean="0"/>
              <a:t>finance literature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p:txBody>
          <a:bodyPr/>
          <a:lstStyle/>
          <a:p>
            <a:pPr eaLnBrk="1" hangingPunct="1"/>
            <a:r>
              <a:rPr lang="en-US" smtClean="0">
                <a:ea typeface="ＭＳ Ｐゴシック" pitchFamily="34" charset="-128"/>
              </a:rPr>
              <a:t>Regret Theory</a:t>
            </a:r>
          </a:p>
        </p:txBody>
      </p:sp>
      <p:sp>
        <p:nvSpPr>
          <p:cNvPr id="110594" name="Rectangle 3"/>
          <p:cNvSpPr>
            <a:spLocks noGrp="1" noChangeArrowheads="1"/>
          </p:cNvSpPr>
          <p:nvPr>
            <p:ph type="body" idx="1"/>
          </p:nvPr>
        </p:nvSpPr>
        <p:spPr>
          <a:solidFill>
            <a:srgbClr val="FFFF66"/>
          </a:solidFill>
        </p:spPr>
        <p:txBody>
          <a:bodyPr/>
          <a:lstStyle/>
          <a:p>
            <a:pPr eaLnBrk="1" hangingPunct="1"/>
            <a:r>
              <a:rPr lang="en-US" b="1" smtClean="0">
                <a:solidFill>
                  <a:srgbClr val="333399"/>
                </a:solidFill>
                <a:ea typeface="ＭＳ Ｐゴシック" pitchFamily="34" charset="-128"/>
              </a:rPr>
              <a:t>Prospect of regret pain generates avoidance behavior</a:t>
            </a:r>
          </a:p>
          <a:p>
            <a:pPr eaLnBrk="1" hangingPunct="1"/>
            <a:r>
              <a:rPr lang="en-US" b="1" smtClean="0">
                <a:solidFill>
                  <a:srgbClr val="333399"/>
                </a:solidFill>
                <a:ea typeface="ＭＳ Ｐゴシック" pitchFamily="34" charset="-128"/>
              </a:rPr>
              <a:t>People avoid selling stocks that have gone down in value, rush to sell those that have gone up (disposition effect).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endParaRPr lang="en-US"/>
          </a:p>
        </p:txBody>
      </p:sp>
      <p:sp>
        <p:nvSpPr>
          <p:cNvPr id="51203" name="Rectangle 3"/>
          <p:cNvSpPr>
            <a:spLocks noGrp="1" noChangeArrowheads="1"/>
          </p:cNvSpPr>
          <p:nvPr>
            <p:ph type="body" idx="1"/>
          </p:nvPr>
        </p:nvSpPr>
        <p:spPr>
          <a:xfrm>
            <a:off x="0" y="1600200"/>
            <a:ext cx="9144000" cy="5257800"/>
          </a:xfrm>
        </p:spPr>
        <p:txBody>
          <a:bodyPr/>
          <a:lstStyle/>
          <a:p>
            <a:pPr algn="just">
              <a:buFontTx/>
              <a:buNone/>
            </a:pPr>
            <a:r>
              <a:rPr lang="en-US" b="1" u="sng" dirty="0"/>
              <a:t>According to prospect theory</a:t>
            </a:r>
            <a:r>
              <a:rPr lang="en-US" b="1" u="sng" dirty="0" smtClean="0">
                <a:solidFill>
                  <a:srgbClr val="FF0000"/>
                </a:solidFill>
              </a:rPr>
              <a:t>,</a:t>
            </a:r>
          </a:p>
          <a:p>
            <a:pPr algn="just">
              <a:buFontTx/>
              <a:buNone/>
            </a:pPr>
            <a:r>
              <a:rPr lang="en-US" sz="2800" b="1" dirty="0" smtClean="0">
                <a:solidFill>
                  <a:srgbClr val="FF0000"/>
                </a:solidFill>
              </a:rPr>
              <a:t> </a:t>
            </a:r>
            <a:r>
              <a:rPr lang="en-US" sz="2800" b="1" dirty="0">
                <a:solidFill>
                  <a:srgbClr val="FF0000"/>
                </a:solidFill>
              </a:rPr>
              <a:t>people feel more strongly about the pain from loss </a:t>
            </a:r>
            <a:endParaRPr lang="en-US" sz="2800" b="1" dirty="0" smtClean="0">
              <a:solidFill>
                <a:srgbClr val="FF0000"/>
              </a:solidFill>
            </a:endParaRPr>
          </a:p>
          <a:p>
            <a:pPr algn="just">
              <a:buFontTx/>
              <a:buNone/>
            </a:pPr>
            <a:r>
              <a:rPr lang="en-US" sz="3600" b="1" dirty="0" smtClean="0">
                <a:solidFill>
                  <a:srgbClr val="00B050"/>
                </a:solidFill>
              </a:rPr>
              <a:t>than </a:t>
            </a:r>
            <a:r>
              <a:rPr lang="en-US" sz="3600" b="1" dirty="0">
                <a:solidFill>
                  <a:srgbClr val="00B050"/>
                </a:solidFill>
              </a:rPr>
              <a:t>pleasure from an equal gain</a:t>
            </a:r>
            <a:r>
              <a:rPr lang="en-US" b="1" dirty="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Number Placeholder 5"/>
          <p:cNvSpPr>
            <a:spLocks noGrp="1"/>
          </p:cNvSpPr>
          <p:nvPr>
            <p:ph type="sldNum" sz="quarter" idx="12"/>
          </p:nvPr>
        </p:nvSpPr>
        <p:spPr>
          <a:noFill/>
        </p:spPr>
        <p:txBody>
          <a:bodyPr/>
          <a:lstStyle/>
          <a:p>
            <a:fld id="{8082512F-5758-4421-8C51-BC1EBFAAFFCA}" type="slidenum">
              <a:rPr lang="en-US"/>
              <a:pPr/>
              <a:t>5</a:t>
            </a:fld>
            <a:endParaRPr lang="en-US"/>
          </a:p>
        </p:txBody>
      </p:sp>
      <p:sp>
        <p:nvSpPr>
          <p:cNvPr id="80898" name="Rectangle 2"/>
          <p:cNvSpPr>
            <a:spLocks noGrp="1" noChangeArrowheads="1"/>
          </p:cNvSpPr>
          <p:nvPr>
            <p:ph type="title"/>
          </p:nvPr>
        </p:nvSpPr>
        <p:spPr>
          <a:xfrm>
            <a:off x="395288" y="404813"/>
            <a:ext cx="8229600" cy="1008062"/>
          </a:xfrm>
        </p:spPr>
        <p:txBody>
          <a:bodyPr>
            <a:normAutofit/>
          </a:bodyPr>
          <a:lstStyle/>
          <a:p>
            <a:pPr eaLnBrk="1" hangingPunct="1"/>
            <a:r>
              <a:rPr lang="en-US" sz="4800" b="1" dirty="0" smtClean="0">
                <a:ea typeface="ＭＳ Ｐゴシック" pitchFamily="34" charset="-128"/>
              </a:rPr>
              <a:t>Loss aversion</a:t>
            </a:r>
          </a:p>
        </p:txBody>
      </p:sp>
      <p:sp>
        <p:nvSpPr>
          <p:cNvPr id="80899" name="Rectangle 3"/>
          <p:cNvSpPr>
            <a:spLocks noGrp="1" noChangeArrowheads="1"/>
          </p:cNvSpPr>
          <p:nvPr>
            <p:ph type="body" idx="1"/>
          </p:nvPr>
        </p:nvSpPr>
        <p:spPr>
          <a:xfrm>
            <a:off x="8604250" y="6021388"/>
            <a:ext cx="82550" cy="104775"/>
          </a:xfrm>
        </p:spPr>
        <p:txBody>
          <a:bodyPr>
            <a:normAutofit fontScale="25000" lnSpcReduction="20000"/>
          </a:bodyPr>
          <a:lstStyle/>
          <a:p>
            <a:pPr eaLnBrk="1" hangingPunct="1">
              <a:lnSpc>
                <a:spcPct val="80000"/>
              </a:lnSpc>
            </a:pPr>
            <a:endParaRPr lang="en-US" sz="800" smtClean="0">
              <a:ea typeface="ＭＳ Ｐゴシック" pitchFamily="34" charset="-128"/>
            </a:endParaRPr>
          </a:p>
        </p:txBody>
      </p:sp>
      <p:sp>
        <p:nvSpPr>
          <p:cNvPr id="13316" name="Line 4"/>
          <p:cNvSpPr>
            <a:spLocks noChangeShapeType="1"/>
          </p:cNvSpPr>
          <p:nvPr/>
        </p:nvSpPr>
        <p:spPr bwMode="auto">
          <a:xfrm>
            <a:off x="2124075" y="3716338"/>
            <a:ext cx="3960813" cy="0"/>
          </a:xfrm>
          <a:prstGeom prst="line">
            <a:avLst/>
          </a:prstGeom>
          <a:noFill/>
          <a:ln w="9525">
            <a:solidFill>
              <a:schemeClr val="tx1"/>
            </a:solidFill>
            <a:round/>
            <a:headEnd/>
            <a:tailEnd type="triangle" w="med" len="med"/>
          </a:ln>
        </p:spPr>
        <p:txBody>
          <a:bodyPr/>
          <a:lstStyle/>
          <a:p>
            <a:endParaRPr lang="en-US"/>
          </a:p>
        </p:txBody>
      </p:sp>
      <p:sp>
        <p:nvSpPr>
          <p:cNvPr id="13317" name="Line 5"/>
          <p:cNvSpPr>
            <a:spLocks noChangeShapeType="1"/>
          </p:cNvSpPr>
          <p:nvPr/>
        </p:nvSpPr>
        <p:spPr bwMode="auto">
          <a:xfrm flipV="1">
            <a:off x="4067175" y="1916113"/>
            <a:ext cx="0" cy="3457575"/>
          </a:xfrm>
          <a:prstGeom prst="line">
            <a:avLst/>
          </a:prstGeom>
          <a:noFill/>
          <a:ln w="9525">
            <a:solidFill>
              <a:schemeClr val="tx1"/>
            </a:solidFill>
            <a:round/>
            <a:headEnd/>
            <a:tailEnd type="triangle" w="med" len="med"/>
          </a:ln>
        </p:spPr>
        <p:txBody>
          <a:bodyPr/>
          <a:lstStyle/>
          <a:p>
            <a:endParaRPr lang="en-US"/>
          </a:p>
        </p:txBody>
      </p:sp>
      <p:sp>
        <p:nvSpPr>
          <p:cNvPr id="13318" name="Freeform 6"/>
          <p:cNvSpPr>
            <a:spLocks/>
          </p:cNvSpPr>
          <p:nvPr/>
        </p:nvSpPr>
        <p:spPr bwMode="auto">
          <a:xfrm>
            <a:off x="4032250" y="2852738"/>
            <a:ext cx="2555875" cy="863600"/>
          </a:xfrm>
          <a:custGeom>
            <a:avLst/>
            <a:gdLst>
              <a:gd name="T0" fmla="*/ 2147483647 w 1746"/>
              <a:gd name="T1" fmla="*/ 2147483647 h 635"/>
              <a:gd name="T2" fmla="*/ 2147483647 w 1746"/>
              <a:gd name="T3" fmla="*/ 2147483647 h 635"/>
              <a:gd name="T4" fmla="*/ 2147483647 w 1746"/>
              <a:gd name="T5" fmla="*/ 2147483647 h 635"/>
              <a:gd name="T6" fmla="*/ 2147483647 w 1746"/>
              <a:gd name="T7" fmla="*/ 2147483647 h 635"/>
              <a:gd name="T8" fmla="*/ 2147483647 w 1746"/>
              <a:gd name="T9" fmla="*/ 0 h 635"/>
              <a:gd name="T10" fmla="*/ 2147483647 w 1746"/>
              <a:gd name="T11" fmla="*/ 2147483647 h 635"/>
              <a:gd name="T12" fmla="*/ 0 60000 65536"/>
              <a:gd name="T13" fmla="*/ 0 60000 65536"/>
              <a:gd name="T14" fmla="*/ 0 60000 65536"/>
              <a:gd name="T15" fmla="*/ 0 60000 65536"/>
              <a:gd name="T16" fmla="*/ 0 60000 65536"/>
              <a:gd name="T17" fmla="*/ 0 60000 65536"/>
              <a:gd name="T18" fmla="*/ 0 w 1746"/>
              <a:gd name="T19" fmla="*/ 0 h 635"/>
              <a:gd name="T20" fmla="*/ 1746 w 1746"/>
              <a:gd name="T21" fmla="*/ 635 h 635"/>
            </a:gdLst>
            <a:ahLst/>
            <a:cxnLst>
              <a:cxn ang="T12">
                <a:pos x="T0" y="T1"/>
              </a:cxn>
              <a:cxn ang="T13">
                <a:pos x="T2" y="T3"/>
              </a:cxn>
              <a:cxn ang="T14">
                <a:pos x="T4" y="T5"/>
              </a:cxn>
              <a:cxn ang="T15">
                <a:pos x="T6" y="T7"/>
              </a:cxn>
              <a:cxn ang="T16">
                <a:pos x="T8" y="T9"/>
              </a:cxn>
              <a:cxn ang="T17">
                <a:pos x="T10" y="T11"/>
              </a:cxn>
            </a:cxnLst>
            <a:rect l="T18" t="T19" r="T20" b="T21"/>
            <a:pathLst>
              <a:path w="1746" h="635">
                <a:moveTo>
                  <a:pt x="22" y="635"/>
                </a:moveTo>
                <a:cubicBezTo>
                  <a:pt x="11" y="525"/>
                  <a:pt x="0" y="416"/>
                  <a:pt x="249" y="318"/>
                </a:cubicBezTo>
                <a:cubicBezTo>
                  <a:pt x="498" y="220"/>
                  <a:pt x="1292" y="91"/>
                  <a:pt x="1519" y="46"/>
                </a:cubicBezTo>
                <a:cubicBezTo>
                  <a:pt x="1746" y="1"/>
                  <a:pt x="1595" y="54"/>
                  <a:pt x="1610" y="46"/>
                </a:cubicBezTo>
                <a:cubicBezTo>
                  <a:pt x="1625" y="38"/>
                  <a:pt x="1610" y="0"/>
                  <a:pt x="1610" y="0"/>
                </a:cubicBezTo>
                <a:cubicBezTo>
                  <a:pt x="1610" y="0"/>
                  <a:pt x="1610" y="38"/>
                  <a:pt x="1610" y="46"/>
                </a:cubicBezTo>
              </a:path>
            </a:pathLst>
          </a:custGeom>
          <a:noFill/>
          <a:ln w="9525">
            <a:solidFill>
              <a:schemeClr val="tx1"/>
            </a:solidFill>
            <a:round/>
            <a:headEnd/>
            <a:tailEnd/>
          </a:ln>
        </p:spPr>
        <p:txBody>
          <a:bodyPr/>
          <a:lstStyle/>
          <a:p>
            <a:endParaRPr lang="en-US"/>
          </a:p>
        </p:txBody>
      </p:sp>
      <p:sp>
        <p:nvSpPr>
          <p:cNvPr id="13319" name="Freeform 7"/>
          <p:cNvSpPr>
            <a:spLocks/>
          </p:cNvSpPr>
          <p:nvPr/>
        </p:nvSpPr>
        <p:spPr bwMode="auto">
          <a:xfrm>
            <a:off x="2555875" y="3716338"/>
            <a:ext cx="1511300" cy="1512887"/>
          </a:xfrm>
          <a:custGeom>
            <a:avLst/>
            <a:gdLst>
              <a:gd name="T0" fmla="*/ 2147483647 w 907"/>
              <a:gd name="T1" fmla="*/ 0 h 1180"/>
              <a:gd name="T2" fmla="*/ 2147483647 w 907"/>
              <a:gd name="T3" fmla="*/ 2147483647 h 1180"/>
              <a:gd name="T4" fmla="*/ 2147483647 w 907"/>
              <a:gd name="T5" fmla="*/ 2147483647 h 1180"/>
              <a:gd name="T6" fmla="*/ 0 w 907"/>
              <a:gd name="T7" fmla="*/ 2147483647 h 1180"/>
              <a:gd name="T8" fmla="*/ 0 60000 65536"/>
              <a:gd name="T9" fmla="*/ 0 60000 65536"/>
              <a:gd name="T10" fmla="*/ 0 60000 65536"/>
              <a:gd name="T11" fmla="*/ 0 60000 65536"/>
              <a:gd name="T12" fmla="*/ 0 w 907"/>
              <a:gd name="T13" fmla="*/ 0 h 1180"/>
              <a:gd name="T14" fmla="*/ 907 w 907"/>
              <a:gd name="T15" fmla="*/ 1180 h 1180"/>
            </a:gdLst>
            <a:ahLst/>
            <a:cxnLst>
              <a:cxn ang="T8">
                <a:pos x="T0" y="T1"/>
              </a:cxn>
              <a:cxn ang="T9">
                <a:pos x="T2" y="T3"/>
              </a:cxn>
              <a:cxn ang="T10">
                <a:pos x="T4" y="T5"/>
              </a:cxn>
              <a:cxn ang="T11">
                <a:pos x="T6" y="T7"/>
              </a:cxn>
            </a:cxnLst>
            <a:rect l="T12" t="T13" r="T14" b="T15"/>
            <a:pathLst>
              <a:path w="907" h="1180">
                <a:moveTo>
                  <a:pt x="907" y="0"/>
                </a:moveTo>
                <a:cubicBezTo>
                  <a:pt x="892" y="144"/>
                  <a:pt x="877" y="288"/>
                  <a:pt x="817" y="409"/>
                </a:cubicBezTo>
                <a:cubicBezTo>
                  <a:pt x="757" y="530"/>
                  <a:pt x="681" y="597"/>
                  <a:pt x="545" y="726"/>
                </a:cubicBezTo>
                <a:cubicBezTo>
                  <a:pt x="409" y="855"/>
                  <a:pt x="91" y="1104"/>
                  <a:pt x="0" y="1180"/>
                </a:cubicBezTo>
              </a:path>
            </a:pathLst>
          </a:custGeom>
          <a:noFill/>
          <a:ln w="9525">
            <a:solidFill>
              <a:schemeClr val="tx1"/>
            </a:solidFill>
            <a:round/>
            <a:headEnd/>
            <a:tailEnd/>
          </a:ln>
        </p:spPr>
        <p:txBody>
          <a:bodyPr/>
          <a:lstStyle/>
          <a:p>
            <a:endParaRPr lang="en-US"/>
          </a:p>
        </p:txBody>
      </p:sp>
      <p:sp>
        <p:nvSpPr>
          <p:cNvPr id="13320" name="Rectangle 8"/>
          <p:cNvSpPr>
            <a:spLocks noChangeArrowheads="1"/>
          </p:cNvSpPr>
          <p:nvPr/>
        </p:nvSpPr>
        <p:spPr bwMode="auto">
          <a:xfrm>
            <a:off x="3132138" y="3716338"/>
            <a:ext cx="936625" cy="1152525"/>
          </a:xfrm>
          <a:prstGeom prst="rect">
            <a:avLst/>
          </a:prstGeom>
          <a:solidFill>
            <a:srgbClr val="C0C0C0">
              <a:alpha val="20000"/>
            </a:srgbClr>
          </a:solidFill>
          <a:ln w="9525">
            <a:solidFill>
              <a:schemeClr val="tx1"/>
            </a:solidFill>
            <a:miter lim="800000"/>
            <a:headEnd/>
            <a:tailEnd/>
          </a:ln>
        </p:spPr>
        <p:txBody>
          <a:bodyPr wrap="none" anchor="ctr"/>
          <a:lstStyle/>
          <a:p>
            <a:endParaRPr lang="en-US"/>
          </a:p>
        </p:txBody>
      </p:sp>
      <p:sp>
        <p:nvSpPr>
          <p:cNvPr id="13321" name="Rectangle 9"/>
          <p:cNvSpPr>
            <a:spLocks noChangeArrowheads="1"/>
          </p:cNvSpPr>
          <p:nvPr/>
        </p:nvSpPr>
        <p:spPr bwMode="auto">
          <a:xfrm>
            <a:off x="4067175" y="3141663"/>
            <a:ext cx="865188" cy="574675"/>
          </a:xfrm>
          <a:prstGeom prst="rect">
            <a:avLst/>
          </a:prstGeom>
          <a:solidFill>
            <a:srgbClr val="FF99CC">
              <a:alpha val="20000"/>
            </a:srgbClr>
          </a:solidFill>
          <a:ln w="9525">
            <a:solidFill>
              <a:schemeClr val="tx1"/>
            </a:solidFill>
            <a:miter lim="800000"/>
            <a:headEnd/>
            <a:tailEnd/>
          </a:ln>
        </p:spPr>
        <p:txBody>
          <a:bodyPr wrap="none" anchor="ctr"/>
          <a:lstStyle/>
          <a:p>
            <a:endParaRPr lang="en-US"/>
          </a:p>
        </p:txBody>
      </p:sp>
      <p:sp>
        <p:nvSpPr>
          <p:cNvPr id="13322" name="Text Box 10"/>
          <p:cNvSpPr txBox="1">
            <a:spLocks noChangeArrowheads="1"/>
          </p:cNvSpPr>
          <p:nvPr/>
        </p:nvSpPr>
        <p:spPr bwMode="auto">
          <a:xfrm>
            <a:off x="6156325" y="3573463"/>
            <a:ext cx="666750" cy="366712"/>
          </a:xfrm>
          <a:prstGeom prst="rect">
            <a:avLst/>
          </a:prstGeom>
          <a:noFill/>
          <a:ln w="9525">
            <a:noFill/>
            <a:miter lim="800000"/>
            <a:headEnd/>
            <a:tailEnd/>
          </a:ln>
        </p:spPr>
        <p:txBody>
          <a:bodyPr wrap="none">
            <a:spAutoFit/>
          </a:bodyPr>
          <a:lstStyle/>
          <a:p>
            <a:pPr algn="l"/>
            <a:r>
              <a:rPr lang="en-US"/>
              <a:t>Gain</a:t>
            </a:r>
          </a:p>
        </p:txBody>
      </p:sp>
      <p:sp>
        <p:nvSpPr>
          <p:cNvPr id="13323" name="Text Box 11"/>
          <p:cNvSpPr txBox="1">
            <a:spLocks noChangeArrowheads="1"/>
          </p:cNvSpPr>
          <p:nvPr/>
        </p:nvSpPr>
        <p:spPr bwMode="auto">
          <a:xfrm>
            <a:off x="1331913" y="3500438"/>
            <a:ext cx="666750" cy="366712"/>
          </a:xfrm>
          <a:prstGeom prst="rect">
            <a:avLst/>
          </a:prstGeom>
          <a:noFill/>
          <a:ln w="9525">
            <a:noFill/>
            <a:miter lim="800000"/>
            <a:headEnd/>
            <a:tailEnd/>
          </a:ln>
        </p:spPr>
        <p:txBody>
          <a:bodyPr>
            <a:spAutoFit/>
          </a:bodyPr>
          <a:lstStyle/>
          <a:p>
            <a:pPr algn="l"/>
            <a:r>
              <a:rPr lang="en-US"/>
              <a:t>Loss</a:t>
            </a:r>
          </a:p>
        </p:txBody>
      </p:sp>
      <p:sp>
        <p:nvSpPr>
          <p:cNvPr id="13324" name="Text Box 12"/>
          <p:cNvSpPr txBox="1">
            <a:spLocks noChangeArrowheads="1"/>
          </p:cNvSpPr>
          <p:nvPr/>
        </p:nvSpPr>
        <p:spPr bwMode="auto">
          <a:xfrm>
            <a:off x="3563938" y="1557338"/>
            <a:ext cx="1085850" cy="366712"/>
          </a:xfrm>
          <a:prstGeom prst="rect">
            <a:avLst/>
          </a:prstGeom>
          <a:noFill/>
          <a:ln w="9525">
            <a:noFill/>
            <a:miter lim="800000"/>
            <a:headEnd/>
            <a:tailEnd/>
          </a:ln>
        </p:spPr>
        <p:txBody>
          <a:bodyPr wrap="none">
            <a:spAutoFit/>
          </a:bodyPr>
          <a:lstStyle/>
          <a:p>
            <a:pPr algn="l"/>
            <a:r>
              <a:rPr lang="en-US"/>
              <a:t>Pleasure</a:t>
            </a:r>
          </a:p>
        </p:txBody>
      </p:sp>
      <p:sp>
        <p:nvSpPr>
          <p:cNvPr id="13325" name="Text Box 13"/>
          <p:cNvSpPr txBox="1">
            <a:spLocks noChangeArrowheads="1"/>
          </p:cNvSpPr>
          <p:nvPr/>
        </p:nvSpPr>
        <p:spPr bwMode="auto">
          <a:xfrm>
            <a:off x="3779838" y="5445125"/>
            <a:ext cx="641350" cy="366713"/>
          </a:xfrm>
          <a:prstGeom prst="rect">
            <a:avLst/>
          </a:prstGeom>
          <a:noFill/>
          <a:ln w="9525">
            <a:noFill/>
            <a:miter lim="800000"/>
            <a:headEnd/>
            <a:tailEnd/>
          </a:ln>
        </p:spPr>
        <p:txBody>
          <a:bodyPr wrap="none">
            <a:spAutoFit/>
          </a:bodyPr>
          <a:lstStyle/>
          <a:p>
            <a:pPr algn="l"/>
            <a:r>
              <a:rPr lang="en-US"/>
              <a:t>Pain</a:t>
            </a:r>
          </a:p>
        </p:txBody>
      </p:sp>
      <p:sp>
        <p:nvSpPr>
          <p:cNvPr id="13326" name="Text Box 14"/>
          <p:cNvSpPr txBox="1">
            <a:spLocks noChangeArrowheads="1"/>
          </p:cNvSpPr>
          <p:nvPr/>
        </p:nvSpPr>
        <p:spPr bwMode="auto">
          <a:xfrm>
            <a:off x="4572000" y="3716338"/>
            <a:ext cx="774700" cy="366712"/>
          </a:xfrm>
          <a:prstGeom prst="rect">
            <a:avLst/>
          </a:prstGeom>
          <a:noFill/>
          <a:ln w="9525">
            <a:noFill/>
            <a:miter lim="800000"/>
            <a:headEnd/>
            <a:tailEnd/>
          </a:ln>
        </p:spPr>
        <p:txBody>
          <a:bodyPr>
            <a:spAutoFit/>
          </a:bodyPr>
          <a:lstStyle/>
          <a:p>
            <a:pPr algn="l"/>
            <a:r>
              <a:rPr lang="en-US"/>
              <a:t>+10%</a:t>
            </a:r>
          </a:p>
        </p:txBody>
      </p:sp>
      <p:sp>
        <p:nvSpPr>
          <p:cNvPr id="13327" name="Text Box 15"/>
          <p:cNvSpPr txBox="1">
            <a:spLocks noChangeArrowheads="1"/>
          </p:cNvSpPr>
          <p:nvPr/>
        </p:nvSpPr>
        <p:spPr bwMode="auto">
          <a:xfrm>
            <a:off x="2843213" y="3357563"/>
            <a:ext cx="717550" cy="366712"/>
          </a:xfrm>
          <a:prstGeom prst="rect">
            <a:avLst/>
          </a:prstGeom>
          <a:noFill/>
          <a:ln w="9525">
            <a:noFill/>
            <a:miter lim="800000"/>
            <a:headEnd/>
            <a:tailEnd/>
          </a:ln>
        </p:spPr>
        <p:txBody>
          <a:bodyPr wrap="none">
            <a:spAutoFit/>
          </a:bodyPr>
          <a:lstStyle/>
          <a:p>
            <a:pPr algn="l"/>
            <a:r>
              <a:rPr lang="en-US"/>
              <a:t>-10%</a:t>
            </a:r>
          </a:p>
        </p:txBody>
      </p:sp>
      <p:sp>
        <p:nvSpPr>
          <p:cNvPr id="80912" name="Text Box 16"/>
          <p:cNvSpPr txBox="1">
            <a:spLocks noChangeArrowheads="1"/>
          </p:cNvSpPr>
          <p:nvPr/>
        </p:nvSpPr>
        <p:spPr bwMode="auto">
          <a:xfrm>
            <a:off x="828675" y="2703513"/>
            <a:ext cx="184150" cy="519112"/>
          </a:xfrm>
          <a:prstGeom prst="rect">
            <a:avLst/>
          </a:prstGeom>
          <a:noFill/>
          <a:ln w="9525">
            <a:noFill/>
            <a:miter lim="800000"/>
            <a:headEnd/>
            <a:tailEnd/>
          </a:ln>
        </p:spPr>
        <p:txBody>
          <a:bodyPr>
            <a:spAutoFit/>
          </a:bodyPr>
          <a:lstStyle/>
          <a:p>
            <a:pPr algn="l"/>
            <a:endParaRPr lang="en-US" sz="2800" u="sng">
              <a:solidFill>
                <a:schemeClr val="accent2"/>
              </a:solidFill>
            </a:endParaRPr>
          </a:p>
        </p:txBody>
      </p:sp>
      <p:sp>
        <p:nvSpPr>
          <p:cNvPr id="13329" name="Text Box 17"/>
          <p:cNvSpPr txBox="1">
            <a:spLocks noChangeArrowheads="1"/>
          </p:cNvSpPr>
          <p:nvPr/>
        </p:nvSpPr>
        <p:spPr bwMode="auto">
          <a:xfrm>
            <a:off x="4984750" y="3232150"/>
            <a:ext cx="1695450" cy="366713"/>
          </a:xfrm>
          <a:prstGeom prst="rect">
            <a:avLst/>
          </a:prstGeom>
          <a:noFill/>
          <a:ln w="9525">
            <a:noFill/>
            <a:miter lim="800000"/>
            <a:headEnd/>
            <a:tailEnd/>
          </a:ln>
        </p:spPr>
        <p:txBody>
          <a:bodyPr wrap="none">
            <a:spAutoFit/>
          </a:bodyPr>
          <a:lstStyle/>
          <a:p>
            <a:pPr algn="l"/>
            <a:r>
              <a:rPr lang="en-US">
                <a:solidFill>
                  <a:srgbClr val="FF99FF"/>
                </a:solidFill>
                <a:sym typeface="Symbol" pitchFamily="18" charset="2"/>
              </a:rPr>
              <a:t>Small pleasure</a:t>
            </a:r>
          </a:p>
        </p:txBody>
      </p:sp>
      <p:sp>
        <p:nvSpPr>
          <p:cNvPr id="13330" name="Text Box 18"/>
          <p:cNvSpPr txBox="1">
            <a:spLocks noChangeArrowheads="1"/>
          </p:cNvSpPr>
          <p:nvPr/>
        </p:nvSpPr>
        <p:spPr bwMode="auto">
          <a:xfrm>
            <a:off x="2051050" y="4076700"/>
            <a:ext cx="1073150" cy="366713"/>
          </a:xfrm>
          <a:prstGeom prst="rect">
            <a:avLst/>
          </a:prstGeom>
          <a:noFill/>
          <a:ln w="9525">
            <a:noFill/>
            <a:miter lim="800000"/>
            <a:headEnd/>
            <a:tailEnd/>
          </a:ln>
        </p:spPr>
        <p:txBody>
          <a:bodyPr>
            <a:spAutoFit/>
          </a:bodyPr>
          <a:lstStyle/>
          <a:p>
            <a:pPr algn="l"/>
            <a:r>
              <a:rPr lang="en-US">
                <a:solidFill>
                  <a:schemeClr val="bg2"/>
                </a:solidFill>
                <a:sym typeface="Symbol" pitchFamily="18" charset="2"/>
              </a:rPr>
              <a:t>Big pain</a:t>
            </a:r>
            <a:r>
              <a:rPr lang="en-US">
                <a:sym typeface="Symbol" pitchFamily="18" charset="2"/>
              </a:rPr>
              <a:t> </a:t>
            </a:r>
            <a:endParaRPr lang="en-US" sz="480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3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3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32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3329"/>
                                        </p:tgtEl>
                                        <p:attrNameLst>
                                          <p:attrName>style.visibility</p:attrName>
                                        </p:attrNameLst>
                                      </p:cBhvr>
                                      <p:to>
                                        <p:strVal val="visible"/>
                                      </p:to>
                                    </p:set>
                                    <p:anim calcmode="lin" valueType="num">
                                      <p:cBhvr additive="base">
                                        <p:cTn id="33" dur="1000" fill="hold"/>
                                        <p:tgtEl>
                                          <p:spTgt spid="13329"/>
                                        </p:tgtEl>
                                        <p:attrNameLst>
                                          <p:attrName>ppt_x</p:attrName>
                                        </p:attrNameLst>
                                      </p:cBhvr>
                                      <p:tavLst>
                                        <p:tav tm="0">
                                          <p:val>
                                            <p:strVal val="1+#ppt_w/2"/>
                                          </p:val>
                                        </p:tav>
                                        <p:tav tm="100000">
                                          <p:val>
                                            <p:strVal val="#ppt_x"/>
                                          </p:val>
                                        </p:tav>
                                      </p:tavLst>
                                    </p:anim>
                                    <p:anim calcmode="lin" valueType="num">
                                      <p:cBhvr additive="base">
                                        <p:cTn id="34" dur="1000" fill="hold"/>
                                        <p:tgtEl>
                                          <p:spTgt spid="13329"/>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13330">
                                            <p:txEl>
                                              <p:pRg st="0" end="0"/>
                                            </p:txEl>
                                          </p:spTgt>
                                        </p:tgtEl>
                                        <p:attrNameLst>
                                          <p:attrName>style.visibility</p:attrName>
                                        </p:attrNameLst>
                                      </p:cBhvr>
                                      <p:to>
                                        <p:strVal val="visible"/>
                                      </p:to>
                                    </p:set>
                                    <p:anim calcmode="lin" valueType="num">
                                      <p:cBhvr additive="base">
                                        <p:cTn id="39" dur="1000" fill="hold"/>
                                        <p:tgtEl>
                                          <p:spTgt spid="13330">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133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nimBg="1"/>
      <p:bldP spid="13317" grpId="0" animBg="1"/>
      <p:bldP spid="13318" grpId="0" animBg="1"/>
      <p:bldP spid="13319" grpId="0" animBg="1"/>
      <p:bldP spid="13320" grpId="0" animBg="1"/>
      <p:bldP spid="13321" grpId="0" animBg="1"/>
      <p:bldP spid="13322" grpId="0"/>
      <p:bldP spid="13323" grpId="0"/>
      <p:bldP spid="13324" grpId="0"/>
      <p:bldP spid="13325" grpId="0"/>
      <p:bldP spid="13326" grpId="0"/>
      <p:bldP spid="13327" grpId="0"/>
      <p:bldP spid="133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Number Placeholder 5"/>
          <p:cNvSpPr>
            <a:spLocks noGrp="1"/>
          </p:cNvSpPr>
          <p:nvPr>
            <p:ph type="sldNum" sz="quarter" idx="12"/>
          </p:nvPr>
        </p:nvSpPr>
        <p:spPr>
          <a:noFill/>
        </p:spPr>
        <p:txBody>
          <a:bodyPr/>
          <a:lstStyle/>
          <a:p>
            <a:fld id="{2AE29E22-4256-40C6-892B-7747A6312CD1}" type="slidenum">
              <a:rPr lang="en-US"/>
              <a:pPr/>
              <a:t>6</a:t>
            </a:fld>
            <a:endParaRPr lang="en-US"/>
          </a:p>
        </p:txBody>
      </p:sp>
      <p:sp>
        <p:nvSpPr>
          <p:cNvPr id="15363" name="Rectangle 2"/>
          <p:cNvSpPr>
            <a:spLocks noGrp="1" noChangeArrowheads="1"/>
          </p:cNvSpPr>
          <p:nvPr>
            <p:ph type="title"/>
          </p:nvPr>
        </p:nvSpPr>
        <p:spPr>
          <a:xfrm>
            <a:off x="-36513" y="692150"/>
            <a:ext cx="9180513" cy="1143000"/>
          </a:xfrm>
        </p:spPr>
        <p:style>
          <a:lnRef idx="2">
            <a:schemeClr val="accent2">
              <a:shade val="50000"/>
            </a:schemeClr>
          </a:lnRef>
          <a:fillRef idx="1">
            <a:schemeClr val="accent2"/>
          </a:fillRef>
          <a:effectRef idx="0">
            <a:schemeClr val="accent2"/>
          </a:effectRef>
          <a:fontRef idx="minor">
            <a:schemeClr val="lt1"/>
          </a:fontRef>
        </p:style>
        <p:txBody>
          <a:bodyPr/>
          <a:lstStyle/>
          <a:p>
            <a:pPr eaLnBrk="1" hangingPunct="1">
              <a:defRPr/>
            </a:pPr>
            <a:r>
              <a:rPr lang="en-US" dirty="0" smtClean="0">
                <a:solidFill>
                  <a:srgbClr val="FFFF00"/>
                </a:solidFill>
              </a:rPr>
              <a:t>loss aversion</a:t>
            </a:r>
            <a:endParaRPr lang="en-US" dirty="0">
              <a:solidFill>
                <a:srgbClr val="FFFF00"/>
              </a:solidFill>
            </a:endParaRPr>
          </a:p>
        </p:txBody>
      </p:sp>
      <p:sp>
        <p:nvSpPr>
          <p:cNvPr id="71683" name="Rectangle 3"/>
          <p:cNvSpPr>
            <a:spLocks noGrp="1" noChangeArrowheads="1"/>
          </p:cNvSpPr>
          <p:nvPr>
            <p:ph type="body" idx="1"/>
          </p:nvPr>
        </p:nvSpPr>
        <p:spPr>
          <a:xfrm>
            <a:off x="539750" y="1844675"/>
            <a:ext cx="8280400" cy="4525963"/>
          </a:xfrm>
        </p:spPr>
        <p:txBody>
          <a:bodyPr/>
          <a:lstStyle/>
          <a:p>
            <a:pPr eaLnBrk="1" hangingPunct="1">
              <a:buFont typeface="Wingdings" pitchFamily="2" charset="2"/>
              <a:buNone/>
            </a:pPr>
            <a:endParaRPr lang="en-US" u="sng" dirty="0" smtClean="0">
              <a:ea typeface="ＭＳ Ｐゴシック" pitchFamily="34" charset="-128"/>
            </a:endParaRPr>
          </a:p>
          <a:p>
            <a:pPr eaLnBrk="1" hangingPunct="1"/>
            <a:r>
              <a:rPr lang="en-US" dirty="0" smtClean="0">
                <a:ea typeface="ＭＳ Ｐゴシック" pitchFamily="34" charset="-128"/>
              </a:rPr>
              <a:t>As applied to investments:</a:t>
            </a:r>
          </a:p>
          <a:p>
            <a:pPr eaLnBrk="1" hangingPunct="1">
              <a:buFont typeface="Wingdings" pitchFamily="2" charset="2"/>
              <a:buNone/>
            </a:pPr>
            <a:r>
              <a:rPr lang="en-US" dirty="0" smtClean="0">
                <a:ea typeface="ＭＳ Ｐゴシック" pitchFamily="34" charset="-128"/>
              </a:rPr>
              <a:t>   Tendency to sell winners too soon, and hang on to losers for too long</a:t>
            </a:r>
          </a:p>
          <a:p>
            <a:pPr lvl="1" eaLnBrk="1" hangingPunct="1"/>
            <a:r>
              <a:rPr lang="en-US" dirty="0" smtClean="0">
                <a:ea typeface="ＭＳ Ｐゴシック" pitchFamily="34" charset="-128"/>
              </a:rPr>
              <a:t>E.g</a:t>
            </a:r>
            <a:r>
              <a:rPr lang="en-US" dirty="0" smtClean="0">
                <a:ea typeface="ＭＳ Ｐゴシック" pitchFamily="34" charset="-128"/>
              </a:rPr>
              <a:t>.,3 </a:t>
            </a:r>
            <a:r>
              <a:rPr lang="en-US" dirty="0" err="1" smtClean="0">
                <a:ea typeface="ＭＳ Ｐゴシック" pitchFamily="34" charset="-128"/>
              </a:rPr>
              <a:t>i</a:t>
            </a:r>
            <a:r>
              <a:rPr lang="en-US" dirty="0" smtClean="0">
                <a:ea typeface="ＭＳ Ｐゴシック" pitchFamily="34" charset="-128"/>
              </a:rPr>
              <a:t> </a:t>
            </a:r>
            <a:r>
              <a:rPr lang="en-US" dirty="0" err="1" smtClean="0">
                <a:ea typeface="ＭＳ Ｐゴシック" pitchFamily="34" charset="-128"/>
              </a:rPr>
              <a:t>infotec</a:t>
            </a:r>
            <a:r>
              <a:rPr lang="en-US" dirty="0" err="1" smtClean="0">
                <a:ea typeface="ＭＳ Ｐゴシック" pitchFamily="34" charset="-128"/>
              </a:rPr>
              <a:t>h</a:t>
            </a:r>
            <a:endParaRPr lang="en-US" u="sng" dirty="0" smtClean="0">
              <a:ea typeface="ＭＳ Ｐゴシック" pitchFamily="34" charset="-128"/>
            </a:endParaRPr>
          </a:p>
          <a:p>
            <a:pPr lvl="1" eaLnBrk="1" hangingPunct="1"/>
            <a:r>
              <a:rPr lang="ja-JP" altLang="en-US" smtClean="0">
                <a:ea typeface="ＭＳ Ｐゴシック" pitchFamily="34" charset="-128"/>
              </a:rPr>
              <a:t>“</a:t>
            </a:r>
            <a:r>
              <a:rPr lang="en-US" altLang="ja-JP" dirty="0" smtClean="0">
                <a:ea typeface="ＭＳ Ｐゴシック" pitchFamily="34" charset="-128"/>
              </a:rPr>
              <a:t>If I haven</a:t>
            </a:r>
            <a:r>
              <a:rPr lang="ja-JP" altLang="en-US" smtClean="0">
                <a:ea typeface="ＭＳ Ｐゴシック" pitchFamily="34" charset="-128"/>
              </a:rPr>
              <a:t>’</a:t>
            </a:r>
            <a:r>
              <a:rPr lang="en-US" altLang="ja-JP" dirty="0" smtClean="0">
                <a:ea typeface="ＭＳ Ｐゴシック" pitchFamily="34" charset="-128"/>
              </a:rPr>
              <a:t>t realized the loss, then it </a:t>
            </a:r>
            <a:r>
              <a:rPr lang="en-US" altLang="ja-JP" dirty="0" err="1" smtClean="0">
                <a:ea typeface="ＭＳ Ｐゴシック" pitchFamily="34" charset="-128"/>
              </a:rPr>
              <a:t>isn</a:t>
            </a:r>
            <a:r>
              <a:rPr lang="ja-JP" altLang="en-US" smtClean="0">
                <a:ea typeface="ＭＳ Ｐゴシック" pitchFamily="34" charset="-128"/>
              </a:rPr>
              <a:t>’</a:t>
            </a:r>
            <a:r>
              <a:rPr lang="en-US" altLang="ja-JP" dirty="0" smtClean="0">
                <a:ea typeface="ＭＳ Ｐゴシック" pitchFamily="34" charset="-128"/>
              </a:rPr>
              <a:t>t yet a loss.</a:t>
            </a:r>
            <a:r>
              <a:rPr lang="ja-JP" altLang="en-US" smtClean="0">
                <a:ea typeface="ＭＳ Ｐゴシック" pitchFamily="34" charset="-128"/>
              </a:rPr>
              <a:t>”</a:t>
            </a:r>
            <a:endParaRPr lang="en-US"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Loss aversion bias</a:t>
            </a:r>
            <a:endParaRPr lang="en-US" dirty="0"/>
          </a:p>
        </p:txBody>
      </p:sp>
      <p:sp>
        <p:nvSpPr>
          <p:cNvPr id="3" name="Content Placeholder 2"/>
          <p:cNvSpPr>
            <a:spLocks noGrp="1"/>
          </p:cNvSpPr>
          <p:nvPr>
            <p:ph idx="1"/>
          </p:nvPr>
        </p:nvSpPr>
        <p:spPr>
          <a:xfrm>
            <a:off x="0" y="1447800"/>
            <a:ext cx="9144000" cy="5410200"/>
          </a:xfrm>
        </p:spPr>
        <p:txBody>
          <a:bodyPr>
            <a:noAutofit/>
          </a:bodyPr>
          <a:lstStyle/>
          <a:p>
            <a:r>
              <a:rPr lang="en-US" b="1" dirty="0" smtClean="0"/>
              <a:t>Loss aversion bias, observed in practice as the </a:t>
            </a:r>
            <a:r>
              <a:rPr lang="en-US" b="1" i="1" dirty="0" smtClean="0"/>
              <a:t>disposition effect, is seen </a:t>
            </a:r>
            <a:r>
              <a:rPr lang="en-US" b="1" dirty="0" smtClean="0"/>
              <a:t>often by wealth management practitioners. </a:t>
            </a:r>
            <a:endParaRPr lang="en-US" b="1" dirty="0" smtClean="0"/>
          </a:p>
          <a:p>
            <a:r>
              <a:rPr lang="en-US" b="1" dirty="0" smtClean="0"/>
              <a:t>Investors </a:t>
            </a:r>
            <a:r>
              <a:rPr lang="en-US" b="1" dirty="0" smtClean="0"/>
              <a:t>open up the monthly statements prepared by their advisors, skim columns of numbers, and usually notice both winners and losers</a:t>
            </a:r>
            <a:r>
              <a:rPr lang="en-US" b="1" dirty="0" smtClean="0"/>
              <a:t>.</a:t>
            </a:r>
          </a:p>
          <a:p>
            <a:r>
              <a:rPr lang="en-US" b="1" dirty="0" smtClean="0"/>
              <a:t> </a:t>
            </a:r>
            <a:r>
              <a:rPr lang="en-US" sz="3600" b="1" dirty="0" smtClean="0">
                <a:solidFill>
                  <a:srgbClr val="FF00FF"/>
                </a:solidFill>
              </a:rPr>
              <a:t>In classic cases of loss aversion, clients dread selling the securities that haven’t performed well</a:t>
            </a:r>
            <a:r>
              <a:rPr lang="en-US" b="1" dirty="0" smtClean="0"/>
              <a:t>.</a:t>
            </a:r>
            <a:endParaRPr lang="en-US" b="1" dirty="0"/>
          </a:p>
        </p:txBody>
      </p:sp>
      <p:sp>
        <p:nvSpPr>
          <p:cNvPr id="4" name="Slide Number Placeholder 3"/>
          <p:cNvSpPr>
            <a:spLocks noGrp="1"/>
          </p:cNvSpPr>
          <p:nvPr>
            <p:ph type="sldNum" sz="quarter" idx="12"/>
          </p:nvPr>
        </p:nvSpPr>
        <p:spPr/>
        <p:txBody>
          <a:bodyPr/>
          <a:lstStyle/>
          <a:p>
            <a:fld id="{5D0A07B2-8942-4126-88C8-83B9ED8AF010}"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p:txBody>
          <a:bodyPr/>
          <a:lstStyle/>
          <a:p>
            <a:pPr eaLnBrk="1" hangingPunct="1"/>
            <a:r>
              <a:rPr lang="en-US" dirty="0" smtClean="0">
                <a:ea typeface="ＭＳ Ｐゴシック" pitchFamily="34" charset="-128"/>
              </a:rPr>
              <a:t>Loss aversion </a:t>
            </a:r>
          </a:p>
        </p:txBody>
      </p:sp>
      <p:sp>
        <p:nvSpPr>
          <p:cNvPr id="106498" name="Rectangle 3"/>
          <p:cNvSpPr>
            <a:spLocks noGrp="1" noChangeArrowheads="1"/>
          </p:cNvSpPr>
          <p:nvPr>
            <p:ph type="body" idx="1"/>
          </p:nvPr>
        </p:nvSpPr>
        <p:spPr>
          <a:xfrm>
            <a:off x="0" y="1143000"/>
            <a:ext cx="9144000" cy="4983163"/>
          </a:xfrm>
        </p:spPr>
        <p:txBody>
          <a:bodyPr>
            <a:normAutofit lnSpcReduction="10000"/>
          </a:bodyPr>
          <a:lstStyle/>
          <a:p>
            <a:pPr eaLnBrk="1" hangingPunct="1">
              <a:lnSpc>
                <a:spcPct val="90000"/>
              </a:lnSpc>
            </a:pPr>
            <a:r>
              <a:rPr lang="en-US" sz="2800" dirty="0" smtClean="0">
                <a:ea typeface="ＭＳ Ｐゴシック" pitchFamily="34" charset="-128"/>
              </a:rPr>
              <a:t>People are pre-disposed to </a:t>
            </a:r>
            <a:r>
              <a:rPr lang="ja-JP" altLang="en-US" sz="2800" smtClean="0">
                <a:ea typeface="ＭＳ Ｐゴシック" pitchFamily="34" charset="-128"/>
              </a:rPr>
              <a:t>“</a:t>
            </a:r>
            <a:r>
              <a:rPr lang="en-US" altLang="ja-JP" sz="2800" dirty="0" smtClean="0">
                <a:ea typeface="ＭＳ Ｐゴシック" pitchFamily="34" charset="-128"/>
              </a:rPr>
              <a:t>get-</a:t>
            </a:r>
            <a:r>
              <a:rPr lang="en-US" altLang="ja-JP" sz="2800" dirty="0" err="1" smtClean="0">
                <a:ea typeface="ＭＳ Ｐゴシック" pitchFamily="34" charset="-128"/>
              </a:rPr>
              <a:t>evenitis</a:t>
            </a:r>
            <a:r>
              <a:rPr lang="ja-JP" altLang="en-US" sz="2800" smtClean="0">
                <a:ea typeface="ＭＳ Ｐゴシック" pitchFamily="34" charset="-128"/>
              </a:rPr>
              <a:t>”</a:t>
            </a:r>
            <a:endParaRPr lang="en-US" altLang="ja-JP" sz="2800" dirty="0" smtClean="0">
              <a:ea typeface="ＭＳ Ｐゴシック" pitchFamily="34" charset="-128"/>
            </a:endParaRPr>
          </a:p>
          <a:p>
            <a:pPr lvl="1" eaLnBrk="1" hangingPunct="1">
              <a:lnSpc>
                <a:spcPct val="90000"/>
              </a:lnSpc>
            </a:pPr>
            <a:r>
              <a:rPr lang="en-US" b="1" u="sng" dirty="0" smtClean="0">
                <a:ea typeface="ＭＳ Ｐゴシック" pitchFamily="34" charset="-128"/>
              </a:rPr>
              <a:t>Have difficulty in making peace with their losses</a:t>
            </a:r>
          </a:p>
          <a:p>
            <a:pPr lvl="1" eaLnBrk="1" hangingPunct="1">
              <a:lnSpc>
                <a:spcPct val="90000"/>
              </a:lnSpc>
            </a:pPr>
            <a:r>
              <a:rPr lang="en-US" b="1" u="sng" dirty="0" smtClean="0">
                <a:solidFill>
                  <a:srgbClr val="00B050"/>
                </a:solidFill>
                <a:ea typeface="ＭＳ Ｐゴシック" pitchFamily="34" charset="-128"/>
              </a:rPr>
              <a:t>Also known as disposition effect</a:t>
            </a:r>
            <a:r>
              <a:rPr lang="en-US" sz="2400" dirty="0" smtClean="0">
                <a:ea typeface="ＭＳ Ｐゴシック" pitchFamily="34" charset="-128"/>
              </a:rPr>
              <a:t>: Propensity to lock in sure gains than to lock in sure loss</a:t>
            </a:r>
          </a:p>
          <a:p>
            <a:pPr eaLnBrk="1" hangingPunct="1">
              <a:lnSpc>
                <a:spcPct val="90000"/>
              </a:lnSpc>
            </a:pPr>
            <a:r>
              <a:rPr lang="en-US" sz="2800" b="1" dirty="0" smtClean="0">
                <a:ea typeface="ＭＳ Ｐゴシック" pitchFamily="34" charset="-128"/>
              </a:rPr>
              <a:t>Individuals are more likely to sell stocks that have risen in price rather than those that have fallen in price (</a:t>
            </a:r>
            <a:r>
              <a:rPr lang="en-US" sz="2800" b="1" dirty="0" err="1" smtClean="0">
                <a:ea typeface="ＭＳ Ｐゴシック" pitchFamily="34" charset="-128"/>
              </a:rPr>
              <a:t>Odean</a:t>
            </a:r>
            <a:r>
              <a:rPr lang="en-US" sz="2800" b="1" dirty="0" smtClean="0">
                <a:ea typeface="ＭＳ Ｐゴシック" pitchFamily="34" charset="-128"/>
              </a:rPr>
              <a:t> 2001)</a:t>
            </a:r>
          </a:p>
          <a:p>
            <a:pPr lvl="1" eaLnBrk="1" hangingPunct="1">
              <a:lnSpc>
                <a:spcPct val="90000"/>
              </a:lnSpc>
            </a:pPr>
            <a:r>
              <a:rPr lang="en-US" sz="2400" b="1" dirty="0" smtClean="0">
                <a:ea typeface="ＭＳ Ｐゴシック" pitchFamily="34" charset="-128"/>
              </a:rPr>
              <a:t>Stock that is up in value is 70% more likely to be sold than a stock that is down</a:t>
            </a:r>
          </a:p>
          <a:p>
            <a:pPr lvl="1" eaLnBrk="1" hangingPunct="1">
              <a:lnSpc>
                <a:spcPct val="90000"/>
              </a:lnSpc>
            </a:pPr>
            <a:r>
              <a:rPr lang="en-US" sz="2400" b="1" dirty="0" smtClean="0">
                <a:ea typeface="ＭＳ Ｐゴシック" pitchFamily="34" charset="-128"/>
              </a:rPr>
              <a:t>A losing stock is held for a median of 124 days while a winning stock is held for a median of 102 days</a:t>
            </a:r>
          </a:p>
          <a:p>
            <a:pPr lvl="1" eaLnBrk="1" hangingPunct="1">
              <a:lnSpc>
                <a:spcPct val="90000"/>
              </a:lnSpc>
            </a:pPr>
            <a:r>
              <a:rPr lang="en-US" sz="2400" b="1" dirty="0" smtClean="0">
                <a:ea typeface="ＭＳ Ｐゴシック" pitchFamily="34" charset="-128"/>
              </a:rPr>
              <a:t>Stocks that investors sold outperform the stocks that they held by 3.4% over the next 12 months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Number Placeholder 5"/>
          <p:cNvSpPr>
            <a:spLocks noGrp="1"/>
          </p:cNvSpPr>
          <p:nvPr>
            <p:ph type="sldNum" sz="quarter" idx="12"/>
          </p:nvPr>
        </p:nvSpPr>
        <p:spPr>
          <a:noFill/>
        </p:spPr>
        <p:txBody>
          <a:bodyPr/>
          <a:lstStyle/>
          <a:p>
            <a:fld id="{F3F285A5-F97C-459F-A354-809F82B28396}" type="slidenum">
              <a:rPr lang="en-US"/>
              <a:pPr/>
              <a:t>9</a:t>
            </a:fld>
            <a:endParaRPr lang="en-US"/>
          </a:p>
        </p:txBody>
      </p:sp>
      <p:sp>
        <p:nvSpPr>
          <p:cNvPr id="19459" name="Rectangle 2"/>
          <p:cNvSpPr>
            <a:spLocks noGrp="1" noChangeArrowheads="1"/>
          </p:cNvSpPr>
          <p:nvPr>
            <p:ph type="title"/>
          </p:nvPr>
        </p:nvSpPr>
        <p:spPr>
          <a:xfrm>
            <a:off x="0" y="476250"/>
            <a:ext cx="9144000" cy="1143000"/>
          </a:xfrm>
          <a:gradFill rotWithShape="1">
            <a:gsLst>
              <a:gs pos="0">
                <a:srgbClr val="2020A6"/>
              </a:gs>
              <a:gs pos="20000">
                <a:srgbClr val="2222A3"/>
              </a:gs>
              <a:gs pos="100000">
                <a:srgbClr val="18187C"/>
              </a:gs>
            </a:gsLst>
            <a:lin ang="5400000"/>
          </a:gradFill>
          <a:ln cap="flat">
            <a:solidFill>
              <a:srgbClr val="2F2F98"/>
            </a:solidFill>
          </a:ln>
          <a:effectLst>
            <a:outerShdw dist="23000" dir="5400000" rotWithShape="0">
              <a:srgbClr val="000000">
                <a:alpha val="34999"/>
              </a:srgbClr>
            </a:outerShdw>
          </a:effectLst>
        </p:spPr>
        <p:txBody>
          <a:bodyPr/>
          <a:lstStyle/>
          <a:p>
            <a:pPr eaLnBrk="1" hangingPunct="1">
              <a:defRPr/>
            </a:pPr>
            <a:r>
              <a:rPr lang="en-US" sz="4000" dirty="0">
                <a:solidFill>
                  <a:schemeClr val="lt1"/>
                </a:solidFill>
                <a:ea typeface="+mn-ea"/>
                <a:cs typeface="+mn-cs"/>
              </a:rPr>
              <a:t>Myopic loss aversion</a:t>
            </a:r>
          </a:p>
        </p:txBody>
      </p:sp>
      <p:sp>
        <p:nvSpPr>
          <p:cNvPr id="75779" name="Rectangle 3"/>
          <p:cNvSpPr>
            <a:spLocks noGrp="1" noChangeArrowheads="1"/>
          </p:cNvSpPr>
          <p:nvPr>
            <p:ph type="body" idx="1"/>
          </p:nvPr>
        </p:nvSpPr>
        <p:spPr>
          <a:xfrm>
            <a:off x="250825" y="2060575"/>
            <a:ext cx="8497888" cy="3384550"/>
          </a:xfrm>
        </p:spPr>
        <p:txBody>
          <a:bodyPr/>
          <a:lstStyle/>
          <a:p>
            <a:pPr eaLnBrk="1" hangingPunct="1"/>
            <a:r>
              <a:rPr lang="en-US" smtClean="0">
                <a:solidFill>
                  <a:srgbClr val="FF6600"/>
                </a:solidFill>
                <a:ea typeface="ＭＳ Ｐゴシック" pitchFamily="34" charset="-128"/>
              </a:rPr>
              <a:t>Currency hedging</a:t>
            </a:r>
          </a:p>
          <a:p>
            <a:pPr lvl="1" eaLnBrk="1" hangingPunct="1"/>
            <a:r>
              <a:rPr lang="en-US" smtClean="0">
                <a:ea typeface="ＭＳ Ｐゴシック" pitchFamily="34" charset="-128"/>
              </a:rPr>
              <a:t>Influenced by recent events or stick with long-term view</a:t>
            </a:r>
          </a:p>
          <a:p>
            <a:pPr eaLnBrk="1" hangingPunct="1"/>
            <a:r>
              <a:rPr lang="en-US" smtClean="0">
                <a:solidFill>
                  <a:srgbClr val="FF6600"/>
                </a:solidFill>
                <a:ea typeface="ＭＳ Ｐゴシック" pitchFamily="34" charset="-128"/>
              </a:rPr>
              <a:t>Limited set of metrics in evaluating investments</a:t>
            </a:r>
          </a:p>
          <a:p>
            <a:pPr lvl="1" eaLnBrk="1" hangingPunct="1"/>
            <a:r>
              <a:rPr lang="en-US" smtClean="0">
                <a:ea typeface="ＭＳ Ｐゴシック" pitchFamily="34" charset="-128"/>
              </a:rPr>
              <a:t>Can lead to over-estimation of risk</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Default Design">
  <a:themeElements>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sng"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sng" strike="noStrike" cap="none" normalizeH="0" baseline="0" smtClean="0">
            <a:ln>
              <a:noFill/>
            </a:ln>
            <a:solidFill>
              <a:schemeClr val="tx1"/>
            </a:solidFill>
            <a:effectLst/>
            <a:latin typeface="Times New Roman" pitchFamily="18" charset="0"/>
          </a:defRPr>
        </a:defPPr>
      </a:lstStyle>
    </a:lnDef>
  </a:objectDefaults>
  <a:extraClrSchemeLst>
    <a:extraClrScheme>
      <a:clrScheme name="2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1997</Words>
  <Application>Microsoft Office PowerPoint</Application>
  <PresentationFormat>On-screen Show (4:3)</PresentationFormat>
  <Paragraphs>162</Paragraphs>
  <Slides>30</Slides>
  <Notes>3</Notes>
  <HiddenSlides>0</HiddenSlides>
  <MMClips>0</MMClips>
  <ScaleCrop>false</ScaleCrop>
  <HeadingPairs>
    <vt:vector size="4" baseType="variant">
      <vt:variant>
        <vt:lpstr>Theme</vt:lpstr>
      </vt:variant>
      <vt:variant>
        <vt:i4>5</vt:i4>
      </vt:variant>
      <vt:variant>
        <vt:lpstr>Slide Titles</vt:lpstr>
      </vt:variant>
      <vt:variant>
        <vt:i4>30</vt:i4>
      </vt:variant>
    </vt:vector>
  </HeadingPairs>
  <TitlesOfParts>
    <vt:vector size="35" baseType="lpstr">
      <vt:lpstr>Office Theme</vt:lpstr>
      <vt:lpstr>2_Default Design</vt:lpstr>
      <vt:lpstr>Default Design</vt:lpstr>
      <vt:lpstr>1_Default Design</vt:lpstr>
      <vt:lpstr>6_Default Design</vt:lpstr>
      <vt:lpstr>Loss aversion bias</vt:lpstr>
      <vt:lpstr>Loss aversion bias</vt:lpstr>
      <vt:lpstr>Behavioral Biases: Loss Aversion</vt:lpstr>
      <vt:lpstr>Slide 4</vt:lpstr>
      <vt:lpstr>Loss aversion</vt:lpstr>
      <vt:lpstr>loss aversion</vt:lpstr>
      <vt:lpstr>Loss aversion bias</vt:lpstr>
      <vt:lpstr>Loss aversion </vt:lpstr>
      <vt:lpstr>Myopic loss aversion</vt:lpstr>
      <vt:lpstr>Slide 10</vt:lpstr>
      <vt:lpstr>Prospect Theory:</vt:lpstr>
      <vt:lpstr>Prospect Theory</vt:lpstr>
      <vt:lpstr>Loss Aversion Bias </vt:lpstr>
      <vt:lpstr>Slide 14</vt:lpstr>
      <vt:lpstr>Slide 15</vt:lpstr>
      <vt:lpstr>Slide 16</vt:lpstr>
      <vt:lpstr>disposition effect</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Regret Theory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Loss aversion bias</dc:title>
  <dc:creator>admin</dc:creator>
  <cp:lastModifiedBy>admin</cp:lastModifiedBy>
  <cp:revision>5</cp:revision>
  <dcterms:created xsi:type="dcterms:W3CDTF">2014-11-20T16:37:37Z</dcterms:created>
  <dcterms:modified xsi:type="dcterms:W3CDTF">2015-12-29T15:54:01Z</dcterms:modified>
</cp:coreProperties>
</file>