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1"/>
  </p:notesMasterIdLst>
  <p:handoutMasterIdLst>
    <p:handoutMasterId r:id="rId12"/>
  </p:handoutMasterIdLst>
  <p:sldIdLst>
    <p:sldId id="269" r:id="rId2"/>
    <p:sldId id="278" r:id="rId3"/>
    <p:sldId id="270" r:id="rId4"/>
    <p:sldId id="271" r:id="rId5"/>
    <p:sldId id="300" r:id="rId6"/>
    <p:sldId id="272" r:id="rId7"/>
    <p:sldId id="299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4D7709"/>
    <a:srgbClr val="959FD6"/>
    <a:srgbClr val="DDDDDD"/>
    <a:srgbClr val="000000"/>
    <a:srgbClr val="ADB5DF"/>
    <a:srgbClr val="6472C3"/>
    <a:srgbClr val="0EAAE3"/>
    <a:srgbClr val="262626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4" autoAdjust="0"/>
    <p:restoredTop sz="94307" autoAdjust="0"/>
  </p:normalViewPr>
  <p:slideViewPr>
    <p:cSldViewPr snapToGrid="0">
      <p:cViewPr varScale="1">
        <p:scale>
          <a:sx n="78" d="100"/>
          <a:sy n="78" d="100"/>
        </p:scale>
        <p:origin x="1013" y="58"/>
      </p:cViewPr>
      <p:guideLst>
        <p:guide orient="horz" pos="2712"/>
        <p:guide pos="456"/>
        <p:guide pos="7224"/>
        <p:guide orient="horz" pos="3840"/>
        <p:guide orient="horz" pos="480"/>
        <p:guide orient="horz" pos="1608"/>
        <p:guide pos="2712"/>
        <p:guide pos="4968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33891098079248E-3"/>
          <c:w val="0.99294436774345696"/>
          <c:h val="0.99866108901920703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33891098079248E-3"/>
          <c:w val="0.99294436774345696"/>
          <c:h val="0.99866108901920703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Sentiment Pie Chart</a:t>
            </a:r>
          </a:p>
        </c:rich>
      </c:tx>
      <c:layout>
        <c:manualLayout>
          <c:xMode val="edge"/>
          <c:yMode val="edge"/>
          <c:x val="0.40599438428975004"/>
          <c:y val="3.19729715100683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37-4C69-8F53-7424657FAC9A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37-4C69-8F53-7424657FAC9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37-4C69-8F53-7424657FAC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0.15</c:v>
                </c:pt>
                <c:pt idx="1">
                  <c:v>0.28999999999999998</c:v>
                </c:pt>
                <c:pt idx="2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A-764A-AEC1-9053ADEEBA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3717488558205"/>
          <c:y val="0.89423366200037513"/>
          <c:w val="0.32407220566894784"/>
          <c:h val="0.105766337999624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20/03/2024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36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805C30-AB1D-4603-B93E-A7C9F8A39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232" y="1214359"/>
            <a:ext cx="4295524" cy="4429280"/>
          </a:xfrm>
          <a:custGeom>
            <a:avLst/>
            <a:gdLst>
              <a:gd name="connsiteX0" fmla="*/ 0 w 4295524"/>
              <a:gd name="connsiteY0" fmla="*/ 0 h 4429280"/>
              <a:gd name="connsiteX1" fmla="*/ 4295524 w 4295524"/>
              <a:gd name="connsiteY1" fmla="*/ 0 h 4429280"/>
              <a:gd name="connsiteX2" fmla="*/ 4295524 w 4295524"/>
              <a:gd name="connsiteY2" fmla="*/ 4429280 h 4429280"/>
              <a:gd name="connsiteX3" fmla="*/ 0 w 4295524"/>
              <a:gd name="connsiteY3" fmla="*/ 4429280 h 44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524" h="4429280">
                <a:moveTo>
                  <a:pt x="0" y="0"/>
                </a:moveTo>
                <a:lnTo>
                  <a:pt x="4295524" y="0"/>
                </a:lnTo>
                <a:lnTo>
                  <a:pt x="4295524" y="4429280"/>
                </a:lnTo>
                <a:lnTo>
                  <a:pt x="0" y="4429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0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01EEB-9144-451C-98F2-E16467C2E6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9F55BC-76B1-481D-8D5C-E38D6112DD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996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B35CA8-187C-43D8-961A-3EA028CE0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72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1C6C600-624B-4A91-BE5F-F02CA6D9D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348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6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831D4-5BA4-4D97-8576-DB2A9577AB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162"/>
            <a:ext cx="5096785" cy="5338487"/>
          </a:xfrm>
          <a:custGeom>
            <a:avLst/>
            <a:gdLst>
              <a:gd name="connsiteX0" fmla="*/ 0 w 5096785"/>
              <a:gd name="connsiteY0" fmla="*/ 0 h 5338487"/>
              <a:gd name="connsiteX1" fmla="*/ 5096785 w 5096785"/>
              <a:gd name="connsiteY1" fmla="*/ 0 h 5338487"/>
              <a:gd name="connsiteX2" fmla="*/ 5096785 w 5096785"/>
              <a:gd name="connsiteY2" fmla="*/ 5338487 h 5338487"/>
              <a:gd name="connsiteX3" fmla="*/ 0 w 5096785"/>
              <a:gd name="connsiteY3" fmla="*/ 5338487 h 53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785" h="5338487">
                <a:moveTo>
                  <a:pt x="0" y="0"/>
                </a:moveTo>
                <a:lnTo>
                  <a:pt x="5096785" y="0"/>
                </a:lnTo>
                <a:lnTo>
                  <a:pt x="5096785" y="5338487"/>
                </a:lnTo>
                <a:lnTo>
                  <a:pt x="0" y="5338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1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0C4B6-FF15-4DB2-BFEC-84689FF3C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4127" y="2646803"/>
            <a:ext cx="2810149" cy="3326235"/>
          </a:xfrm>
          <a:custGeom>
            <a:avLst/>
            <a:gdLst>
              <a:gd name="connsiteX0" fmla="*/ 464546 w 2810149"/>
              <a:gd name="connsiteY0" fmla="*/ 0 h 3326235"/>
              <a:gd name="connsiteX1" fmla="*/ 2345603 w 2810149"/>
              <a:gd name="connsiteY1" fmla="*/ 0 h 3326235"/>
              <a:gd name="connsiteX2" fmla="*/ 2810149 w 2810149"/>
              <a:gd name="connsiteY2" fmla="*/ 464546 h 3326235"/>
              <a:gd name="connsiteX3" fmla="*/ 2810149 w 2810149"/>
              <a:gd name="connsiteY3" fmla="*/ 2861689 h 3326235"/>
              <a:gd name="connsiteX4" fmla="*/ 2345603 w 2810149"/>
              <a:gd name="connsiteY4" fmla="*/ 3326235 h 3326235"/>
              <a:gd name="connsiteX5" fmla="*/ 464546 w 2810149"/>
              <a:gd name="connsiteY5" fmla="*/ 3326235 h 3326235"/>
              <a:gd name="connsiteX6" fmla="*/ 0 w 2810149"/>
              <a:gd name="connsiteY6" fmla="*/ 2861689 h 3326235"/>
              <a:gd name="connsiteX7" fmla="*/ 0 w 2810149"/>
              <a:gd name="connsiteY7" fmla="*/ 464546 h 3326235"/>
              <a:gd name="connsiteX8" fmla="*/ 464546 w 2810149"/>
              <a:gd name="connsiteY8" fmla="*/ 0 h 332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149" h="3326235">
                <a:moveTo>
                  <a:pt x="464546" y="0"/>
                </a:moveTo>
                <a:lnTo>
                  <a:pt x="2345603" y="0"/>
                </a:lnTo>
                <a:cubicBezTo>
                  <a:pt x="2602165" y="0"/>
                  <a:pt x="2810149" y="207984"/>
                  <a:pt x="2810149" y="464546"/>
                </a:cubicBezTo>
                <a:lnTo>
                  <a:pt x="2810149" y="2861689"/>
                </a:lnTo>
                <a:cubicBezTo>
                  <a:pt x="2810149" y="3118251"/>
                  <a:pt x="2602165" y="3326235"/>
                  <a:pt x="2345603" y="3326235"/>
                </a:cubicBezTo>
                <a:lnTo>
                  <a:pt x="464546" y="3326235"/>
                </a:lnTo>
                <a:cubicBezTo>
                  <a:pt x="207984" y="3326235"/>
                  <a:pt x="0" y="3118251"/>
                  <a:pt x="0" y="2861689"/>
                </a:cubicBezTo>
                <a:lnTo>
                  <a:pt x="0" y="464546"/>
                </a:lnTo>
                <a:cubicBezTo>
                  <a:pt x="0" y="207984"/>
                  <a:pt x="207984" y="0"/>
                  <a:pt x="464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4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EC6B3-8011-48C1-8099-3DA163D2F8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880" y="924379"/>
            <a:ext cx="3791610" cy="5024654"/>
          </a:xfrm>
          <a:custGeom>
            <a:avLst/>
            <a:gdLst>
              <a:gd name="connsiteX0" fmla="*/ 0 w 3791610"/>
              <a:gd name="connsiteY0" fmla="*/ 0 h 5024654"/>
              <a:gd name="connsiteX1" fmla="*/ 3791610 w 3791610"/>
              <a:gd name="connsiteY1" fmla="*/ 0 h 5024654"/>
              <a:gd name="connsiteX2" fmla="*/ 3791610 w 3791610"/>
              <a:gd name="connsiteY2" fmla="*/ 5024654 h 5024654"/>
              <a:gd name="connsiteX3" fmla="*/ 0 w 3791610"/>
              <a:gd name="connsiteY3" fmla="*/ 5024654 h 50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610" h="5024654">
                <a:moveTo>
                  <a:pt x="0" y="0"/>
                </a:moveTo>
                <a:lnTo>
                  <a:pt x="3791610" y="0"/>
                </a:lnTo>
                <a:lnTo>
                  <a:pt x="3791610" y="5024654"/>
                </a:lnTo>
                <a:lnTo>
                  <a:pt x="0" y="50246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54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48B6C7-4E48-4FB3-812F-1B674F8A5A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222" y="576072"/>
            <a:ext cx="5191318" cy="5705856"/>
          </a:xfrm>
          <a:custGeom>
            <a:avLst/>
            <a:gdLst>
              <a:gd name="connsiteX0" fmla="*/ 0 w 5191318"/>
              <a:gd name="connsiteY0" fmla="*/ 0 h 5705856"/>
              <a:gd name="connsiteX1" fmla="*/ 5191318 w 5191318"/>
              <a:gd name="connsiteY1" fmla="*/ 0 h 5705856"/>
              <a:gd name="connsiteX2" fmla="*/ 5191318 w 5191318"/>
              <a:gd name="connsiteY2" fmla="*/ 5705856 h 5705856"/>
              <a:gd name="connsiteX3" fmla="*/ 0 w 5191318"/>
              <a:gd name="connsiteY3" fmla="*/ 5705856 h 57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318" h="5705856">
                <a:moveTo>
                  <a:pt x="0" y="0"/>
                </a:moveTo>
                <a:lnTo>
                  <a:pt x="5191318" y="0"/>
                </a:lnTo>
                <a:lnTo>
                  <a:pt x="5191318" y="5705856"/>
                </a:lnTo>
                <a:lnTo>
                  <a:pt x="0" y="570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25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5560CB-618A-4181-BA6A-BC21B81BD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853" y="2212340"/>
            <a:ext cx="2528047" cy="2433320"/>
          </a:xfrm>
          <a:custGeom>
            <a:avLst/>
            <a:gdLst>
              <a:gd name="connsiteX0" fmla="*/ 0 w 2528047"/>
              <a:gd name="connsiteY0" fmla="*/ 0 h 2433320"/>
              <a:gd name="connsiteX1" fmla="*/ 2528047 w 2528047"/>
              <a:gd name="connsiteY1" fmla="*/ 0 h 2433320"/>
              <a:gd name="connsiteX2" fmla="*/ 2528047 w 2528047"/>
              <a:gd name="connsiteY2" fmla="*/ 2433320 h 2433320"/>
              <a:gd name="connsiteX3" fmla="*/ 0 w 2528047"/>
              <a:gd name="connsiteY3" fmla="*/ 243332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2433320">
                <a:moveTo>
                  <a:pt x="0" y="0"/>
                </a:moveTo>
                <a:lnTo>
                  <a:pt x="2528047" y="0"/>
                </a:lnTo>
                <a:lnTo>
                  <a:pt x="2528047" y="2433320"/>
                </a:lnTo>
                <a:lnTo>
                  <a:pt x="0" y="2433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0675C7-FBB5-43E4-B43D-928111033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7853" y="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68A64B-6604-4CB5-9DE0-927D8E0CD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853" y="486664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31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5DCA1E-935D-4032-B5AF-CB0819D042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1975" y="3185098"/>
            <a:ext cx="6990531" cy="2606959"/>
          </a:xfrm>
          <a:custGeom>
            <a:avLst/>
            <a:gdLst>
              <a:gd name="connsiteX0" fmla="*/ 0 w 6990531"/>
              <a:gd name="connsiteY0" fmla="*/ 0 h 2606959"/>
              <a:gd name="connsiteX1" fmla="*/ 6990531 w 6990531"/>
              <a:gd name="connsiteY1" fmla="*/ 0 h 2606959"/>
              <a:gd name="connsiteX2" fmla="*/ 6990531 w 6990531"/>
              <a:gd name="connsiteY2" fmla="*/ 2606959 h 2606959"/>
              <a:gd name="connsiteX3" fmla="*/ 0 w 6990531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31" h="2606959">
                <a:moveTo>
                  <a:pt x="0" y="0"/>
                </a:moveTo>
                <a:lnTo>
                  <a:pt x="6990531" y="0"/>
                </a:lnTo>
                <a:lnTo>
                  <a:pt x="6990531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640D71-BCE3-49B5-B4C6-77F2D710C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6346" y="3185098"/>
            <a:ext cx="2773679" cy="2606959"/>
          </a:xfrm>
          <a:custGeom>
            <a:avLst/>
            <a:gdLst>
              <a:gd name="connsiteX0" fmla="*/ 0 w 2773679"/>
              <a:gd name="connsiteY0" fmla="*/ 0 h 2606959"/>
              <a:gd name="connsiteX1" fmla="*/ 2773679 w 2773679"/>
              <a:gd name="connsiteY1" fmla="*/ 0 h 2606959"/>
              <a:gd name="connsiteX2" fmla="*/ 2773679 w 2773679"/>
              <a:gd name="connsiteY2" fmla="*/ 2606959 h 2606959"/>
              <a:gd name="connsiteX3" fmla="*/ 0 w 2773679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79" h="2606959">
                <a:moveTo>
                  <a:pt x="0" y="0"/>
                </a:moveTo>
                <a:lnTo>
                  <a:pt x="2773679" y="0"/>
                </a:lnTo>
                <a:lnTo>
                  <a:pt x="2773679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20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3AA5F6-FAB7-44B0-81B3-F5D816467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843" y="947232"/>
            <a:ext cx="3830917" cy="4963537"/>
          </a:xfrm>
          <a:custGeom>
            <a:avLst/>
            <a:gdLst>
              <a:gd name="connsiteX0" fmla="*/ 0 w 3830917"/>
              <a:gd name="connsiteY0" fmla="*/ 0 h 4963537"/>
              <a:gd name="connsiteX1" fmla="*/ 3830917 w 3830917"/>
              <a:gd name="connsiteY1" fmla="*/ 0 h 4963537"/>
              <a:gd name="connsiteX2" fmla="*/ 3830917 w 3830917"/>
              <a:gd name="connsiteY2" fmla="*/ 4963537 h 4963537"/>
              <a:gd name="connsiteX3" fmla="*/ 0 w 3830917"/>
              <a:gd name="connsiteY3" fmla="*/ 4963537 h 496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17" h="4963537">
                <a:moveTo>
                  <a:pt x="0" y="0"/>
                </a:moveTo>
                <a:lnTo>
                  <a:pt x="3830917" y="0"/>
                </a:lnTo>
                <a:lnTo>
                  <a:pt x="3830917" y="4963537"/>
                </a:lnTo>
                <a:lnTo>
                  <a:pt x="0" y="4963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353F7B-0906-45B7-84D4-BE6D7C93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7451" y="947231"/>
            <a:ext cx="2554549" cy="3309808"/>
          </a:xfrm>
          <a:custGeom>
            <a:avLst/>
            <a:gdLst>
              <a:gd name="connsiteX0" fmla="*/ 0 w 2554549"/>
              <a:gd name="connsiteY0" fmla="*/ 0 h 3309808"/>
              <a:gd name="connsiteX1" fmla="*/ 2554549 w 2554549"/>
              <a:gd name="connsiteY1" fmla="*/ 0 h 3309808"/>
              <a:gd name="connsiteX2" fmla="*/ 2554549 w 2554549"/>
              <a:gd name="connsiteY2" fmla="*/ 3309808 h 3309808"/>
              <a:gd name="connsiteX3" fmla="*/ 0 w 2554549"/>
              <a:gd name="connsiteY3" fmla="*/ 3309808 h 330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49" h="3309808">
                <a:moveTo>
                  <a:pt x="0" y="0"/>
                </a:moveTo>
                <a:lnTo>
                  <a:pt x="2554549" y="0"/>
                </a:lnTo>
                <a:lnTo>
                  <a:pt x="2554549" y="3309808"/>
                </a:lnTo>
                <a:lnTo>
                  <a:pt x="0" y="3309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63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1C87-F23C-48ED-A67A-0F30A2A432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49" y="924782"/>
            <a:ext cx="6287154" cy="3662828"/>
          </a:xfrm>
          <a:custGeom>
            <a:avLst/>
            <a:gdLst>
              <a:gd name="connsiteX0" fmla="*/ 0 w 6287154"/>
              <a:gd name="connsiteY0" fmla="*/ 0 h 3662828"/>
              <a:gd name="connsiteX1" fmla="*/ 6287154 w 6287154"/>
              <a:gd name="connsiteY1" fmla="*/ 0 h 3662828"/>
              <a:gd name="connsiteX2" fmla="*/ 6287154 w 6287154"/>
              <a:gd name="connsiteY2" fmla="*/ 3662828 h 3662828"/>
              <a:gd name="connsiteX3" fmla="*/ 0 w 6287154"/>
              <a:gd name="connsiteY3" fmla="*/ 3662828 h 366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154" h="3662828">
                <a:moveTo>
                  <a:pt x="0" y="0"/>
                </a:moveTo>
                <a:lnTo>
                  <a:pt x="6287154" y="0"/>
                </a:lnTo>
                <a:lnTo>
                  <a:pt x="6287154" y="3662828"/>
                </a:lnTo>
                <a:lnTo>
                  <a:pt x="0" y="3662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67923" y="1450219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220027" y="1450218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16F967-5BB8-4E0F-91D7-F930D3013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447" y="1339809"/>
            <a:ext cx="2390891" cy="4187101"/>
          </a:xfrm>
          <a:custGeom>
            <a:avLst/>
            <a:gdLst>
              <a:gd name="connsiteX0" fmla="*/ 0 w 2390891"/>
              <a:gd name="connsiteY0" fmla="*/ 0 h 4187101"/>
              <a:gd name="connsiteX1" fmla="*/ 2390891 w 2390891"/>
              <a:gd name="connsiteY1" fmla="*/ 0 h 4187101"/>
              <a:gd name="connsiteX2" fmla="*/ 2390891 w 2390891"/>
              <a:gd name="connsiteY2" fmla="*/ 4187101 h 4187101"/>
              <a:gd name="connsiteX3" fmla="*/ 0 w 2390891"/>
              <a:gd name="connsiteY3" fmla="*/ 4187101 h 41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91" h="4187101">
                <a:moveTo>
                  <a:pt x="0" y="0"/>
                </a:moveTo>
                <a:lnTo>
                  <a:pt x="2390891" y="0"/>
                </a:lnTo>
                <a:lnTo>
                  <a:pt x="2390891" y="4187101"/>
                </a:lnTo>
                <a:lnTo>
                  <a:pt x="0" y="41871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FD774F-5BE9-48C5-8CA9-82FFDC76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1806" y="2900358"/>
            <a:ext cx="1607703" cy="2815525"/>
          </a:xfrm>
          <a:custGeom>
            <a:avLst/>
            <a:gdLst>
              <a:gd name="connsiteX0" fmla="*/ 0 w 1607703"/>
              <a:gd name="connsiteY0" fmla="*/ 0 h 2815525"/>
              <a:gd name="connsiteX1" fmla="*/ 1607703 w 1607703"/>
              <a:gd name="connsiteY1" fmla="*/ 0 h 2815525"/>
              <a:gd name="connsiteX2" fmla="*/ 1607703 w 1607703"/>
              <a:gd name="connsiteY2" fmla="*/ 2815525 h 2815525"/>
              <a:gd name="connsiteX3" fmla="*/ 0 w 1607703"/>
              <a:gd name="connsiteY3" fmla="*/ 2815525 h 28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03" h="2815525">
                <a:moveTo>
                  <a:pt x="0" y="0"/>
                </a:moveTo>
                <a:lnTo>
                  <a:pt x="1607703" y="0"/>
                </a:lnTo>
                <a:lnTo>
                  <a:pt x="1607703" y="2815525"/>
                </a:lnTo>
                <a:lnTo>
                  <a:pt x="0" y="2815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1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C927D2-6AEE-45EF-9BFE-29098D66A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1968" y="792122"/>
            <a:ext cx="5441577" cy="5080906"/>
          </a:xfrm>
          <a:custGeom>
            <a:avLst/>
            <a:gdLst>
              <a:gd name="connsiteX0" fmla="*/ 0 w 5441577"/>
              <a:gd name="connsiteY0" fmla="*/ 0 h 5080906"/>
              <a:gd name="connsiteX1" fmla="*/ 5441577 w 5441577"/>
              <a:gd name="connsiteY1" fmla="*/ 0 h 5080906"/>
              <a:gd name="connsiteX2" fmla="*/ 5441577 w 5441577"/>
              <a:gd name="connsiteY2" fmla="*/ 5080906 h 5080906"/>
              <a:gd name="connsiteX3" fmla="*/ 0 w 5441577"/>
              <a:gd name="connsiteY3" fmla="*/ 5080906 h 508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577" h="5080906">
                <a:moveTo>
                  <a:pt x="0" y="0"/>
                </a:moveTo>
                <a:lnTo>
                  <a:pt x="5441577" y="0"/>
                </a:lnTo>
                <a:lnTo>
                  <a:pt x="5441577" y="5080906"/>
                </a:lnTo>
                <a:lnTo>
                  <a:pt x="0" y="5080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1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AD773B-AB4F-44B1-9723-689A58222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538" y="2379077"/>
            <a:ext cx="4419599" cy="3657600"/>
          </a:xfrm>
          <a:custGeom>
            <a:avLst/>
            <a:gdLst>
              <a:gd name="connsiteX0" fmla="*/ 0 w 4419599"/>
              <a:gd name="connsiteY0" fmla="*/ 0 h 3657600"/>
              <a:gd name="connsiteX1" fmla="*/ 4419599 w 4419599"/>
              <a:gd name="connsiteY1" fmla="*/ 0 h 3657600"/>
              <a:gd name="connsiteX2" fmla="*/ 4419599 w 4419599"/>
              <a:gd name="connsiteY2" fmla="*/ 3657600 h 3657600"/>
              <a:gd name="connsiteX3" fmla="*/ 0 w 4419599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9" h="3657600">
                <a:moveTo>
                  <a:pt x="0" y="0"/>
                </a:moveTo>
                <a:lnTo>
                  <a:pt x="4419599" y="0"/>
                </a:lnTo>
                <a:lnTo>
                  <a:pt x="4419599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0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7F5E45-4A5A-45CB-AF27-BA69B86C1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191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D07B6C-C319-44FD-A4F5-A70752728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77199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4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FF0A79-33E8-4F18-A60F-DCA308CFB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B59A20-7B45-4770-A54B-BF726527F4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5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76" r:id="rId2"/>
    <p:sldLayoutId id="2147483798" r:id="rId3"/>
    <p:sldLayoutId id="2147483785" r:id="rId4"/>
    <p:sldLayoutId id="2147483960" r:id="rId5"/>
    <p:sldLayoutId id="2147483736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014045" y="-8169088"/>
            <a:ext cx="12192000" cy="6857999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B28C5-9C3C-4013-81F8-00723BE420E7}"/>
              </a:ext>
            </a:extLst>
          </p:cNvPr>
          <p:cNvSpPr/>
          <p:nvPr/>
        </p:nvSpPr>
        <p:spPr>
          <a:xfrm>
            <a:off x="1014045" y="1007000"/>
            <a:ext cx="3436035" cy="48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283E6-46E0-45BA-A2CE-A964A47E259B}"/>
              </a:ext>
            </a:extLst>
          </p:cNvPr>
          <p:cNvSpPr/>
          <p:nvPr/>
        </p:nvSpPr>
        <p:spPr>
          <a:xfrm>
            <a:off x="2544711" y="4610532"/>
            <a:ext cx="7102577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Unveiling the </a:t>
            </a:r>
            <a:r>
              <a:rPr lang="en-IN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Helvetica Neue" panose="02000503000000020004" pitchFamily="2" charset="0"/>
              </a:rPr>
              <a:t>Emotion Behind Words</a:t>
            </a:r>
            <a:endParaRPr lang="en-IN" sz="24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endParaRPr lang="en-US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1806-F513-43AF-9483-B71CD6204837}"/>
              </a:ext>
            </a:extLst>
          </p:cNvPr>
          <p:cNvSpPr txBox="1"/>
          <p:nvPr/>
        </p:nvSpPr>
        <p:spPr>
          <a:xfrm>
            <a:off x="2055641" y="2035912"/>
            <a:ext cx="5991077" cy="24365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9500"/>
              </a:lnSpc>
            </a:pPr>
            <a:r>
              <a:rPr lang="en-US" sz="8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Sentiment</a:t>
            </a:r>
          </a:p>
          <a:p>
            <a:pPr>
              <a:lnSpc>
                <a:spcPts val="9500"/>
              </a:lnSpc>
            </a:pPr>
            <a:r>
              <a:rPr lang="en-US" sz="8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1523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5CC822F-5022-454B-BEEE-50205AF1A0D2}"/>
              </a:ext>
            </a:extLst>
          </p:cNvPr>
          <p:cNvSpPr txBox="1"/>
          <p:nvPr/>
        </p:nvSpPr>
        <p:spPr>
          <a:xfrm>
            <a:off x="783492" y="1293332"/>
            <a:ext cx="105156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Our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D237D1-936F-44A1-952C-E540BF1B4057}"/>
              </a:ext>
            </a:extLst>
          </p:cNvPr>
          <p:cNvSpPr/>
          <p:nvPr/>
        </p:nvSpPr>
        <p:spPr>
          <a:xfrm>
            <a:off x="180975" y="5006667"/>
            <a:ext cx="1790700" cy="8967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5BD931-1BBF-4C9E-A47A-635059D9F162}"/>
              </a:ext>
            </a:extLst>
          </p:cNvPr>
          <p:cNvSpPr/>
          <p:nvPr/>
        </p:nvSpPr>
        <p:spPr>
          <a:xfrm>
            <a:off x="2188368" y="5027993"/>
            <a:ext cx="1819275" cy="89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ECB2D-D34A-7363-04A3-47AF79E2CA10}"/>
              </a:ext>
            </a:extLst>
          </p:cNvPr>
          <p:cNvSpPr/>
          <p:nvPr/>
        </p:nvSpPr>
        <p:spPr>
          <a:xfrm>
            <a:off x="4195763" y="5006666"/>
            <a:ext cx="1790700" cy="8967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B89E5-9AD4-9C5D-1491-28C65DA151BF}"/>
              </a:ext>
            </a:extLst>
          </p:cNvPr>
          <p:cNvSpPr/>
          <p:nvPr/>
        </p:nvSpPr>
        <p:spPr>
          <a:xfrm>
            <a:off x="6217444" y="5006665"/>
            <a:ext cx="1790700" cy="89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50276-4300-E5F7-8DEF-88F978DCF3D9}"/>
              </a:ext>
            </a:extLst>
          </p:cNvPr>
          <p:cNvSpPr/>
          <p:nvPr/>
        </p:nvSpPr>
        <p:spPr>
          <a:xfrm>
            <a:off x="8239125" y="5006665"/>
            <a:ext cx="1790700" cy="8967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4AE98-3B3B-89E6-0A78-AFD55BC4D33D}"/>
              </a:ext>
            </a:extLst>
          </p:cNvPr>
          <p:cNvSpPr/>
          <p:nvPr/>
        </p:nvSpPr>
        <p:spPr>
          <a:xfrm>
            <a:off x="10239375" y="5006668"/>
            <a:ext cx="1790700" cy="89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15494C-CDF1-7CD1-CA49-7B1BF1CEB289}"/>
              </a:ext>
            </a:extLst>
          </p:cNvPr>
          <p:cNvSpPr txBox="1"/>
          <p:nvPr/>
        </p:nvSpPr>
        <p:spPr>
          <a:xfrm>
            <a:off x="305074" y="5085697"/>
            <a:ext cx="1521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Jeevan Prakash Azure DevOps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D3DE67-4B01-8D18-0945-0EBE01890225}"/>
              </a:ext>
            </a:extLst>
          </p:cNvPr>
          <p:cNvSpPr txBox="1"/>
          <p:nvPr/>
        </p:nvSpPr>
        <p:spPr>
          <a:xfrm>
            <a:off x="2159795" y="5058014"/>
            <a:ext cx="176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Chandrasekhar</a:t>
            </a:r>
          </a:p>
          <a:p>
            <a:pPr algn="ctr"/>
            <a:r>
              <a:rPr lang="en-IN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Google DevOps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8CD88-D49D-F85D-2B92-F95CFD98C471}"/>
              </a:ext>
            </a:extLst>
          </p:cNvPr>
          <p:cNvSpPr txBox="1"/>
          <p:nvPr/>
        </p:nvSpPr>
        <p:spPr>
          <a:xfrm>
            <a:off x="4231479" y="5085697"/>
            <a:ext cx="164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Anusha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</a:rPr>
              <a:t>Google DevOps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4A742-1B91-66BC-4DF9-84EFB3FFD6D5}"/>
              </a:ext>
            </a:extLst>
          </p:cNvPr>
          <p:cNvSpPr txBox="1"/>
          <p:nvPr/>
        </p:nvSpPr>
        <p:spPr>
          <a:xfrm>
            <a:off x="6354701" y="5107025"/>
            <a:ext cx="1516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tx2"/>
                </a:solidFill>
              </a:rPr>
              <a:t>Madhuri</a:t>
            </a:r>
          </a:p>
          <a:p>
            <a:pPr algn="ctr"/>
            <a:r>
              <a:rPr lang="en-IN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Google DevOps</a:t>
            </a:r>
          </a:p>
          <a:p>
            <a:pPr algn="ctr"/>
            <a:endParaRPr lang="en-IN" sz="1400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E86C27-1614-C5FE-2AD8-12DCBF561EB5}"/>
              </a:ext>
            </a:extLst>
          </p:cNvPr>
          <p:cNvSpPr txBox="1"/>
          <p:nvPr/>
        </p:nvSpPr>
        <p:spPr>
          <a:xfrm>
            <a:off x="8173490" y="5058014"/>
            <a:ext cx="185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>
                <a:solidFill>
                  <a:schemeClr val="bg2"/>
                </a:solidFill>
              </a:rPr>
              <a:t>Geetha Sri</a:t>
            </a:r>
            <a:endParaRPr lang="en-IN" sz="1400" b="1" dirty="0">
              <a:solidFill>
                <a:schemeClr val="bg2"/>
              </a:solidFill>
            </a:endParaRPr>
          </a:p>
          <a:p>
            <a:pPr algn="ctr"/>
            <a:r>
              <a:rPr lang="en-IN" sz="1400" b="1" dirty="0">
                <a:solidFill>
                  <a:schemeClr val="bg2"/>
                </a:solidFill>
              </a:rPr>
              <a:t>Google DevOps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2A9884-CEE0-DABB-EA4A-56C70ACAE94D}"/>
              </a:ext>
            </a:extLst>
          </p:cNvPr>
          <p:cNvSpPr txBox="1"/>
          <p:nvPr/>
        </p:nvSpPr>
        <p:spPr>
          <a:xfrm>
            <a:off x="10345370" y="5085697"/>
            <a:ext cx="1578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tx2"/>
                </a:solidFill>
              </a:rPr>
              <a:t>Swaroop Raj</a:t>
            </a:r>
          </a:p>
          <a:p>
            <a:pPr algn="ctr"/>
            <a:r>
              <a:rPr lang="en-IN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Google DevOps</a:t>
            </a:r>
          </a:p>
          <a:p>
            <a:pPr algn="ctr"/>
            <a:endParaRPr lang="en-IN" sz="14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CD175-8FA0-988D-BBAF-A9670A9EE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1" y="2594706"/>
            <a:ext cx="1980000" cy="2117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6C918-920C-0C2E-ED6C-A80D5532F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61" y="2594706"/>
            <a:ext cx="1795464" cy="2141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2F0ADB-EE57-4005-DDA8-CF052EE55D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25" y="2594706"/>
            <a:ext cx="1703753" cy="2141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7F1581-A4FB-EAB8-1978-D73E488EE9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69" y="2594707"/>
            <a:ext cx="1819275" cy="21491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1143F8-6C61-5436-1D23-851D2EE775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3" y="2594706"/>
            <a:ext cx="1701981" cy="21174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AB7B17-4C60-B4C6-CE92-5FEE4BB6A2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91" y="2594707"/>
            <a:ext cx="1701980" cy="21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8153BB-FEDB-D1CA-6899-7CBF97525CEB}"/>
              </a:ext>
            </a:extLst>
          </p:cNvPr>
          <p:cNvSpPr txBox="1"/>
          <p:nvPr/>
        </p:nvSpPr>
        <p:spPr>
          <a:xfrm>
            <a:off x="752106" y="752159"/>
            <a:ext cx="6237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What is Sentiment Analysis?</a:t>
            </a:r>
          </a:p>
          <a:p>
            <a:endParaRPr lang="en-US" sz="3600" dirty="0">
              <a:solidFill>
                <a:schemeClr val="bg1"/>
              </a:solidFill>
              <a:latin typeface="PT Serif" panose="020A0603040505020204" pitchFamily="18" charset="7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C2F5C-6CEB-680A-7373-6B089432210C}"/>
              </a:ext>
            </a:extLst>
          </p:cNvPr>
          <p:cNvSpPr txBox="1"/>
          <p:nvPr/>
        </p:nvSpPr>
        <p:spPr>
          <a:xfrm>
            <a:off x="1412240" y="1732280"/>
            <a:ext cx="1024128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CFCFC"/>
                </a:solidFill>
              </a:rPr>
              <a:t>Sentiment analysis is the process of understanding and extracting feelings expressed in a piece of text. It involves identifying emotions and opinions to determine whether the writer's attitude is positive, negative, or neutral. 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FCFCF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10BA0-FE25-5D3C-FF74-7E8EDBF23C88}"/>
              </a:ext>
            </a:extLst>
          </p:cNvPr>
          <p:cNvSpPr txBox="1"/>
          <p:nvPr/>
        </p:nvSpPr>
        <p:spPr>
          <a:xfrm>
            <a:off x="1198880" y="3269605"/>
            <a:ext cx="958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Advantages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Accessibility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Lexicon-based methods are easily accessible because publicly available resources exist.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Cost-Effective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They do not require implementing advanced sentiment analysis algorithms, making them less expensive.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Quick Access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No need for extensive training data; dictionary-based approaches allow quick access to word meanings.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7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C926E4C-F1D5-415E-99DE-3BBE3AC66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153637"/>
              </p:ext>
            </p:extLst>
          </p:nvPr>
        </p:nvGraphicFramePr>
        <p:xfrm>
          <a:off x="4726112" y="3873356"/>
          <a:ext cx="2276024" cy="184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122E027-80A0-481A-A383-BE1E3FDF3C51}"/>
              </a:ext>
            </a:extLst>
          </p:cNvPr>
          <p:cNvSpPr txBox="1"/>
          <p:nvPr/>
        </p:nvSpPr>
        <p:spPr>
          <a:xfrm>
            <a:off x="1168940" y="686985"/>
            <a:ext cx="9224199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36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Overview</a:t>
            </a: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 Of The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66DC40-5ED3-4260-B284-5A43FCC064AA}"/>
              </a:ext>
            </a:extLst>
          </p:cNvPr>
          <p:cNvSpPr/>
          <p:nvPr/>
        </p:nvSpPr>
        <p:spPr>
          <a:xfrm>
            <a:off x="1690015" y="1591264"/>
            <a:ext cx="9224200" cy="6900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aim to illuminate the emotional spectrum concealed within vast datasets, spanning social media interactions, customer feedback, and beyond.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3CB451-C6BA-89C8-9E36-225555187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30643"/>
              </p:ext>
            </p:extLst>
          </p:nvPr>
        </p:nvGraphicFramePr>
        <p:xfrm>
          <a:off x="7828907" y="4002765"/>
          <a:ext cx="2902427" cy="154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B4923B0-FEE3-D196-1381-03C299D1B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247684"/>
              </p:ext>
            </p:extLst>
          </p:nvPr>
        </p:nvGraphicFramePr>
        <p:xfrm>
          <a:off x="1286564" y="3324581"/>
          <a:ext cx="9316720" cy="3177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F15E62-C8A4-A5E7-FD23-A85C7495E080}"/>
              </a:ext>
            </a:extLst>
          </p:cNvPr>
          <p:cNvSpPr txBox="1"/>
          <p:nvPr/>
        </p:nvSpPr>
        <p:spPr>
          <a:xfrm>
            <a:off x="1779872" y="2590523"/>
            <a:ext cx="765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For example : I am good person, but  I have some bad habits too.</a:t>
            </a:r>
          </a:p>
        </p:txBody>
      </p:sp>
    </p:spTree>
    <p:extLst>
      <p:ext uri="{BB962C8B-B14F-4D97-AF65-F5344CB8AC3E}">
        <p14:creationId xmlns:p14="http://schemas.microsoft.com/office/powerpoint/2010/main" val="23426323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8">
            <a:extLst>
              <a:ext uri="{FF2B5EF4-FFF2-40B4-BE49-F238E27FC236}">
                <a16:creationId xmlns:a16="http://schemas.microsoft.com/office/drawing/2014/main" id="{72BEB1CE-61E1-42B3-B16A-500E1C00C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599" y="2520063"/>
            <a:ext cx="22356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a Score</a:t>
            </a:r>
          </a:p>
        </p:txBody>
      </p:sp>
      <p:sp>
        <p:nvSpPr>
          <p:cNvPr id="25" name="7 CuadroTexto">
            <a:extLst>
              <a:ext uri="{FF2B5EF4-FFF2-40B4-BE49-F238E27FC236}">
                <a16:creationId xmlns:a16="http://schemas.microsoft.com/office/drawing/2014/main" id="{D7A6F963-1041-4BC0-B9B5-ECCCD3CAA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599" y="2828650"/>
            <a:ext cx="3473384" cy="24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can give a score to show strong feelings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15901CD6-57CF-4BF5-A3DE-41E0BE49E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187" y="3631484"/>
            <a:ext cx="19673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 Sentiment</a:t>
            </a:r>
          </a:p>
        </p:txBody>
      </p:sp>
      <p:sp>
        <p:nvSpPr>
          <p:cNvPr id="28" name="7 CuadroTexto">
            <a:extLst>
              <a:ext uri="{FF2B5EF4-FFF2-40B4-BE49-F238E27FC236}">
                <a16:creationId xmlns:a16="http://schemas.microsoft.com/office/drawing/2014/main" id="{7B07B54E-F57B-4F4B-BD72-E04B630B8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187" y="3927476"/>
            <a:ext cx="4153619" cy="24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checks whether the data is positive, negative or neutral.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B23FD7C0-E285-4FA4-9814-B59A7D278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173" y="4753511"/>
            <a:ext cx="16402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 Data</a:t>
            </a:r>
          </a:p>
        </p:txBody>
      </p:sp>
      <p:sp>
        <p:nvSpPr>
          <p:cNvPr id="31" name="7 CuadroTexto">
            <a:extLst>
              <a:ext uri="{FF2B5EF4-FFF2-40B4-BE49-F238E27FC236}">
                <a16:creationId xmlns:a16="http://schemas.microsoft.com/office/drawing/2014/main" id="{E72D454E-30E5-4ECA-A328-53340C69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24" y="5060701"/>
            <a:ext cx="4057228" cy="24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gather customer messages, like emails or chat logs.</a:t>
            </a:r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83B685AB-BF8E-4322-B9C4-0F2F733B7574}"/>
              </a:ext>
            </a:extLst>
          </p:cNvPr>
          <p:cNvSpPr>
            <a:spLocks/>
          </p:cNvSpPr>
          <p:nvPr/>
        </p:nvSpPr>
        <p:spPr bwMode="auto">
          <a:xfrm>
            <a:off x="4503360" y="4466405"/>
            <a:ext cx="867469" cy="1188593"/>
          </a:xfrm>
          <a:custGeom>
            <a:avLst/>
            <a:gdLst>
              <a:gd name="T0" fmla="*/ 449 w 449"/>
              <a:gd name="T1" fmla="*/ 0 h 705"/>
              <a:gd name="T2" fmla="*/ 449 w 449"/>
              <a:gd name="T3" fmla="*/ 430 h 705"/>
              <a:gd name="T4" fmla="*/ 0 w 449"/>
              <a:gd name="T5" fmla="*/ 705 h 705"/>
              <a:gd name="T6" fmla="*/ 0 w 449"/>
              <a:gd name="T7" fmla="*/ 273 h 705"/>
              <a:gd name="T8" fmla="*/ 449 w 449"/>
              <a:gd name="T9" fmla="*/ 0 h 705"/>
              <a:gd name="T10" fmla="*/ 449 w 449"/>
              <a:gd name="T11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9" h="705">
                <a:moveTo>
                  <a:pt x="449" y="0"/>
                </a:moveTo>
                <a:lnTo>
                  <a:pt x="449" y="430"/>
                </a:lnTo>
                <a:lnTo>
                  <a:pt x="0" y="705"/>
                </a:lnTo>
                <a:lnTo>
                  <a:pt x="0" y="273"/>
                </a:lnTo>
                <a:lnTo>
                  <a:pt x="449" y="0"/>
                </a:lnTo>
                <a:lnTo>
                  <a:pt x="449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E4D42DA5-60A8-43DB-BB73-6068F2A13A82}"/>
              </a:ext>
            </a:extLst>
          </p:cNvPr>
          <p:cNvSpPr>
            <a:spLocks/>
          </p:cNvSpPr>
          <p:nvPr/>
        </p:nvSpPr>
        <p:spPr bwMode="auto">
          <a:xfrm>
            <a:off x="3601551" y="4460467"/>
            <a:ext cx="894726" cy="1857566"/>
          </a:xfrm>
          <a:custGeom>
            <a:avLst/>
            <a:gdLst>
              <a:gd name="T0" fmla="*/ 450 w 450"/>
              <a:gd name="T1" fmla="*/ 1128 h 1128"/>
              <a:gd name="T2" fmla="*/ 450 w 450"/>
              <a:gd name="T3" fmla="*/ 273 h 1128"/>
              <a:gd name="T4" fmla="*/ 0 w 450"/>
              <a:gd name="T5" fmla="*/ 0 h 1128"/>
              <a:gd name="T6" fmla="*/ 0 w 450"/>
              <a:gd name="T7" fmla="*/ 853 h 1128"/>
              <a:gd name="T8" fmla="*/ 450 w 450"/>
              <a:gd name="T9" fmla="*/ 1128 h 1128"/>
              <a:gd name="T10" fmla="*/ 450 w 450"/>
              <a:gd name="T11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" h="1128">
                <a:moveTo>
                  <a:pt x="450" y="1128"/>
                </a:moveTo>
                <a:lnTo>
                  <a:pt x="450" y="273"/>
                </a:lnTo>
                <a:lnTo>
                  <a:pt x="0" y="0"/>
                </a:lnTo>
                <a:lnTo>
                  <a:pt x="0" y="853"/>
                </a:lnTo>
                <a:lnTo>
                  <a:pt x="450" y="1128"/>
                </a:lnTo>
                <a:lnTo>
                  <a:pt x="450" y="1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968DCF7C-0FC7-4888-B43A-7ABD2076664D}"/>
              </a:ext>
            </a:extLst>
          </p:cNvPr>
          <p:cNvSpPr>
            <a:spLocks/>
          </p:cNvSpPr>
          <p:nvPr/>
        </p:nvSpPr>
        <p:spPr bwMode="auto">
          <a:xfrm>
            <a:off x="3601551" y="3995354"/>
            <a:ext cx="1769278" cy="930324"/>
          </a:xfrm>
          <a:custGeom>
            <a:avLst/>
            <a:gdLst>
              <a:gd name="T0" fmla="*/ 450 w 899"/>
              <a:gd name="T1" fmla="*/ 549 h 549"/>
              <a:gd name="T2" fmla="*/ 899 w 899"/>
              <a:gd name="T3" fmla="*/ 276 h 549"/>
              <a:gd name="T4" fmla="*/ 450 w 899"/>
              <a:gd name="T5" fmla="*/ 0 h 549"/>
              <a:gd name="T6" fmla="*/ 0 w 899"/>
              <a:gd name="T7" fmla="*/ 276 h 549"/>
              <a:gd name="T8" fmla="*/ 450 w 899"/>
              <a:gd name="T9" fmla="*/ 549 h 549"/>
              <a:gd name="T10" fmla="*/ 450 w 899"/>
              <a:gd name="T11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9" h="549">
                <a:moveTo>
                  <a:pt x="450" y="549"/>
                </a:moveTo>
                <a:lnTo>
                  <a:pt x="899" y="276"/>
                </a:lnTo>
                <a:lnTo>
                  <a:pt x="450" y="0"/>
                </a:lnTo>
                <a:lnTo>
                  <a:pt x="0" y="276"/>
                </a:lnTo>
                <a:lnTo>
                  <a:pt x="450" y="549"/>
                </a:lnTo>
                <a:lnTo>
                  <a:pt x="450" y="5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BF32DFC2-1403-4F04-A9B4-EAD19E984F66}"/>
              </a:ext>
            </a:extLst>
          </p:cNvPr>
          <p:cNvSpPr>
            <a:spLocks/>
          </p:cNvSpPr>
          <p:nvPr/>
        </p:nvSpPr>
        <p:spPr bwMode="auto">
          <a:xfrm>
            <a:off x="4486568" y="5667722"/>
            <a:ext cx="863900" cy="1049272"/>
          </a:xfrm>
          <a:custGeom>
            <a:avLst/>
            <a:gdLst>
              <a:gd name="T0" fmla="*/ 0 w 447"/>
              <a:gd name="T1" fmla="*/ 0 h 706"/>
              <a:gd name="T2" fmla="*/ 0 w 447"/>
              <a:gd name="T3" fmla="*/ 430 h 706"/>
              <a:gd name="T4" fmla="*/ 447 w 447"/>
              <a:gd name="T5" fmla="*/ 706 h 706"/>
              <a:gd name="T6" fmla="*/ 447 w 447"/>
              <a:gd name="T7" fmla="*/ 273 h 706"/>
              <a:gd name="T8" fmla="*/ 0 w 447"/>
              <a:gd name="T9" fmla="*/ 0 h 706"/>
              <a:gd name="T10" fmla="*/ 0 w 447"/>
              <a:gd name="T11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7" h="706">
                <a:moveTo>
                  <a:pt x="0" y="0"/>
                </a:moveTo>
                <a:lnTo>
                  <a:pt x="0" y="430"/>
                </a:lnTo>
                <a:lnTo>
                  <a:pt x="447" y="706"/>
                </a:lnTo>
                <a:lnTo>
                  <a:pt x="447" y="27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id="{2DDAE1BD-4AF5-45DE-A1B1-D1D34838D369}"/>
              </a:ext>
            </a:extLst>
          </p:cNvPr>
          <p:cNvSpPr>
            <a:spLocks/>
          </p:cNvSpPr>
          <p:nvPr/>
        </p:nvSpPr>
        <p:spPr bwMode="auto">
          <a:xfrm>
            <a:off x="5349529" y="5667722"/>
            <a:ext cx="908956" cy="1049272"/>
          </a:xfrm>
          <a:custGeom>
            <a:avLst/>
            <a:gdLst>
              <a:gd name="T0" fmla="*/ 0 w 449"/>
              <a:gd name="T1" fmla="*/ 706 h 706"/>
              <a:gd name="T2" fmla="*/ 0 w 449"/>
              <a:gd name="T3" fmla="*/ 273 h 706"/>
              <a:gd name="T4" fmla="*/ 449 w 449"/>
              <a:gd name="T5" fmla="*/ 0 h 706"/>
              <a:gd name="T6" fmla="*/ 449 w 449"/>
              <a:gd name="T7" fmla="*/ 430 h 706"/>
              <a:gd name="T8" fmla="*/ 0 w 449"/>
              <a:gd name="T9" fmla="*/ 706 h 706"/>
              <a:gd name="T10" fmla="*/ 0 w 449"/>
              <a:gd name="T11" fmla="*/ 70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9" h="706">
                <a:moveTo>
                  <a:pt x="0" y="706"/>
                </a:moveTo>
                <a:lnTo>
                  <a:pt x="0" y="273"/>
                </a:lnTo>
                <a:lnTo>
                  <a:pt x="449" y="0"/>
                </a:lnTo>
                <a:lnTo>
                  <a:pt x="449" y="430"/>
                </a:lnTo>
                <a:lnTo>
                  <a:pt x="0" y="706"/>
                </a:lnTo>
                <a:lnTo>
                  <a:pt x="0" y="706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/>
          </a:p>
        </p:txBody>
      </p:sp>
      <p:sp>
        <p:nvSpPr>
          <p:cNvPr id="40" name="Freeform 25">
            <a:extLst>
              <a:ext uri="{FF2B5EF4-FFF2-40B4-BE49-F238E27FC236}">
                <a16:creationId xmlns:a16="http://schemas.microsoft.com/office/drawing/2014/main" id="{D7EC21A4-FA18-48FE-B874-FF182D084ECD}"/>
              </a:ext>
            </a:extLst>
          </p:cNvPr>
          <p:cNvSpPr>
            <a:spLocks/>
          </p:cNvSpPr>
          <p:nvPr/>
        </p:nvSpPr>
        <p:spPr bwMode="auto">
          <a:xfrm>
            <a:off x="4462686" y="5188717"/>
            <a:ext cx="1795799" cy="923897"/>
          </a:xfrm>
          <a:custGeom>
            <a:avLst/>
            <a:gdLst>
              <a:gd name="T0" fmla="*/ 447 w 896"/>
              <a:gd name="T1" fmla="*/ 548 h 548"/>
              <a:gd name="T2" fmla="*/ 0 w 896"/>
              <a:gd name="T3" fmla="*/ 275 h 548"/>
              <a:gd name="T4" fmla="*/ 447 w 896"/>
              <a:gd name="T5" fmla="*/ 0 h 548"/>
              <a:gd name="T6" fmla="*/ 896 w 896"/>
              <a:gd name="T7" fmla="*/ 275 h 548"/>
              <a:gd name="T8" fmla="*/ 447 w 896"/>
              <a:gd name="T9" fmla="*/ 548 h 548"/>
              <a:gd name="T10" fmla="*/ 447 w 896"/>
              <a:gd name="T11" fmla="*/ 548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6" h="548">
                <a:moveTo>
                  <a:pt x="447" y="548"/>
                </a:moveTo>
                <a:lnTo>
                  <a:pt x="0" y="275"/>
                </a:lnTo>
                <a:lnTo>
                  <a:pt x="447" y="0"/>
                </a:lnTo>
                <a:lnTo>
                  <a:pt x="896" y="275"/>
                </a:lnTo>
                <a:lnTo>
                  <a:pt x="447" y="548"/>
                </a:lnTo>
                <a:lnTo>
                  <a:pt x="447" y="5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41" name="Freeform 26">
            <a:extLst>
              <a:ext uri="{FF2B5EF4-FFF2-40B4-BE49-F238E27FC236}">
                <a16:creationId xmlns:a16="http://schemas.microsoft.com/office/drawing/2014/main" id="{63221AA1-F672-46C6-A1FB-E0CE191D8DEC}"/>
              </a:ext>
            </a:extLst>
          </p:cNvPr>
          <p:cNvSpPr>
            <a:spLocks/>
          </p:cNvSpPr>
          <p:nvPr/>
        </p:nvSpPr>
        <p:spPr bwMode="auto">
          <a:xfrm>
            <a:off x="3619098" y="3244816"/>
            <a:ext cx="867469" cy="1215650"/>
          </a:xfrm>
          <a:custGeom>
            <a:avLst/>
            <a:gdLst>
              <a:gd name="T0" fmla="*/ 450 w 450"/>
              <a:gd name="T1" fmla="*/ 0 h 708"/>
              <a:gd name="T2" fmla="*/ 450 w 450"/>
              <a:gd name="T3" fmla="*/ 432 h 708"/>
              <a:gd name="T4" fmla="*/ 0 w 450"/>
              <a:gd name="T5" fmla="*/ 708 h 708"/>
              <a:gd name="T6" fmla="*/ 0 w 450"/>
              <a:gd name="T7" fmla="*/ 276 h 708"/>
              <a:gd name="T8" fmla="*/ 450 w 450"/>
              <a:gd name="T9" fmla="*/ 0 h 708"/>
              <a:gd name="T10" fmla="*/ 450 w 450"/>
              <a:gd name="T11" fmla="*/ 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" h="708">
                <a:moveTo>
                  <a:pt x="450" y="0"/>
                </a:moveTo>
                <a:lnTo>
                  <a:pt x="450" y="432"/>
                </a:lnTo>
                <a:lnTo>
                  <a:pt x="0" y="708"/>
                </a:lnTo>
                <a:lnTo>
                  <a:pt x="0" y="276"/>
                </a:lnTo>
                <a:lnTo>
                  <a:pt x="450" y="0"/>
                </a:lnTo>
                <a:lnTo>
                  <a:pt x="45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42" name="Freeform 27">
            <a:extLst>
              <a:ext uri="{FF2B5EF4-FFF2-40B4-BE49-F238E27FC236}">
                <a16:creationId xmlns:a16="http://schemas.microsoft.com/office/drawing/2014/main" id="{912C3CE9-F145-4C71-934B-E3B37070DF83}"/>
              </a:ext>
            </a:extLst>
          </p:cNvPr>
          <p:cNvSpPr>
            <a:spLocks/>
          </p:cNvSpPr>
          <p:nvPr/>
        </p:nvSpPr>
        <p:spPr bwMode="auto">
          <a:xfrm>
            <a:off x="2751630" y="3244816"/>
            <a:ext cx="867469" cy="2626704"/>
          </a:xfrm>
          <a:custGeom>
            <a:avLst/>
            <a:gdLst>
              <a:gd name="T0" fmla="*/ 449 w 449"/>
              <a:gd name="T1" fmla="*/ 1558 h 1558"/>
              <a:gd name="T2" fmla="*/ 449 w 449"/>
              <a:gd name="T3" fmla="*/ 276 h 1558"/>
              <a:gd name="T4" fmla="*/ 0 w 449"/>
              <a:gd name="T5" fmla="*/ 0 h 1558"/>
              <a:gd name="T6" fmla="*/ 0 w 449"/>
              <a:gd name="T7" fmla="*/ 1283 h 1558"/>
              <a:gd name="T8" fmla="*/ 449 w 449"/>
              <a:gd name="T9" fmla="*/ 1558 h 1558"/>
              <a:gd name="T10" fmla="*/ 449 w 449"/>
              <a:gd name="T11" fmla="*/ 1558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9" h="1558">
                <a:moveTo>
                  <a:pt x="449" y="1558"/>
                </a:moveTo>
                <a:lnTo>
                  <a:pt x="449" y="276"/>
                </a:lnTo>
                <a:lnTo>
                  <a:pt x="0" y="0"/>
                </a:lnTo>
                <a:lnTo>
                  <a:pt x="0" y="1283"/>
                </a:lnTo>
                <a:lnTo>
                  <a:pt x="449" y="1558"/>
                </a:lnTo>
                <a:lnTo>
                  <a:pt x="449" y="15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43" name="Freeform 28">
            <a:extLst>
              <a:ext uri="{FF2B5EF4-FFF2-40B4-BE49-F238E27FC236}">
                <a16:creationId xmlns:a16="http://schemas.microsoft.com/office/drawing/2014/main" id="{2D03087A-B3AA-40C8-A6E0-A8A636A1BACA}"/>
              </a:ext>
            </a:extLst>
          </p:cNvPr>
          <p:cNvSpPr>
            <a:spLocks/>
          </p:cNvSpPr>
          <p:nvPr/>
        </p:nvSpPr>
        <p:spPr bwMode="auto">
          <a:xfrm>
            <a:off x="2770679" y="2798304"/>
            <a:ext cx="1718527" cy="916778"/>
          </a:xfrm>
          <a:custGeom>
            <a:avLst/>
            <a:gdLst>
              <a:gd name="T0" fmla="*/ 449 w 899"/>
              <a:gd name="T1" fmla="*/ 549 h 549"/>
              <a:gd name="T2" fmla="*/ 899 w 899"/>
              <a:gd name="T3" fmla="*/ 273 h 549"/>
              <a:gd name="T4" fmla="*/ 449 w 899"/>
              <a:gd name="T5" fmla="*/ 0 h 549"/>
              <a:gd name="T6" fmla="*/ 0 w 899"/>
              <a:gd name="T7" fmla="*/ 273 h 549"/>
              <a:gd name="T8" fmla="*/ 449 w 899"/>
              <a:gd name="T9" fmla="*/ 549 h 549"/>
              <a:gd name="T10" fmla="*/ 449 w 899"/>
              <a:gd name="T11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9" h="549">
                <a:moveTo>
                  <a:pt x="449" y="549"/>
                </a:moveTo>
                <a:lnTo>
                  <a:pt x="899" y="273"/>
                </a:lnTo>
                <a:lnTo>
                  <a:pt x="449" y="0"/>
                </a:lnTo>
                <a:lnTo>
                  <a:pt x="0" y="273"/>
                </a:lnTo>
                <a:lnTo>
                  <a:pt x="449" y="549"/>
                </a:lnTo>
                <a:lnTo>
                  <a:pt x="449" y="5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44" name="Freeform 29">
            <a:extLst>
              <a:ext uri="{FF2B5EF4-FFF2-40B4-BE49-F238E27FC236}">
                <a16:creationId xmlns:a16="http://schemas.microsoft.com/office/drawing/2014/main" id="{4CBE194B-9788-4324-B58E-E2285BA9AEB4}"/>
              </a:ext>
            </a:extLst>
          </p:cNvPr>
          <p:cNvSpPr>
            <a:spLocks/>
          </p:cNvSpPr>
          <p:nvPr/>
        </p:nvSpPr>
        <p:spPr bwMode="auto">
          <a:xfrm>
            <a:off x="2751630" y="2062533"/>
            <a:ext cx="878507" cy="1210509"/>
          </a:xfrm>
          <a:custGeom>
            <a:avLst/>
            <a:gdLst>
              <a:gd name="T0" fmla="*/ 447 w 447"/>
              <a:gd name="T1" fmla="*/ 0 h 708"/>
              <a:gd name="T2" fmla="*/ 447 w 447"/>
              <a:gd name="T3" fmla="*/ 433 h 708"/>
              <a:gd name="T4" fmla="*/ 0 w 447"/>
              <a:gd name="T5" fmla="*/ 708 h 708"/>
              <a:gd name="T6" fmla="*/ 0 w 447"/>
              <a:gd name="T7" fmla="*/ 276 h 708"/>
              <a:gd name="T8" fmla="*/ 447 w 447"/>
              <a:gd name="T9" fmla="*/ 0 h 708"/>
              <a:gd name="T10" fmla="*/ 447 w 447"/>
              <a:gd name="T11" fmla="*/ 0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7" h="708">
                <a:moveTo>
                  <a:pt x="447" y="0"/>
                </a:moveTo>
                <a:lnTo>
                  <a:pt x="447" y="433"/>
                </a:lnTo>
                <a:lnTo>
                  <a:pt x="0" y="708"/>
                </a:lnTo>
                <a:lnTo>
                  <a:pt x="0" y="276"/>
                </a:lnTo>
                <a:lnTo>
                  <a:pt x="447" y="0"/>
                </a:lnTo>
                <a:lnTo>
                  <a:pt x="447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45" name="Freeform 30">
            <a:extLst>
              <a:ext uri="{FF2B5EF4-FFF2-40B4-BE49-F238E27FC236}">
                <a16:creationId xmlns:a16="http://schemas.microsoft.com/office/drawing/2014/main" id="{855C2F53-F096-4815-9B44-7309CD8AE3E6}"/>
              </a:ext>
            </a:extLst>
          </p:cNvPr>
          <p:cNvSpPr>
            <a:spLocks/>
          </p:cNvSpPr>
          <p:nvPr/>
        </p:nvSpPr>
        <p:spPr bwMode="auto">
          <a:xfrm>
            <a:off x="1809177" y="2062533"/>
            <a:ext cx="948787" cy="3353347"/>
          </a:xfrm>
          <a:custGeom>
            <a:avLst/>
            <a:gdLst>
              <a:gd name="T0" fmla="*/ 450 w 450"/>
              <a:gd name="T1" fmla="*/ 1953 h 1989"/>
              <a:gd name="T2" fmla="*/ 450 w 450"/>
              <a:gd name="T3" fmla="*/ 276 h 1989"/>
              <a:gd name="T4" fmla="*/ 0 w 450"/>
              <a:gd name="T5" fmla="*/ 0 h 1989"/>
              <a:gd name="T6" fmla="*/ 0 w 450"/>
              <a:gd name="T7" fmla="*/ 1711 h 1989"/>
              <a:gd name="T8" fmla="*/ 450 w 450"/>
              <a:gd name="T9" fmla="*/ 1989 h 1989"/>
              <a:gd name="T10" fmla="*/ 450 w 450"/>
              <a:gd name="T11" fmla="*/ 1953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" h="1989">
                <a:moveTo>
                  <a:pt x="450" y="1953"/>
                </a:moveTo>
                <a:lnTo>
                  <a:pt x="450" y="276"/>
                </a:lnTo>
                <a:lnTo>
                  <a:pt x="0" y="0"/>
                </a:lnTo>
                <a:lnTo>
                  <a:pt x="0" y="1711"/>
                </a:lnTo>
                <a:lnTo>
                  <a:pt x="450" y="1989"/>
                </a:lnTo>
                <a:lnTo>
                  <a:pt x="450" y="1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46" name="Freeform 31">
            <a:extLst>
              <a:ext uri="{FF2B5EF4-FFF2-40B4-BE49-F238E27FC236}">
                <a16:creationId xmlns:a16="http://schemas.microsoft.com/office/drawing/2014/main" id="{3C6AB395-0B20-4D63-A5B6-704FF1296C70}"/>
              </a:ext>
            </a:extLst>
          </p:cNvPr>
          <p:cNvSpPr>
            <a:spLocks/>
          </p:cNvSpPr>
          <p:nvPr/>
        </p:nvSpPr>
        <p:spPr bwMode="auto">
          <a:xfrm>
            <a:off x="1809178" y="1564497"/>
            <a:ext cx="1830254" cy="1000748"/>
          </a:xfrm>
          <a:custGeom>
            <a:avLst/>
            <a:gdLst>
              <a:gd name="T0" fmla="*/ 450 w 897"/>
              <a:gd name="T1" fmla="*/ 549 h 549"/>
              <a:gd name="T2" fmla="*/ 897 w 897"/>
              <a:gd name="T3" fmla="*/ 273 h 549"/>
              <a:gd name="T4" fmla="*/ 450 w 897"/>
              <a:gd name="T5" fmla="*/ 0 h 549"/>
              <a:gd name="T6" fmla="*/ 0 w 897"/>
              <a:gd name="T7" fmla="*/ 273 h 549"/>
              <a:gd name="T8" fmla="*/ 450 w 897"/>
              <a:gd name="T9" fmla="*/ 549 h 549"/>
              <a:gd name="T10" fmla="*/ 450 w 897"/>
              <a:gd name="T11" fmla="*/ 54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7" h="549">
                <a:moveTo>
                  <a:pt x="450" y="549"/>
                </a:moveTo>
                <a:lnTo>
                  <a:pt x="897" y="273"/>
                </a:lnTo>
                <a:lnTo>
                  <a:pt x="450" y="0"/>
                </a:lnTo>
                <a:lnTo>
                  <a:pt x="0" y="273"/>
                </a:lnTo>
                <a:lnTo>
                  <a:pt x="450" y="549"/>
                </a:lnTo>
                <a:lnTo>
                  <a:pt x="450" y="5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889F95-C3DB-19BB-7B5B-CE83643B109F}"/>
              </a:ext>
            </a:extLst>
          </p:cNvPr>
          <p:cNvSpPr>
            <a:spLocks noChangeArrowheads="1"/>
          </p:cNvSpPr>
          <p:nvPr/>
        </p:nvSpPr>
        <p:spPr bwMode="auto">
          <a:xfrm rot="-10800000">
            <a:off x="5139054" y="5389250"/>
            <a:ext cx="463550" cy="439738"/>
          </a:xfrm>
          <a:custGeom>
            <a:avLst/>
            <a:gdLst>
              <a:gd name="T0" fmla="*/ 948 w 1286"/>
              <a:gd name="T1" fmla="*/ 970 h 1223"/>
              <a:gd name="T2" fmla="*/ 1030 w 1286"/>
              <a:gd name="T3" fmla="*/ 891 h 1223"/>
              <a:gd name="T4" fmla="*/ 1134 w 1286"/>
              <a:gd name="T5" fmla="*/ 995 h 1223"/>
              <a:gd name="T6" fmla="*/ 1052 w 1286"/>
              <a:gd name="T7" fmla="*/ 1077 h 1223"/>
              <a:gd name="T8" fmla="*/ 948 w 1286"/>
              <a:gd name="T9" fmla="*/ 970 h 1223"/>
              <a:gd name="T10" fmla="*/ 1110 w 1286"/>
              <a:gd name="T11" fmla="*/ 525 h 1223"/>
              <a:gd name="T12" fmla="*/ 1285 w 1286"/>
              <a:gd name="T13" fmla="*/ 525 h 1223"/>
              <a:gd name="T14" fmla="*/ 1285 w 1286"/>
              <a:gd name="T15" fmla="*/ 642 h 1223"/>
              <a:gd name="T16" fmla="*/ 1110 w 1286"/>
              <a:gd name="T17" fmla="*/ 642 h 1223"/>
              <a:gd name="T18" fmla="*/ 1110 w 1286"/>
              <a:gd name="T19" fmla="*/ 525 h 1223"/>
              <a:gd name="T20" fmla="*/ 817 w 1286"/>
              <a:gd name="T21" fmla="*/ 281 h 1223"/>
              <a:gd name="T22" fmla="*/ 992 w 1286"/>
              <a:gd name="T23" fmla="*/ 582 h 1223"/>
              <a:gd name="T24" fmla="*/ 642 w 1286"/>
              <a:gd name="T25" fmla="*/ 932 h 1223"/>
              <a:gd name="T26" fmla="*/ 292 w 1286"/>
              <a:gd name="T27" fmla="*/ 582 h 1223"/>
              <a:gd name="T28" fmla="*/ 467 w 1286"/>
              <a:gd name="T29" fmla="*/ 281 h 1223"/>
              <a:gd name="T30" fmla="*/ 467 w 1286"/>
              <a:gd name="T31" fmla="*/ 0 h 1223"/>
              <a:gd name="T32" fmla="*/ 817 w 1286"/>
              <a:gd name="T33" fmla="*/ 0 h 1223"/>
              <a:gd name="T34" fmla="*/ 817 w 1286"/>
              <a:gd name="T35" fmla="*/ 281 h 1223"/>
              <a:gd name="T36" fmla="*/ 175 w 1286"/>
              <a:gd name="T37" fmla="*/ 525 h 1223"/>
              <a:gd name="T38" fmla="*/ 175 w 1286"/>
              <a:gd name="T39" fmla="*/ 642 h 1223"/>
              <a:gd name="T40" fmla="*/ 0 w 1286"/>
              <a:gd name="T41" fmla="*/ 642 h 1223"/>
              <a:gd name="T42" fmla="*/ 0 w 1286"/>
              <a:gd name="T43" fmla="*/ 525 h 1223"/>
              <a:gd name="T44" fmla="*/ 175 w 1286"/>
              <a:gd name="T45" fmla="*/ 525 h 1223"/>
              <a:gd name="T46" fmla="*/ 585 w 1286"/>
              <a:gd name="T47" fmla="*/ 1222 h 1223"/>
              <a:gd name="T48" fmla="*/ 585 w 1286"/>
              <a:gd name="T49" fmla="*/ 1050 h 1223"/>
              <a:gd name="T50" fmla="*/ 700 w 1286"/>
              <a:gd name="T51" fmla="*/ 1050 h 1223"/>
              <a:gd name="T52" fmla="*/ 700 w 1286"/>
              <a:gd name="T53" fmla="*/ 1222 h 1223"/>
              <a:gd name="T54" fmla="*/ 585 w 1286"/>
              <a:gd name="T55" fmla="*/ 1222 h 1223"/>
              <a:gd name="T56" fmla="*/ 150 w 1286"/>
              <a:gd name="T57" fmla="*/ 995 h 1223"/>
              <a:gd name="T58" fmla="*/ 254 w 1286"/>
              <a:gd name="T59" fmla="*/ 888 h 1223"/>
              <a:gd name="T60" fmla="*/ 336 w 1286"/>
              <a:gd name="T61" fmla="*/ 970 h 1223"/>
              <a:gd name="T62" fmla="*/ 232 w 1286"/>
              <a:gd name="T63" fmla="*/ 1077 h 1223"/>
              <a:gd name="T64" fmla="*/ 150 w 1286"/>
              <a:gd name="T65" fmla="*/ 995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6" h="1223">
                <a:moveTo>
                  <a:pt x="948" y="970"/>
                </a:moveTo>
                <a:lnTo>
                  <a:pt x="1030" y="891"/>
                </a:lnTo>
                <a:lnTo>
                  <a:pt x="1134" y="995"/>
                </a:lnTo>
                <a:lnTo>
                  <a:pt x="1052" y="1077"/>
                </a:lnTo>
                <a:lnTo>
                  <a:pt x="948" y="970"/>
                </a:lnTo>
                <a:close/>
                <a:moveTo>
                  <a:pt x="1110" y="525"/>
                </a:moveTo>
                <a:lnTo>
                  <a:pt x="1285" y="525"/>
                </a:lnTo>
                <a:lnTo>
                  <a:pt x="1285" y="642"/>
                </a:lnTo>
                <a:lnTo>
                  <a:pt x="1110" y="642"/>
                </a:lnTo>
                <a:lnTo>
                  <a:pt x="1110" y="525"/>
                </a:lnTo>
                <a:close/>
                <a:moveTo>
                  <a:pt x="817" y="281"/>
                </a:moveTo>
                <a:cubicBezTo>
                  <a:pt x="921" y="342"/>
                  <a:pt x="992" y="454"/>
                  <a:pt x="992" y="582"/>
                </a:cubicBezTo>
                <a:cubicBezTo>
                  <a:pt x="992" y="776"/>
                  <a:pt x="836" y="932"/>
                  <a:pt x="642" y="932"/>
                </a:cubicBezTo>
                <a:cubicBezTo>
                  <a:pt x="448" y="932"/>
                  <a:pt x="292" y="776"/>
                  <a:pt x="292" y="582"/>
                </a:cubicBezTo>
                <a:cubicBezTo>
                  <a:pt x="292" y="454"/>
                  <a:pt x="363" y="342"/>
                  <a:pt x="467" y="281"/>
                </a:cubicBezTo>
                <a:lnTo>
                  <a:pt x="467" y="0"/>
                </a:lnTo>
                <a:lnTo>
                  <a:pt x="817" y="0"/>
                </a:lnTo>
                <a:lnTo>
                  <a:pt x="817" y="281"/>
                </a:lnTo>
                <a:close/>
                <a:moveTo>
                  <a:pt x="175" y="525"/>
                </a:moveTo>
                <a:lnTo>
                  <a:pt x="175" y="642"/>
                </a:lnTo>
                <a:lnTo>
                  <a:pt x="0" y="642"/>
                </a:lnTo>
                <a:lnTo>
                  <a:pt x="0" y="525"/>
                </a:lnTo>
                <a:lnTo>
                  <a:pt x="175" y="525"/>
                </a:lnTo>
                <a:close/>
                <a:moveTo>
                  <a:pt x="585" y="1222"/>
                </a:moveTo>
                <a:lnTo>
                  <a:pt x="585" y="1050"/>
                </a:lnTo>
                <a:lnTo>
                  <a:pt x="700" y="1050"/>
                </a:lnTo>
                <a:lnTo>
                  <a:pt x="700" y="1222"/>
                </a:lnTo>
                <a:lnTo>
                  <a:pt x="585" y="1222"/>
                </a:lnTo>
                <a:close/>
                <a:moveTo>
                  <a:pt x="150" y="995"/>
                </a:moveTo>
                <a:lnTo>
                  <a:pt x="254" y="888"/>
                </a:lnTo>
                <a:lnTo>
                  <a:pt x="336" y="970"/>
                </a:lnTo>
                <a:lnTo>
                  <a:pt x="232" y="1077"/>
                </a:lnTo>
                <a:lnTo>
                  <a:pt x="150" y="9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8322015-EFD6-D951-B70A-78CA56F19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411" y="4221618"/>
            <a:ext cx="336550" cy="336550"/>
          </a:xfrm>
          <a:custGeom>
            <a:avLst/>
            <a:gdLst>
              <a:gd name="T0" fmla="*/ 700 w 936"/>
              <a:gd name="T1" fmla="*/ 292 h 936"/>
              <a:gd name="T2" fmla="*/ 935 w 936"/>
              <a:gd name="T3" fmla="*/ 292 h 936"/>
              <a:gd name="T4" fmla="*/ 935 w 936"/>
              <a:gd name="T5" fmla="*/ 935 h 936"/>
              <a:gd name="T6" fmla="*/ 700 w 936"/>
              <a:gd name="T7" fmla="*/ 935 h 936"/>
              <a:gd name="T8" fmla="*/ 700 w 936"/>
              <a:gd name="T9" fmla="*/ 292 h 936"/>
              <a:gd name="T10" fmla="*/ 0 w 936"/>
              <a:gd name="T11" fmla="*/ 935 h 936"/>
              <a:gd name="T12" fmla="*/ 0 w 936"/>
              <a:gd name="T13" fmla="*/ 467 h 936"/>
              <a:gd name="T14" fmla="*/ 235 w 936"/>
              <a:gd name="T15" fmla="*/ 467 h 936"/>
              <a:gd name="T16" fmla="*/ 235 w 936"/>
              <a:gd name="T17" fmla="*/ 935 h 936"/>
              <a:gd name="T18" fmla="*/ 0 w 936"/>
              <a:gd name="T19" fmla="*/ 935 h 936"/>
              <a:gd name="T20" fmla="*/ 350 w 936"/>
              <a:gd name="T21" fmla="*/ 935 h 936"/>
              <a:gd name="T22" fmla="*/ 350 w 936"/>
              <a:gd name="T23" fmla="*/ 0 h 936"/>
              <a:gd name="T24" fmla="*/ 585 w 936"/>
              <a:gd name="T25" fmla="*/ 0 h 936"/>
              <a:gd name="T26" fmla="*/ 585 w 936"/>
              <a:gd name="T27" fmla="*/ 935 h 936"/>
              <a:gd name="T28" fmla="*/ 350 w 936"/>
              <a:gd name="T29" fmla="*/ 935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36" h="936">
                <a:moveTo>
                  <a:pt x="700" y="292"/>
                </a:moveTo>
                <a:lnTo>
                  <a:pt x="935" y="292"/>
                </a:lnTo>
                <a:lnTo>
                  <a:pt x="935" y="935"/>
                </a:lnTo>
                <a:lnTo>
                  <a:pt x="700" y="935"/>
                </a:lnTo>
                <a:lnTo>
                  <a:pt x="700" y="292"/>
                </a:lnTo>
                <a:close/>
                <a:moveTo>
                  <a:pt x="0" y="935"/>
                </a:moveTo>
                <a:lnTo>
                  <a:pt x="0" y="467"/>
                </a:lnTo>
                <a:lnTo>
                  <a:pt x="235" y="467"/>
                </a:lnTo>
                <a:lnTo>
                  <a:pt x="235" y="935"/>
                </a:lnTo>
                <a:lnTo>
                  <a:pt x="0" y="935"/>
                </a:lnTo>
                <a:close/>
                <a:moveTo>
                  <a:pt x="350" y="935"/>
                </a:moveTo>
                <a:lnTo>
                  <a:pt x="350" y="0"/>
                </a:lnTo>
                <a:lnTo>
                  <a:pt x="585" y="0"/>
                </a:lnTo>
                <a:lnTo>
                  <a:pt x="585" y="935"/>
                </a:lnTo>
                <a:lnTo>
                  <a:pt x="350" y="9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A721BEF-0CE2-F24C-1371-67A69843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638" y="3044074"/>
            <a:ext cx="377825" cy="377825"/>
          </a:xfrm>
          <a:custGeom>
            <a:avLst/>
            <a:gdLst>
              <a:gd name="T0" fmla="*/ 175 w 1051"/>
              <a:gd name="T1" fmla="*/ 525 h 1050"/>
              <a:gd name="T2" fmla="*/ 233 w 1051"/>
              <a:gd name="T3" fmla="*/ 467 h 1050"/>
              <a:gd name="T4" fmla="*/ 293 w 1051"/>
              <a:gd name="T5" fmla="*/ 525 h 1050"/>
              <a:gd name="T6" fmla="*/ 233 w 1051"/>
              <a:gd name="T7" fmla="*/ 582 h 1050"/>
              <a:gd name="T8" fmla="*/ 175 w 1051"/>
              <a:gd name="T9" fmla="*/ 525 h 1050"/>
              <a:gd name="T10" fmla="*/ 875 w 1051"/>
              <a:gd name="T11" fmla="*/ 525 h 1050"/>
              <a:gd name="T12" fmla="*/ 817 w 1051"/>
              <a:gd name="T13" fmla="*/ 582 h 1050"/>
              <a:gd name="T14" fmla="*/ 757 w 1051"/>
              <a:gd name="T15" fmla="*/ 525 h 1050"/>
              <a:gd name="T16" fmla="*/ 817 w 1051"/>
              <a:gd name="T17" fmla="*/ 467 h 1050"/>
              <a:gd name="T18" fmla="*/ 875 w 1051"/>
              <a:gd name="T19" fmla="*/ 525 h 1050"/>
              <a:gd name="T20" fmla="*/ 525 w 1051"/>
              <a:gd name="T21" fmla="*/ 0 h 1050"/>
              <a:gd name="T22" fmla="*/ 1050 w 1051"/>
              <a:gd name="T23" fmla="*/ 525 h 1050"/>
              <a:gd name="T24" fmla="*/ 525 w 1051"/>
              <a:gd name="T25" fmla="*/ 1049 h 1050"/>
              <a:gd name="T26" fmla="*/ 0 w 1051"/>
              <a:gd name="T27" fmla="*/ 525 h 1050"/>
              <a:gd name="T28" fmla="*/ 211 w 1051"/>
              <a:gd name="T29" fmla="*/ 106 h 1050"/>
              <a:gd name="T30" fmla="*/ 211 w 1051"/>
              <a:gd name="T31" fmla="*/ 104 h 1050"/>
              <a:gd name="T32" fmla="*/ 607 w 1051"/>
              <a:gd name="T33" fmla="*/ 500 h 1050"/>
              <a:gd name="T34" fmla="*/ 525 w 1051"/>
              <a:gd name="T35" fmla="*/ 582 h 1050"/>
              <a:gd name="T36" fmla="*/ 208 w 1051"/>
              <a:gd name="T37" fmla="*/ 268 h 1050"/>
              <a:gd name="T38" fmla="*/ 118 w 1051"/>
              <a:gd name="T39" fmla="*/ 525 h 1050"/>
              <a:gd name="T40" fmla="*/ 525 w 1051"/>
              <a:gd name="T41" fmla="*/ 932 h 1050"/>
              <a:gd name="T42" fmla="*/ 932 w 1051"/>
              <a:gd name="T43" fmla="*/ 525 h 1050"/>
              <a:gd name="T44" fmla="*/ 582 w 1051"/>
              <a:gd name="T45" fmla="*/ 120 h 1050"/>
              <a:gd name="T46" fmla="*/ 582 w 1051"/>
              <a:gd name="T47" fmla="*/ 232 h 1050"/>
              <a:gd name="T48" fmla="*/ 468 w 1051"/>
              <a:gd name="T49" fmla="*/ 232 h 1050"/>
              <a:gd name="T50" fmla="*/ 468 w 1051"/>
              <a:gd name="T51" fmla="*/ 0 h 1050"/>
              <a:gd name="T52" fmla="*/ 525 w 1051"/>
              <a:gd name="T53" fmla="*/ 0 h 1050"/>
              <a:gd name="T54" fmla="*/ 468 w 1051"/>
              <a:gd name="T55" fmla="*/ 817 h 1050"/>
              <a:gd name="T56" fmla="*/ 525 w 1051"/>
              <a:gd name="T57" fmla="*/ 757 h 1050"/>
              <a:gd name="T58" fmla="*/ 582 w 1051"/>
              <a:gd name="T59" fmla="*/ 817 h 1050"/>
              <a:gd name="T60" fmla="*/ 525 w 1051"/>
              <a:gd name="T61" fmla="*/ 874 h 1050"/>
              <a:gd name="T62" fmla="*/ 468 w 1051"/>
              <a:gd name="T63" fmla="*/ 817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1" h="1050">
                <a:moveTo>
                  <a:pt x="175" y="525"/>
                </a:moveTo>
                <a:cubicBezTo>
                  <a:pt x="175" y="492"/>
                  <a:pt x="201" y="467"/>
                  <a:pt x="233" y="467"/>
                </a:cubicBezTo>
                <a:cubicBezTo>
                  <a:pt x="266" y="467"/>
                  <a:pt x="293" y="492"/>
                  <a:pt x="293" y="525"/>
                </a:cubicBezTo>
                <a:cubicBezTo>
                  <a:pt x="293" y="557"/>
                  <a:pt x="266" y="582"/>
                  <a:pt x="233" y="582"/>
                </a:cubicBezTo>
                <a:cubicBezTo>
                  <a:pt x="201" y="582"/>
                  <a:pt x="175" y="557"/>
                  <a:pt x="175" y="525"/>
                </a:cubicBezTo>
                <a:close/>
                <a:moveTo>
                  <a:pt x="875" y="525"/>
                </a:moveTo>
                <a:cubicBezTo>
                  <a:pt x="875" y="557"/>
                  <a:pt x="850" y="582"/>
                  <a:pt x="817" y="582"/>
                </a:cubicBezTo>
                <a:cubicBezTo>
                  <a:pt x="785" y="582"/>
                  <a:pt x="757" y="557"/>
                  <a:pt x="757" y="525"/>
                </a:cubicBezTo>
                <a:cubicBezTo>
                  <a:pt x="757" y="492"/>
                  <a:pt x="785" y="467"/>
                  <a:pt x="817" y="467"/>
                </a:cubicBezTo>
                <a:cubicBezTo>
                  <a:pt x="850" y="467"/>
                  <a:pt x="875" y="492"/>
                  <a:pt x="875" y="525"/>
                </a:cubicBezTo>
                <a:close/>
                <a:moveTo>
                  <a:pt x="525" y="0"/>
                </a:moveTo>
                <a:cubicBezTo>
                  <a:pt x="815" y="0"/>
                  <a:pt x="1050" y="235"/>
                  <a:pt x="1050" y="525"/>
                </a:cubicBezTo>
                <a:cubicBezTo>
                  <a:pt x="1050" y="814"/>
                  <a:pt x="815" y="1049"/>
                  <a:pt x="525" y="1049"/>
                </a:cubicBezTo>
                <a:cubicBezTo>
                  <a:pt x="235" y="1049"/>
                  <a:pt x="0" y="814"/>
                  <a:pt x="0" y="525"/>
                </a:cubicBezTo>
                <a:cubicBezTo>
                  <a:pt x="0" y="352"/>
                  <a:pt x="82" y="202"/>
                  <a:pt x="211" y="106"/>
                </a:cubicBezTo>
                <a:lnTo>
                  <a:pt x="211" y="104"/>
                </a:lnTo>
                <a:lnTo>
                  <a:pt x="607" y="500"/>
                </a:lnTo>
                <a:lnTo>
                  <a:pt x="525" y="582"/>
                </a:lnTo>
                <a:lnTo>
                  <a:pt x="208" y="268"/>
                </a:lnTo>
                <a:cubicBezTo>
                  <a:pt x="151" y="339"/>
                  <a:pt x="118" y="426"/>
                  <a:pt x="118" y="525"/>
                </a:cubicBezTo>
                <a:cubicBezTo>
                  <a:pt x="118" y="751"/>
                  <a:pt x="298" y="932"/>
                  <a:pt x="525" y="932"/>
                </a:cubicBezTo>
                <a:cubicBezTo>
                  <a:pt x="752" y="932"/>
                  <a:pt x="932" y="751"/>
                  <a:pt x="932" y="525"/>
                </a:cubicBezTo>
                <a:cubicBezTo>
                  <a:pt x="932" y="320"/>
                  <a:pt x="779" y="147"/>
                  <a:pt x="582" y="120"/>
                </a:cubicBezTo>
                <a:lnTo>
                  <a:pt x="582" y="232"/>
                </a:lnTo>
                <a:lnTo>
                  <a:pt x="468" y="232"/>
                </a:lnTo>
                <a:lnTo>
                  <a:pt x="468" y="0"/>
                </a:lnTo>
                <a:lnTo>
                  <a:pt x="525" y="0"/>
                </a:lnTo>
                <a:close/>
                <a:moveTo>
                  <a:pt x="468" y="817"/>
                </a:moveTo>
                <a:cubicBezTo>
                  <a:pt x="468" y="784"/>
                  <a:pt x="492" y="757"/>
                  <a:pt x="525" y="757"/>
                </a:cubicBezTo>
                <a:cubicBezTo>
                  <a:pt x="558" y="757"/>
                  <a:pt x="582" y="784"/>
                  <a:pt x="582" y="817"/>
                </a:cubicBezTo>
                <a:cubicBezTo>
                  <a:pt x="582" y="850"/>
                  <a:pt x="558" y="874"/>
                  <a:pt x="525" y="874"/>
                </a:cubicBezTo>
                <a:cubicBezTo>
                  <a:pt x="492" y="874"/>
                  <a:pt x="468" y="850"/>
                  <a:pt x="468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8E41A2D-CD21-9264-D8D4-51263793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766" y="1812793"/>
            <a:ext cx="377825" cy="419100"/>
          </a:xfrm>
          <a:custGeom>
            <a:avLst/>
            <a:gdLst>
              <a:gd name="T0" fmla="*/ 0 w 1051"/>
              <a:gd name="T1" fmla="*/ 1164 h 1165"/>
              <a:gd name="T2" fmla="*/ 0 w 1051"/>
              <a:gd name="T3" fmla="*/ 0 h 1165"/>
              <a:gd name="T4" fmla="*/ 87 w 1051"/>
              <a:gd name="T5" fmla="*/ 87 h 1165"/>
              <a:gd name="T6" fmla="*/ 175 w 1051"/>
              <a:gd name="T7" fmla="*/ 0 h 1165"/>
              <a:gd name="T8" fmla="*/ 262 w 1051"/>
              <a:gd name="T9" fmla="*/ 87 h 1165"/>
              <a:gd name="T10" fmla="*/ 350 w 1051"/>
              <a:gd name="T11" fmla="*/ 0 h 1165"/>
              <a:gd name="T12" fmla="*/ 437 w 1051"/>
              <a:gd name="T13" fmla="*/ 87 h 1165"/>
              <a:gd name="T14" fmla="*/ 525 w 1051"/>
              <a:gd name="T15" fmla="*/ 0 h 1165"/>
              <a:gd name="T16" fmla="*/ 612 w 1051"/>
              <a:gd name="T17" fmla="*/ 87 h 1165"/>
              <a:gd name="T18" fmla="*/ 700 w 1051"/>
              <a:gd name="T19" fmla="*/ 0 h 1165"/>
              <a:gd name="T20" fmla="*/ 787 w 1051"/>
              <a:gd name="T21" fmla="*/ 87 h 1165"/>
              <a:gd name="T22" fmla="*/ 875 w 1051"/>
              <a:gd name="T23" fmla="*/ 0 h 1165"/>
              <a:gd name="T24" fmla="*/ 962 w 1051"/>
              <a:gd name="T25" fmla="*/ 87 h 1165"/>
              <a:gd name="T26" fmla="*/ 1050 w 1051"/>
              <a:gd name="T27" fmla="*/ 0 h 1165"/>
              <a:gd name="T28" fmla="*/ 1050 w 1051"/>
              <a:gd name="T29" fmla="*/ 1164 h 1165"/>
              <a:gd name="T30" fmla="*/ 962 w 1051"/>
              <a:gd name="T31" fmla="*/ 1077 h 1165"/>
              <a:gd name="T32" fmla="*/ 875 w 1051"/>
              <a:gd name="T33" fmla="*/ 1164 h 1165"/>
              <a:gd name="T34" fmla="*/ 787 w 1051"/>
              <a:gd name="T35" fmla="*/ 1077 h 1165"/>
              <a:gd name="T36" fmla="*/ 700 w 1051"/>
              <a:gd name="T37" fmla="*/ 1164 h 1165"/>
              <a:gd name="T38" fmla="*/ 612 w 1051"/>
              <a:gd name="T39" fmla="*/ 1077 h 1165"/>
              <a:gd name="T40" fmla="*/ 525 w 1051"/>
              <a:gd name="T41" fmla="*/ 1164 h 1165"/>
              <a:gd name="T42" fmla="*/ 437 w 1051"/>
              <a:gd name="T43" fmla="*/ 1077 h 1165"/>
              <a:gd name="T44" fmla="*/ 350 w 1051"/>
              <a:gd name="T45" fmla="*/ 1164 h 1165"/>
              <a:gd name="T46" fmla="*/ 262 w 1051"/>
              <a:gd name="T47" fmla="*/ 1077 h 1165"/>
              <a:gd name="T48" fmla="*/ 175 w 1051"/>
              <a:gd name="T49" fmla="*/ 1164 h 1165"/>
              <a:gd name="T50" fmla="*/ 87 w 1051"/>
              <a:gd name="T51" fmla="*/ 1077 h 1165"/>
              <a:gd name="T52" fmla="*/ 0 w 1051"/>
              <a:gd name="T53" fmla="*/ 1164 h 1165"/>
              <a:gd name="T54" fmla="*/ 875 w 1051"/>
              <a:gd name="T55" fmla="*/ 407 h 1165"/>
              <a:gd name="T56" fmla="*/ 875 w 1051"/>
              <a:gd name="T57" fmla="*/ 289 h 1165"/>
              <a:gd name="T58" fmla="*/ 175 w 1051"/>
              <a:gd name="T59" fmla="*/ 289 h 1165"/>
              <a:gd name="T60" fmla="*/ 175 w 1051"/>
              <a:gd name="T61" fmla="*/ 407 h 1165"/>
              <a:gd name="T62" fmla="*/ 875 w 1051"/>
              <a:gd name="T63" fmla="*/ 407 h 1165"/>
              <a:gd name="T64" fmla="*/ 875 w 1051"/>
              <a:gd name="T65" fmla="*/ 639 h 1165"/>
              <a:gd name="T66" fmla="*/ 875 w 1051"/>
              <a:gd name="T67" fmla="*/ 525 h 1165"/>
              <a:gd name="T68" fmla="*/ 175 w 1051"/>
              <a:gd name="T69" fmla="*/ 525 h 1165"/>
              <a:gd name="T70" fmla="*/ 175 w 1051"/>
              <a:gd name="T71" fmla="*/ 639 h 1165"/>
              <a:gd name="T72" fmla="*/ 875 w 1051"/>
              <a:gd name="T73" fmla="*/ 639 h 1165"/>
              <a:gd name="T74" fmla="*/ 875 w 1051"/>
              <a:gd name="T75" fmla="*/ 874 h 1165"/>
              <a:gd name="T76" fmla="*/ 875 w 1051"/>
              <a:gd name="T77" fmla="*/ 757 h 1165"/>
              <a:gd name="T78" fmla="*/ 175 w 1051"/>
              <a:gd name="T79" fmla="*/ 757 h 1165"/>
              <a:gd name="T80" fmla="*/ 175 w 1051"/>
              <a:gd name="T81" fmla="*/ 874 h 1165"/>
              <a:gd name="T82" fmla="*/ 875 w 1051"/>
              <a:gd name="T83" fmla="*/ 87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51" h="1165">
                <a:moveTo>
                  <a:pt x="0" y="1164"/>
                </a:moveTo>
                <a:lnTo>
                  <a:pt x="0" y="0"/>
                </a:lnTo>
                <a:lnTo>
                  <a:pt x="87" y="87"/>
                </a:lnTo>
                <a:lnTo>
                  <a:pt x="175" y="0"/>
                </a:lnTo>
                <a:lnTo>
                  <a:pt x="262" y="87"/>
                </a:lnTo>
                <a:lnTo>
                  <a:pt x="350" y="0"/>
                </a:lnTo>
                <a:lnTo>
                  <a:pt x="437" y="87"/>
                </a:lnTo>
                <a:lnTo>
                  <a:pt x="525" y="0"/>
                </a:lnTo>
                <a:lnTo>
                  <a:pt x="612" y="87"/>
                </a:lnTo>
                <a:lnTo>
                  <a:pt x="700" y="0"/>
                </a:lnTo>
                <a:lnTo>
                  <a:pt x="787" y="87"/>
                </a:lnTo>
                <a:lnTo>
                  <a:pt x="875" y="0"/>
                </a:lnTo>
                <a:lnTo>
                  <a:pt x="962" y="87"/>
                </a:lnTo>
                <a:lnTo>
                  <a:pt x="1050" y="0"/>
                </a:lnTo>
                <a:lnTo>
                  <a:pt x="1050" y="1164"/>
                </a:lnTo>
                <a:lnTo>
                  <a:pt x="962" y="1077"/>
                </a:lnTo>
                <a:lnTo>
                  <a:pt x="875" y="1164"/>
                </a:lnTo>
                <a:lnTo>
                  <a:pt x="787" y="1077"/>
                </a:lnTo>
                <a:lnTo>
                  <a:pt x="700" y="1164"/>
                </a:lnTo>
                <a:lnTo>
                  <a:pt x="612" y="1077"/>
                </a:lnTo>
                <a:lnTo>
                  <a:pt x="525" y="1164"/>
                </a:lnTo>
                <a:lnTo>
                  <a:pt x="437" y="1077"/>
                </a:lnTo>
                <a:lnTo>
                  <a:pt x="350" y="1164"/>
                </a:lnTo>
                <a:lnTo>
                  <a:pt x="262" y="1077"/>
                </a:lnTo>
                <a:lnTo>
                  <a:pt x="175" y="1164"/>
                </a:lnTo>
                <a:lnTo>
                  <a:pt x="87" y="1077"/>
                </a:lnTo>
                <a:lnTo>
                  <a:pt x="0" y="1164"/>
                </a:lnTo>
                <a:close/>
                <a:moveTo>
                  <a:pt x="875" y="407"/>
                </a:moveTo>
                <a:lnTo>
                  <a:pt x="875" y="289"/>
                </a:lnTo>
                <a:lnTo>
                  <a:pt x="175" y="289"/>
                </a:lnTo>
                <a:lnTo>
                  <a:pt x="175" y="407"/>
                </a:lnTo>
                <a:lnTo>
                  <a:pt x="875" y="407"/>
                </a:lnTo>
                <a:close/>
                <a:moveTo>
                  <a:pt x="875" y="639"/>
                </a:moveTo>
                <a:lnTo>
                  <a:pt x="875" y="525"/>
                </a:lnTo>
                <a:lnTo>
                  <a:pt x="175" y="525"/>
                </a:lnTo>
                <a:lnTo>
                  <a:pt x="175" y="639"/>
                </a:lnTo>
                <a:lnTo>
                  <a:pt x="875" y="639"/>
                </a:lnTo>
                <a:close/>
                <a:moveTo>
                  <a:pt x="875" y="874"/>
                </a:moveTo>
                <a:lnTo>
                  <a:pt x="875" y="757"/>
                </a:lnTo>
                <a:lnTo>
                  <a:pt x="175" y="757"/>
                </a:lnTo>
                <a:lnTo>
                  <a:pt x="175" y="874"/>
                </a:lnTo>
                <a:lnTo>
                  <a:pt x="875" y="8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5F2E8-5103-6D17-4A6F-7CDD584E61BA}"/>
              </a:ext>
            </a:extLst>
          </p:cNvPr>
          <p:cNvSpPr txBox="1"/>
          <p:nvPr/>
        </p:nvSpPr>
        <p:spPr>
          <a:xfrm>
            <a:off x="5036234" y="2039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endParaRPr lang="en-US" altLang="en-US" sz="1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231A0-328E-A32B-6D88-7E32EA3DC777}"/>
              </a:ext>
            </a:extLst>
          </p:cNvPr>
          <p:cNvSpPr txBox="1"/>
          <p:nvPr/>
        </p:nvSpPr>
        <p:spPr>
          <a:xfrm>
            <a:off x="4080713" y="143543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B7A6E-2505-2A3B-EB4E-CA5C6676F1BC}"/>
              </a:ext>
            </a:extLst>
          </p:cNvPr>
          <p:cNvSpPr txBox="1"/>
          <p:nvPr/>
        </p:nvSpPr>
        <p:spPr>
          <a:xfrm>
            <a:off x="4080713" y="1771597"/>
            <a:ext cx="28696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see what customers like or don’t like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1FEC1-61CE-46E5-1C2B-4FCFC0BCFF49}"/>
              </a:ext>
            </a:extLst>
          </p:cNvPr>
          <p:cNvSpPr txBox="1"/>
          <p:nvPr/>
        </p:nvSpPr>
        <p:spPr>
          <a:xfrm>
            <a:off x="570573" y="391541"/>
            <a:ext cx="72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T Serif" panose="020A0603040505020204" pitchFamily="18" charset="77"/>
              </a:rPr>
              <a:t>What We Are Looking To Achieve</a:t>
            </a:r>
          </a:p>
        </p:txBody>
      </p:sp>
    </p:spTree>
    <p:extLst>
      <p:ext uri="{BB962C8B-B14F-4D97-AF65-F5344CB8AC3E}">
        <p14:creationId xmlns:p14="http://schemas.microsoft.com/office/powerpoint/2010/main" val="20816373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CF56A4C0-DCAA-4613-9660-FDF68F4E4470}"/>
              </a:ext>
            </a:extLst>
          </p:cNvPr>
          <p:cNvSpPr>
            <a:spLocks/>
          </p:cNvSpPr>
          <p:nvPr/>
        </p:nvSpPr>
        <p:spPr bwMode="auto">
          <a:xfrm>
            <a:off x="1476890" y="2771040"/>
            <a:ext cx="3141723" cy="3414630"/>
          </a:xfrm>
          <a:custGeom>
            <a:avLst/>
            <a:gdLst>
              <a:gd name="T0" fmla="*/ 0 w 1255"/>
              <a:gd name="T1" fmla="*/ 0 h 1363"/>
              <a:gd name="T2" fmla="*/ 0 w 1255"/>
              <a:gd name="T3" fmla="*/ 1062 h 1363"/>
              <a:gd name="T4" fmla="*/ 627 w 1255"/>
              <a:gd name="T5" fmla="*/ 1363 h 1363"/>
              <a:gd name="T6" fmla="*/ 1255 w 1255"/>
              <a:gd name="T7" fmla="*/ 1062 h 1363"/>
              <a:gd name="T8" fmla="*/ 1255 w 1255"/>
              <a:gd name="T9" fmla="*/ 0 h 1363"/>
              <a:gd name="T10" fmla="*/ 0 w 1255"/>
              <a:gd name="T11" fmla="*/ 0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5" h="1363">
                <a:moveTo>
                  <a:pt x="0" y="0"/>
                </a:moveTo>
                <a:cubicBezTo>
                  <a:pt x="0" y="1062"/>
                  <a:pt x="0" y="1062"/>
                  <a:pt x="0" y="1062"/>
                </a:cubicBezTo>
                <a:cubicBezTo>
                  <a:pt x="0" y="1229"/>
                  <a:pt x="281" y="1363"/>
                  <a:pt x="627" y="1363"/>
                </a:cubicBezTo>
                <a:cubicBezTo>
                  <a:pt x="974" y="1363"/>
                  <a:pt x="1255" y="1229"/>
                  <a:pt x="1255" y="1062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117694D1-6636-4EC4-BAE8-B2978367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890" y="2018079"/>
            <a:ext cx="3141723" cy="1504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313731E1-F28C-449A-9A1A-145120802BE3}"/>
              </a:ext>
            </a:extLst>
          </p:cNvPr>
          <p:cNvSpPr>
            <a:spLocks/>
          </p:cNvSpPr>
          <p:nvPr/>
        </p:nvSpPr>
        <p:spPr bwMode="auto">
          <a:xfrm>
            <a:off x="2677783" y="5368591"/>
            <a:ext cx="1857693" cy="751317"/>
          </a:xfrm>
          <a:custGeom>
            <a:avLst/>
            <a:gdLst>
              <a:gd name="T0" fmla="*/ 0 w 758"/>
              <a:gd name="T1" fmla="*/ 294 h 300"/>
              <a:gd name="T2" fmla="*/ 130 w 758"/>
              <a:gd name="T3" fmla="*/ 300 h 300"/>
              <a:gd name="T4" fmla="*/ 758 w 758"/>
              <a:gd name="T5" fmla="*/ 0 h 300"/>
              <a:gd name="T6" fmla="*/ 130 w 758"/>
              <a:gd name="T7" fmla="*/ 0 h 300"/>
              <a:gd name="T8" fmla="*/ 0 w 758"/>
              <a:gd name="T9" fmla="*/ 29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" h="300">
                <a:moveTo>
                  <a:pt x="0" y="294"/>
                </a:moveTo>
                <a:cubicBezTo>
                  <a:pt x="43" y="298"/>
                  <a:pt x="86" y="300"/>
                  <a:pt x="130" y="300"/>
                </a:cubicBezTo>
                <a:cubicBezTo>
                  <a:pt x="477" y="300"/>
                  <a:pt x="758" y="165"/>
                  <a:pt x="758" y="0"/>
                </a:cubicBezTo>
                <a:cubicBezTo>
                  <a:pt x="130" y="0"/>
                  <a:pt x="130" y="0"/>
                  <a:pt x="130" y="0"/>
                </a:cubicBezTo>
                <a:lnTo>
                  <a:pt x="0" y="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3AA9D291-14E7-4817-8945-7E990D511136}"/>
              </a:ext>
            </a:extLst>
          </p:cNvPr>
          <p:cNvSpPr>
            <a:spLocks/>
          </p:cNvSpPr>
          <p:nvPr/>
        </p:nvSpPr>
        <p:spPr bwMode="auto">
          <a:xfrm>
            <a:off x="3001232" y="4746809"/>
            <a:ext cx="1571683" cy="651032"/>
          </a:xfrm>
          <a:custGeom>
            <a:avLst/>
            <a:gdLst>
              <a:gd name="T0" fmla="*/ 956 w 956"/>
              <a:gd name="T1" fmla="*/ 0 h 396"/>
              <a:gd name="T2" fmla="*/ 956 w 956"/>
              <a:gd name="T3" fmla="*/ 0 h 396"/>
              <a:gd name="T4" fmla="*/ 0 w 956"/>
              <a:gd name="T5" fmla="*/ 0 h 396"/>
              <a:gd name="T6" fmla="*/ 0 w 956"/>
              <a:gd name="T7" fmla="*/ 396 h 396"/>
              <a:gd name="T8" fmla="*/ 956 w 956"/>
              <a:gd name="T9" fmla="*/ 396 h 396"/>
              <a:gd name="T10" fmla="*/ 956 w 956"/>
              <a:gd name="T11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6" h="396">
                <a:moveTo>
                  <a:pt x="956" y="0"/>
                </a:moveTo>
                <a:lnTo>
                  <a:pt x="956" y="0"/>
                </a:lnTo>
                <a:lnTo>
                  <a:pt x="0" y="0"/>
                </a:lnTo>
                <a:lnTo>
                  <a:pt x="0" y="396"/>
                </a:lnTo>
                <a:lnTo>
                  <a:pt x="956" y="396"/>
                </a:lnTo>
                <a:lnTo>
                  <a:pt x="9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05964975-725A-4631-90E3-A83C6AA3ED7C}"/>
              </a:ext>
            </a:extLst>
          </p:cNvPr>
          <p:cNvSpPr>
            <a:spLocks/>
          </p:cNvSpPr>
          <p:nvPr/>
        </p:nvSpPr>
        <p:spPr bwMode="auto">
          <a:xfrm>
            <a:off x="2677982" y="2785056"/>
            <a:ext cx="325515" cy="1387553"/>
          </a:xfrm>
          <a:custGeom>
            <a:avLst/>
            <a:gdLst>
              <a:gd name="T0" fmla="*/ 198 w 198"/>
              <a:gd name="T1" fmla="*/ 0 h 844"/>
              <a:gd name="T2" fmla="*/ 0 w 198"/>
              <a:gd name="T3" fmla="*/ 448 h 844"/>
              <a:gd name="T4" fmla="*/ 0 w 198"/>
              <a:gd name="T5" fmla="*/ 844 h 844"/>
              <a:gd name="T6" fmla="*/ 198 w 198"/>
              <a:gd name="T7" fmla="*/ 395 h 844"/>
              <a:gd name="T8" fmla="*/ 198 w 198"/>
              <a:gd name="T9" fmla="*/ 0 h 844"/>
              <a:gd name="T10" fmla="*/ 198 w 198"/>
              <a:gd name="T11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4">
                <a:moveTo>
                  <a:pt x="198" y="0"/>
                </a:moveTo>
                <a:lnTo>
                  <a:pt x="0" y="448"/>
                </a:lnTo>
                <a:lnTo>
                  <a:pt x="0" y="844"/>
                </a:lnTo>
                <a:lnTo>
                  <a:pt x="198" y="395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E2AF757D-C9DF-43CF-B2B2-00DA0B402CE2}"/>
              </a:ext>
            </a:extLst>
          </p:cNvPr>
          <p:cNvSpPr>
            <a:spLocks/>
          </p:cNvSpPr>
          <p:nvPr/>
        </p:nvSpPr>
        <p:spPr bwMode="auto">
          <a:xfrm>
            <a:off x="2677982" y="3426829"/>
            <a:ext cx="325515" cy="1384265"/>
          </a:xfrm>
          <a:custGeom>
            <a:avLst/>
            <a:gdLst>
              <a:gd name="T0" fmla="*/ 198 w 198"/>
              <a:gd name="T1" fmla="*/ 0 h 842"/>
              <a:gd name="T2" fmla="*/ 0 w 198"/>
              <a:gd name="T3" fmla="*/ 449 h 842"/>
              <a:gd name="T4" fmla="*/ 0 w 198"/>
              <a:gd name="T5" fmla="*/ 842 h 842"/>
              <a:gd name="T6" fmla="*/ 198 w 198"/>
              <a:gd name="T7" fmla="*/ 394 h 842"/>
              <a:gd name="T8" fmla="*/ 198 w 198"/>
              <a:gd name="T9" fmla="*/ 0 h 842"/>
              <a:gd name="T10" fmla="*/ 198 w 198"/>
              <a:gd name="T11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2">
                <a:moveTo>
                  <a:pt x="198" y="0"/>
                </a:moveTo>
                <a:lnTo>
                  <a:pt x="0" y="449"/>
                </a:lnTo>
                <a:lnTo>
                  <a:pt x="0" y="842"/>
                </a:lnTo>
                <a:lnTo>
                  <a:pt x="198" y="394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FC40B7C-AA39-4817-BCAC-A91C027A9CF7}"/>
              </a:ext>
            </a:extLst>
          </p:cNvPr>
          <p:cNvSpPr>
            <a:spLocks/>
          </p:cNvSpPr>
          <p:nvPr/>
        </p:nvSpPr>
        <p:spPr bwMode="auto">
          <a:xfrm>
            <a:off x="2677982" y="4072303"/>
            <a:ext cx="325515" cy="1385910"/>
          </a:xfrm>
          <a:custGeom>
            <a:avLst/>
            <a:gdLst>
              <a:gd name="T0" fmla="*/ 198 w 198"/>
              <a:gd name="T1" fmla="*/ 0 h 843"/>
              <a:gd name="T2" fmla="*/ 0 w 198"/>
              <a:gd name="T3" fmla="*/ 448 h 843"/>
              <a:gd name="T4" fmla="*/ 0 w 198"/>
              <a:gd name="T5" fmla="*/ 843 h 843"/>
              <a:gd name="T6" fmla="*/ 198 w 198"/>
              <a:gd name="T7" fmla="*/ 395 h 843"/>
              <a:gd name="T8" fmla="*/ 198 w 198"/>
              <a:gd name="T9" fmla="*/ 0 h 843"/>
              <a:gd name="T10" fmla="*/ 198 w 198"/>
              <a:gd name="T11" fmla="*/ 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3">
                <a:moveTo>
                  <a:pt x="198" y="0"/>
                </a:moveTo>
                <a:lnTo>
                  <a:pt x="0" y="448"/>
                </a:lnTo>
                <a:lnTo>
                  <a:pt x="0" y="843"/>
                </a:lnTo>
                <a:lnTo>
                  <a:pt x="198" y="395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10" name="Freeform 18">
            <a:extLst>
              <a:ext uri="{FF2B5EF4-FFF2-40B4-BE49-F238E27FC236}">
                <a16:creationId xmlns:a16="http://schemas.microsoft.com/office/drawing/2014/main" id="{BA3B4A6B-73BE-440C-8673-614976F20C50}"/>
              </a:ext>
            </a:extLst>
          </p:cNvPr>
          <p:cNvSpPr>
            <a:spLocks/>
          </p:cNvSpPr>
          <p:nvPr/>
        </p:nvSpPr>
        <p:spPr bwMode="auto">
          <a:xfrm>
            <a:off x="2677982" y="4720004"/>
            <a:ext cx="325515" cy="1387553"/>
          </a:xfrm>
          <a:custGeom>
            <a:avLst/>
            <a:gdLst>
              <a:gd name="T0" fmla="*/ 198 w 198"/>
              <a:gd name="T1" fmla="*/ 0 h 844"/>
              <a:gd name="T2" fmla="*/ 0 w 198"/>
              <a:gd name="T3" fmla="*/ 448 h 844"/>
              <a:gd name="T4" fmla="*/ 0 w 198"/>
              <a:gd name="T5" fmla="*/ 844 h 844"/>
              <a:gd name="T6" fmla="*/ 198 w 198"/>
              <a:gd name="T7" fmla="*/ 396 h 844"/>
              <a:gd name="T8" fmla="*/ 198 w 198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844">
                <a:moveTo>
                  <a:pt x="198" y="0"/>
                </a:moveTo>
                <a:lnTo>
                  <a:pt x="0" y="448"/>
                </a:lnTo>
                <a:lnTo>
                  <a:pt x="0" y="844"/>
                </a:lnTo>
                <a:lnTo>
                  <a:pt x="198" y="396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906B59-BBB7-47FB-B319-972E9D5D128D}"/>
              </a:ext>
            </a:extLst>
          </p:cNvPr>
          <p:cNvSpPr>
            <a:spLocks/>
          </p:cNvSpPr>
          <p:nvPr/>
        </p:nvSpPr>
        <p:spPr bwMode="auto">
          <a:xfrm>
            <a:off x="3003696" y="2783573"/>
            <a:ext cx="3138434" cy="651051"/>
          </a:xfrm>
          <a:custGeom>
            <a:avLst/>
            <a:gdLst>
              <a:gd name="connsiteX0" fmla="*/ 0 w 2190407"/>
              <a:gd name="connsiteY0" fmla="*/ 0 h 454388"/>
              <a:gd name="connsiteX1" fmla="*/ 1096925 w 2190407"/>
              <a:gd name="connsiteY1" fmla="*/ 0 h 454388"/>
              <a:gd name="connsiteX2" fmla="*/ 1096925 w 2190407"/>
              <a:gd name="connsiteY2" fmla="*/ 1160 h 454388"/>
              <a:gd name="connsiteX3" fmla="*/ 2006821 w 2190407"/>
              <a:gd name="connsiteY3" fmla="*/ 1160 h 454388"/>
              <a:gd name="connsiteX4" fmla="*/ 2190407 w 2190407"/>
              <a:gd name="connsiteY4" fmla="*/ 228348 h 454388"/>
              <a:gd name="connsiteX5" fmla="*/ 2006821 w 2190407"/>
              <a:gd name="connsiteY5" fmla="*/ 454388 h 454388"/>
              <a:gd name="connsiteX6" fmla="*/ 1096924 w 2190407"/>
              <a:gd name="connsiteY6" fmla="*/ 454388 h 454388"/>
              <a:gd name="connsiteX7" fmla="*/ 1096924 w 2190407"/>
              <a:gd name="connsiteY7" fmla="*/ 454375 h 454388"/>
              <a:gd name="connsiteX8" fmla="*/ 0 w 2190407"/>
              <a:gd name="connsiteY8" fmla="*/ 454375 h 4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407" h="454388">
                <a:moveTo>
                  <a:pt x="0" y="0"/>
                </a:moveTo>
                <a:lnTo>
                  <a:pt x="1096925" y="0"/>
                </a:lnTo>
                <a:lnTo>
                  <a:pt x="1096925" y="1160"/>
                </a:lnTo>
                <a:lnTo>
                  <a:pt x="2006821" y="1160"/>
                </a:lnTo>
                <a:lnTo>
                  <a:pt x="2190407" y="228348"/>
                </a:lnTo>
                <a:lnTo>
                  <a:pt x="2006821" y="454388"/>
                </a:lnTo>
                <a:lnTo>
                  <a:pt x="1096924" y="454388"/>
                </a:lnTo>
                <a:lnTo>
                  <a:pt x="1096924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D7C52D-17A9-4235-BEA2-01C5551DE3C2}"/>
              </a:ext>
            </a:extLst>
          </p:cNvPr>
          <p:cNvSpPr>
            <a:spLocks/>
          </p:cNvSpPr>
          <p:nvPr/>
        </p:nvSpPr>
        <p:spPr bwMode="auto">
          <a:xfrm>
            <a:off x="3003696" y="3425952"/>
            <a:ext cx="3138434" cy="651051"/>
          </a:xfrm>
          <a:custGeom>
            <a:avLst/>
            <a:gdLst>
              <a:gd name="connsiteX0" fmla="*/ 0 w 2190407"/>
              <a:gd name="connsiteY0" fmla="*/ 0 h 454388"/>
              <a:gd name="connsiteX1" fmla="*/ 1096925 w 2190407"/>
              <a:gd name="connsiteY1" fmla="*/ 0 h 454388"/>
              <a:gd name="connsiteX2" fmla="*/ 1096925 w 2190407"/>
              <a:gd name="connsiteY2" fmla="*/ 1160 h 454388"/>
              <a:gd name="connsiteX3" fmla="*/ 2006821 w 2190407"/>
              <a:gd name="connsiteY3" fmla="*/ 1160 h 454388"/>
              <a:gd name="connsiteX4" fmla="*/ 2190407 w 2190407"/>
              <a:gd name="connsiteY4" fmla="*/ 228348 h 454388"/>
              <a:gd name="connsiteX5" fmla="*/ 2006821 w 2190407"/>
              <a:gd name="connsiteY5" fmla="*/ 454388 h 454388"/>
              <a:gd name="connsiteX6" fmla="*/ 1096924 w 2190407"/>
              <a:gd name="connsiteY6" fmla="*/ 454388 h 454388"/>
              <a:gd name="connsiteX7" fmla="*/ 1096924 w 2190407"/>
              <a:gd name="connsiteY7" fmla="*/ 454375 h 454388"/>
              <a:gd name="connsiteX8" fmla="*/ 0 w 2190407"/>
              <a:gd name="connsiteY8" fmla="*/ 454375 h 4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407" h="454388">
                <a:moveTo>
                  <a:pt x="0" y="0"/>
                </a:moveTo>
                <a:lnTo>
                  <a:pt x="1096925" y="0"/>
                </a:lnTo>
                <a:lnTo>
                  <a:pt x="1096925" y="1160"/>
                </a:lnTo>
                <a:lnTo>
                  <a:pt x="2006821" y="1160"/>
                </a:lnTo>
                <a:lnTo>
                  <a:pt x="2190407" y="228348"/>
                </a:lnTo>
                <a:lnTo>
                  <a:pt x="2006821" y="454388"/>
                </a:lnTo>
                <a:lnTo>
                  <a:pt x="1096924" y="454388"/>
                </a:lnTo>
                <a:lnTo>
                  <a:pt x="1096924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E62AC6-B5E1-4792-8119-1DF14DF5AD62}"/>
              </a:ext>
            </a:extLst>
          </p:cNvPr>
          <p:cNvSpPr>
            <a:spLocks/>
          </p:cNvSpPr>
          <p:nvPr/>
        </p:nvSpPr>
        <p:spPr bwMode="auto">
          <a:xfrm>
            <a:off x="3003695" y="4072467"/>
            <a:ext cx="3138435" cy="651032"/>
          </a:xfrm>
          <a:custGeom>
            <a:avLst/>
            <a:gdLst>
              <a:gd name="connsiteX0" fmla="*/ 0 w 2190408"/>
              <a:gd name="connsiteY0" fmla="*/ 0 h 454375"/>
              <a:gd name="connsiteX1" fmla="*/ 1096925 w 2190408"/>
              <a:gd name="connsiteY1" fmla="*/ 0 h 454375"/>
              <a:gd name="connsiteX2" fmla="*/ 2006822 w 2190408"/>
              <a:gd name="connsiteY2" fmla="*/ 0 h 454375"/>
              <a:gd name="connsiteX3" fmla="*/ 2190408 w 2190408"/>
              <a:gd name="connsiteY3" fmla="*/ 227188 h 454375"/>
              <a:gd name="connsiteX4" fmla="*/ 2006822 w 2190408"/>
              <a:gd name="connsiteY4" fmla="*/ 453228 h 454375"/>
              <a:gd name="connsiteX5" fmla="*/ 1096925 w 2190408"/>
              <a:gd name="connsiteY5" fmla="*/ 453228 h 454375"/>
              <a:gd name="connsiteX6" fmla="*/ 1096925 w 2190408"/>
              <a:gd name="connsiteY6" fmla="*/ 454375 h 454375"/>
              <a:gd name="connsiteX7" fmla="*/ 0 w 2190408"/>
              <a:gd name="connsiteY7" fmla="*/ 454375 h 45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408" h="454375">
                <a:moveTo>
                  <a:pt x="0" y="0"/>
                </a:moveTo>
                <a:lnTo>
                  <a:pt x="1096925" y="0"/>
                </a:lnTo>
                <a:lnTo>
                  <a:pt x="2006822" y="0"/>
                </a:lnTo>
                <a:lnTo>
                  <a:pt x="2190408" y="227188"/>
                </a:lnTo>
                <a:lnTo>
                  <a:pt x="2006822" y="453228"/>
                </a:lnTo>
                <a:lnTo>
                  <a:pt x="1096925" y="453228"/>
                </a:lnTo>
                <a:lnTo>
                  <a:pt x="1096925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2A137B-C97C-4312-B1FC-34940C46AA10}"/>
              </a:ext>
            </a:extLst>
          </p:cNvPr>
          <p:cNvSpPr>
            <a:spLocks/>
          </p:cNvSpPr>
          <p:nvPr/>
        </p:nvSpPr>
        <p:spPr bwMode="auto">
          <a:xfrm>
            <a:off x="3003695" y="4707432"/>
            <a:ext cx="3138435" cy="651032"/>
          </a:xfrm>
          <a:custGeom>
            <a:avLst/>
            <a:gdLst>
              <a:gd name="connsiteX0" fmla="*/ 0 w 2190408"/>
              <a:gd name="connsiteY0" fmla="*/ 0 h 454375"/>
              <a:gd name="connsiteX1" fmla="*/ 1096925 w 2190408"/>
              <a:gd name="connsiteY1" fmla="*/ 0 h 454375"/>
              <a:gd name="connsiteX2" fmla="*/ 2006822 w 2190408"/>
              <a:gd name="connsiteY2" fmla="*/ 0 h 454375"/>
              <a:gd name="connsiteX3" fmla="*/ 2190408 w 2190408"/>
              <a:gd name="connsiteY3" fmla="*/ 227188 h 454375"/>
              <a:gd name="connsiteX4" fmla="*/ 2006822 w 2190408"/>
              <a:gd name="connsiteY4" fmla="*/ 453228 h 454375"/>
              <a:gd name="connsiteX5" fmla="*/ 1096925 w 2190408"/>
              <a:gd name="connsiteY5" fmla="*/ 453228 h 454375"/>
              <a:gd name="connsiteX6" fmla="*/ 1096925 w 2190408"/>
              <a:gd name="connsiteY6" fmla="*/ 454375 h 454375"/>
              <a:gd name="connsiteX7" fmla="*/ 0 w 2190408"/>
              <a:gd name="connsiteY7" fmla="*/ 454375 h 45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408" h="454375">
                <a:moveTo>
                  <a:pt x="0" y="0"/>
                </a:moveTo>
                <a:lnTo>
                  <a:pt x="1096925" y="0"/>
                </a:lnTo>
                <a:lnTo>
                  <a:pt x="2006822" y="0"/>
                </a:lnTo>
                <a:lnTo>
                  <a:pt x="2190408" y="227188"/>
                </a:lnTo>
                <a:lnTo>
                  <a:pt x="2006822" y="453228"/>
                </a:lnTo>
                <a:lnTo>
                  <a:pt x="1096925" y="453228"/>
                </a:lnTo>
                <a:lnTo>
                  <a:pt x="1096925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FC5E5490-17F7-494A-81B5-EDB0F60F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955" y="3001376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Positive sentiment</a:t>
            </a:r>
          </a:p>
        </p:txBody>
      </p:sp>
      <p:sp>
        <p:nvSpPr>
          <p:cNvPr id="20" name="7 CuadroTexto">
            <a:extLst>
              <a:ext uri="{FF2B5EF4-FFF2-40B4-BE49-F238E27FC236}">
                <a16:creationId xmlns:a16="http://schemas.microsoft.com/office/drawing/2014/main" id="{8D8E53D6-2063-4DFD-8293-CED75C9F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007" y="2985186"/>
            <a:ext cx="4005104" cy="24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200" kern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 expressing positive emotions, opinions, or attitudes. </a:t>
            </a:r>
            <a:endParaRPr lang="en-US" alt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D345B807-3AEB-4A36-856D-EA6E935FD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955" y="3650150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Negative Sentiment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E8A4C04-A01B-476A-A875-5FEA8EFC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955" y="4290261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Neutral Sentiment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4B353009-10B2-42C7-87E2-13BC6FBEC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955" y="4930372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Mixed Sentiment</a:t>
            </a:r>
          </a:p>
        </p:txBody>
      </p:sp>
      <p:sp>
        <p:nvSpPr>
          <p:cNvPr id="24" name="7 CuadroTexto">
            <a:extLst>
              <a:ext uri="{FF2B5EF4-FFF2-40B4-BE49-F238E27FC236}">
                <a16:creationId xmlns:a16="http://schemas.microsoft.com/office/drawing/2014/main" id="{E7BDB3B4-0102-4245-AD24-E53CC29EC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007" y="3627564"/>
            <a:ext cx="4005104" cy="24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200" kern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 expressing negative emotions, opinions, or attitudes. </a:t>
            </a:r>
            <a:endParaRPr lang="en-US" alt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7 CuadroTexto">
            <a:extLst>
              <a:ext uri="{FF2B5EF4-FFF2-40B4-BE49-F238E27FC236}">
                <a16:creationId xmlns:a16="http://schemas.microsoft.com/office/drawing/2014/main" id="{E84DF69E-0628-40E1-B294-6E289A5B4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007" y="4269942"/>
            <a:ext cx="4334982" cy="24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200" kern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 that does not convey a strong positive or negative emotion.</a:t>
            </a:r>
            <a:r>
              <a:rPr lang="en-IN" sz="12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altLang="en-US" sz="1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7 CuadroTexto">
            <a:extLst>
              <a:ext uri="{FF2B5EF4-FFF2-40B4-BE49-F238E27FC236}">
                <a16:creationId xmlns:a16="http://schemas.microsoft.com/office/drawing/2014/main" id="{AF829D4B-F4D5-4662-83FB-4D613F24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007" y="4912320"/>
            <a:ext cx="4005104" cy="24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 that expresses both positive and negative emotions.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AC607-8569-43D6-BBC3-4CFB8F3C4B4D}"/>
              </a:ext>
            </a:extLst>
          </p:cNvPr>
          <p:cNvSpPr txBox="1"/>
          <p:nvPr/>
        </p:nvSpPr>
        <p:spPr>
          <a:xfrm>
            <a:off x="851760" y="593208"/>
            <a:ext cx="9238221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Types of Sentiment Responses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86F3F-E502-F7D1-AEA4-9B094E754E46}"/>
              </a:ext>
            </a:extLst>
          </p:cNvPr>
          <p:cNvSpPr txBox="1"/>
          <p:nvPr/>
        </p:nvSpPr>
        <p:spPr>
          <a:xfrm>
            <a:off x="2005781" y="2269449"/>
            <a:ext cx="2363882" cy="52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0753677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BAEFE0-DEA3-798E-CE0E-A46EBA406AD0}"/>
              </a:ext>
            </a:extLst>
          </p:cNvPr>
          <p:cNvSpPr txBox="1"/>
          <p:nvPr/>
        </p:nvSpPr>
        <p:spPr>
          <a:xfrm>
            <a:off x="894736" y="747252"/>
            <a:ext cx="721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UIVariable"/>
                <a:cs typeface="Times New Roman" panose="02020603050405020304" pitchFamily="18" charset="0"/>
              </a:rPr>
              <a:t>Applications: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FA017-608A-AB4B-CC82-9339174E50B7}"/>
              </a:ext>
            </a:extLst>
          </p:cNvPr>
          <p:cNvSpPr txBox="1"/>
          <p:nvPr/>
        </p:nvSpPr>
        <p:spPr>
          <a:xfrm>
            <a:off x="1917290" y="1524000"/>
            <a:ext cx="792480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Social Media Monitoring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Analyze sentiments expressed on platforms like Twitter, Facebook, and Instagram.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Customer Support Ticket Analysis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Prioritize urgent issues based on sentiment in customer queries.</a:t>
            </a:r>
          </a:p>
          <a:p>
            <a:pPr marL="108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Product Analysis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Evaluate features and quality based on user reviews</a:t>
            </a:r>
            <a:r>
              <a:rPr lang="en-US" dirty="0">
                <a:solidFill>
                  <a:srgbClr val="FFFFFF"/>
                </a:solidFill>
                <a:latin typeface="SegoeUIVariable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Brand Monitoring and Reputation Management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Track public perception and address negative sentiment.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5902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AA6244-5B06-457E-8313-F0F61F788FAC}"/>
              </a:ext>
            </a:extLst>
          </p:cNvPr>
          <p:cNvSpPr txBox="1"/>
          <p:nvPr/>
        </p:nvSpPr>
        <p:spPr>
          <a:xfrm>
            <a:off x="920076" y="703738"/>
            <a:ext cx="9551279" cy="112851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IN" sz="3600" dirty="0">
                <a:solidFill>
                  <a:schemeClr val="bg1"/>
                </a:solidFill>
                <a:latin typeface="PT Serif" panose="020A0603040505020204" pitchFamily="18" charset="0"/>
              </a:rPr>
              <a:t>Conclusion</a:t>
            </a:r>
            <a:r>
              <a:rPr lang="en-IN" sz="4000" dirty="0">
                <a:solidFill>
                  <a:schemeClr val="bg1"/>
                </a:solidFill>
                <a:latin typeface="PT Serif" panose="020A0603040505020204" pitchFamily="18" charset="0"/>
              </a:rPr>
              <a:t> And Key Takeaways</a:t>
            </a:r>
          </a:p>
          <a:p>
            <a:pPr>
              <a:lnSpc>
                <a:spcPts val="4400"/>
              </a:lnSpc>
            </a:pPr>
            <a:endParaRPr lang="en-US" sz="4000" dirty="0">
              <a:solidFill>
                <a:schemeClr val="bg1"/>
              </a:solidFill>
              <a:latin typeface="PT Serif" panose="020A06030405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1C7D0-87CB-17D2-0D0F-FF9BFD3D0BBB}"/>
              </a:ext>
            </a:extLst>
          </p:cNvPr>
          <p:cNvSpPr txBox="1"/>
          <p:nvPr/>
        </p:nvSpPr>
        <p:spPr>
          <a:xfrm>
            <a:off x="1469922" y="1720643"/>
            <a:ext cx="9291483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Integration with AI:</a:t>
            </a:r>
            <a:r>
              <a:rPr lang="en-US" dirty="0">
                <a:solidFill>
                  <a:schemeClr val="bg1"/>
                </a:solidFill>
              </a:rPr>
              <a:t> The seamless integration of sentiment analysis with artificial intelligence (AI) has proved to be a game-changer in understanding customer emotions and behaviors.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Enhanced Customer Engagement:</a:t>
            </a:r>
            <a:r>
              <a:rPr lang="en-US" dirty="0">
                <a:solidFill>
                  <a:schemeClr val="bg1"/>
                </a:solidFill>
              </a:rPr>
              <a:t> Organizations leveraging sentiment analysis have witnessed a significant boost in customer engagement, leading to improved brand loyalty and customer satisfaction.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Strategic Decision-Making:</a:t>
            </a:r>
            <a:r>
              <a:rPr lang="en-US" dirty="0">
                <a:solidFill>
                  <a:schemeClr val="bg1"/>
                </a:solidFill>
              </a:rPr>
              <a:t> The insights derived from sentiment analysis empower businesses to make data-driven and strategic decisions, influencing product development, marketing strategies, and customer service initiatives.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Strategic Decision-Making:</a:t>
            </a:r>
            <a:r>
              <a:rPr lang="en-US" dirty="0">
                <a:solidFill>
                  <a:schemeClr val="bg1"/>
                </a:solidFill>
              </a:rPr>
              <a:t> The insights derived from sentiment analysis empower businesses to make data-driven and strategic decisions, influencing product development, marketing strategies, and customer service initiatives.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882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59BD6-B17F-47D9-796F-3C65D2672986}"/>
              </a:ext>
            </a:extLst>
          </p:cNvPr>
          <p:cNvSpPr txBox="1"/>
          <p:nvPr/>
        </p:nvSpPr>
        <p:spPr>
          <a:xfrm>
            <a:off x="3962402" y="2921168"/>
            <a:ext cx="4463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PT Serif" panose="020A060304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21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tch Deck Green">
      <a:dk1>
        <a:srgbClr val="687C51"/>
      </a:dk1>
      <a:lt1>
        <a:sysClr val="window" lastClr="FFFFFF"/>
      </a:lt1>
      <a:dk2>
        <a:srgbClr val="000000"/>
      </a:dk2>
      <a:lt2>
        <a:srgbClr val="F8F8F8"/>
      </a:lt2>
      <a:accent1>
        <a:srgbClr val="C7D2BC"/>
      </a:accent1>
      <a:accent2>
        <a:srgbClr val="8A8A8A"/>
      </a:accent2>
      <a:accent3>
        <a:srgbClr val="8A8A8A"/>
      </a:accent3>
      <a:accent4>
        <a:srgbClr val="8A8A8A"/>
      </a:accent4>
      <a:accent5>
        <a:srgbClr val="8A8A8A"/>
      </a:accent5>
      <a:accent6>
        <a:srgbClr val="FFEBB3"/>
      </a:accent6>
      <a:hlink>
        <a:srgbClr val="8A8A8A"/>
      </a:hlink>
      <a:folHlink>
        <a:srgbClr val="D3D3D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76120</TotalTime>
  <Words>463</Words>
  <Application>Microsoft Office PowerPoint</Application>
  <PresentationFormat>Widescreen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Helvetica Neue</vt:lpstr>
      <vt:lpstr>Lato</vt:lpstr>
      <vt:lpstr>PT Serif</vt:lpstr>
      <vt:lpstr>SegoeUIVariable</vt:lpstr>
      <vt:lpstr>Songti SC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Chandu Manyam</cp:lastModifiedBy>
  <cp:revision>3936</cp:revision>
  <dcterms:created xsi:type="dcterms:W3CDTF">2018-11-21T06:39:41Z</dcterms:created>
  <dcterms:modified xsi:type="dcterms:W3CDTF">2024-03-20T07:18:48Z</dcterms:modified>
</cp:coreProperties>
</file>