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bEpjJtyFClJ8qsWY2t8ep+yV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0D597-D0D9-45A1-8651-52886BB18E29}">
  <a:tblStyle styleId="{26E0D597-D0D9-45A1-8651-52886BB18E2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Strengths</a:t>
            </a:r>
            <a:endParaRPr sz="1400" b="0" i="0" u="none" strike="noStrike" cap="non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Achievement </a:t>
            </a:r>
            <a:endParaRPr sz="1400" b="0" i="0" u="none" strike="noStrike" cap="non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Education and certificates</a:t>
            </a:r>
            <a:endParaRPr sz="1400" b="0" i="0" u="none" strike="noStrike" cap="non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Base Location:</a:t>
              </a: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Email ID:</a:t>
              </a:r>
              <a:endParaRPr sz="1400" b="0" i="0" u="none" strike="noStrike" cap="non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Mobile No:</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Grade:</a:t>
            </a:r>
            <a:endParaRPr sz="1400" b="0" i="0" u="none" strike="noStrike" cap="none">
              <a:solidFill>
                <a:srgbClr val="000000"/>
              </a:solidFill>
              <a:latin typeface="Arial"/>
              <a:ea typeface="Arial"/>
              <a:cs typeface="Arial"/>
              <a:sym typeface="Arial"/>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lnSpc>
                <a:spcPct val="100000"/>
              </a:lnSpc>
              <a:spcBef>
                <a:spcPts val="600"/>
              </a:spcBef>
              <a:spcAft>
                <a:spcPts val="0"/>
              </a:spcAft>
              <a:buSzPts val="1200"/>
              <a:buChar char="–"/>
              <a:defRPr sz="12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Verdana"/>
                <a:ea typeface="Verdana"/>
                <a:cs typeface="Verdana"/>
                <a:sym typeface="Verdana"/>
              </a:rPr>
              <a:t>This message contains information that may be privileged or confidential and is the property of the Capgemini Group.</a:t>
            </a:r>
            <a:br>
              <a:rPr lang="en-US" sz="800" b="0" i="0" u="none" strike="noStrike" cap="none">
                <a:solidFill>
                  <a:schemeClr val="lt1"/>
                </a:solidFill>
                <a:latin typeface="Verdana"/>
                <a:ea typeface="Verdana"/>
                <a:cs typeface="Verdana"/>
                <a:sym typeface="Verdana"/>
              </a:rPr>
            </a:br>
            <a:r>
              <a:rPr lang="en-US" sz="800" b="0" i="0" u="none" strike="noStrike" cap="none">
                <a:solidFill>
                  <a:schemeClr val="lt1"/>
                </a:solidFill>
                <a:latin typeface="Arial"/>
                <a:ea typeface="Arial"/>
                <a:cs typeface="Arial"/>
                <a:sym typeface="Arial"/>
              </a:rPr>
              <a:t>Copyright © 2019 Capgemini.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Rightshore</a:t>
            </a:r>
            <a:r>
              <a:rPr lang="en-US" sz="800" b="0" i="0" u="none" strike="noStrike" cap="none" baseline="30000">
                <a:solidFill>
                  <a:schemeClr val="lt1"/>
                </a:solidFill>
                <a:latin typeface="Arial"/>
                <a:ea typeface="Arial"/>
                <a:cs typeface="Arial"/>
                <a:sym typeface="Arial"/>
              </a:rPr>
              <a:t>®</a:t>
            </a:r>
            <a:r>
              <a:rPr lang="en-US" sz="800" b="0" i="0" u="none" strike="noStrike" cap="none">
                <a:solidFill>
                  <a:schemeClr val="lt1"/>
                </a:solidFill>
                <a:latin typeface="Arial"/>
                <a:ea typeface="Arial"/>
                <a:cs typeface="Arial"/>
                <a:sym typeface="Arial"/>
              </a:rPr>
              <a:t> is a trademark belonging to Capgemini.</a:t>
            </a: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1400" b="0" i="0" u="none" strike="noStrike" cap="non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1400" b="0" i="0" u="none" strike="noStrike" cap="non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Clr>
                <a:srgbClr val="000000"/>
              </a:buClr>
              <a:buSzPts val="1400"/>
              <a:buFont typeface="Arial"/>
              <a:buNone/>
            </a:pPr>
            <a:r>
              <a:rPr lang="en-US" sz="1400" b="0" i="0" u="none" strike="noStrike" cap="none">
                <a:solidFill>
                  <a:schemeClr val="accent1"/>
                </a:solidFill>
                <a:latin typeface="Verdana"/>
                <a:ea typeface="Verdana"/>
                <a:cs typeface="Verdana"/>
                <a:sym typeface="Verdana"/>
              </a:rPr>
              <a:t>About Capgemini</a:t>
            </a:r>
            <a:endParaRPr sz="1400" b="0" i="0" u="none" strike="noStrike" cap="non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Learn more about us at</a:t>
            </a:r>
            <a:br>
              <a:rPr lang="en-US" sz="900" b="0" i="0" u="none" strike="noStrike" cap="none">
                <a:solidFill>
                  <a:schemeClr val="dk1"/>
                </a:solidFill>
                <a:latin typeface="Verdana"/>
                <a:ea typeface="Verdana"/>
                <a:cs typeface="Verdana"/>
                <a:sym typeface="Verdana"/>
              </a:rPr>
            </a:br>
            <a:r>
              <a:rPr lang="en-US" sz="1400" b="0" i="0" u="none" strike="noStrike" cap="none">
                <a:solidFill>
                  <a:schemeClr val="accent2"/>
                </a:solidFill>
                <a:latin typeface="Verdana"/>
                <a:ea typeface="Verdana"/>
                <a:cs typeface="Verdana"/>
                <a:sym typeface="Verdana"/>
              </a:rPr>
              <a:t>www.capgemini.com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Verdana"/>
                <a:ea typeface="Verdana"/>
                <a:cs typeface="Verdana"/>
                <a:sym typeface="Verdana"/>
              </a:rPr>
              <a:t>‹#›</a:t>
            </a:fld>
            <a:endParaRPr sz="800" b="0" i="0" u="none" strike="noStrike" cap="non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 Capgemini 2017. All rights reserved  </a:t>
            </a:r>
            <a:r>
              <a:rPr lang="en-US" sz="800" b="0" i="0" u="none" strike="noStrike" cap="none">
                <a:solidFill>
                  <a:schemeClr val="accent2"/>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Presentation Title | Author | Date</a:t>
            </a: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lnSpc>
                <a:spcPct val="100000"/>
              </a:lnSpc>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588"/>
              </a:srgbClr>
            </a:outerShdw>
          </a:effectLst>
        </p:spPr>
        <p:txBody>
          <a:bodyPr spcFirstLastPara="1" wrap="square" lIns="99550" tIns="49775" rIns="99550" bIns="497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u="none" strike="noStrike" cap="none">
                <a:solidFill>
                  <a:schemeClr val="dk2"/>
                </a:solidFill>
                <a:latin typeface="Arial"/>
                <a:ea typeface="Arial"/>
                <a:cs typeface="Arial"/>
                <a:sym typeface="Arial"/>
              </a:rPr>
              <a:t>Copyright © Capgemini 2018. All Rights Reserved</a:t>
            </a:r>
            <a:endParaRPr sz="1400" b="0" i="0" u="none" strike="noStrike" cap="non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Arial"/>
                <a:ea typeface="Arial"/>
                <a:cs typeface="Arial"/>
                <a:sym typeface="Arial"/>
              </a:rPr>
              <a:t>PresentationTitle | Author | Date</a:t>
            </a:r>
            <a:endParaRPr sz="1400" b="0" i="0" u="none" strike="noStrike" cap="non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Chandrasekhar918/FlightBooking" TargetMode="External"/><Relationship Id="rId7" Type="http://schemas.openxmlformats.org/officeDocument/2006/relationships/hyperlink" Target="http://linkedin.com/in/sai-kiran-kumar-ankam-864a2221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drive/folders/1wrtxoIlPT4X5WAqXPyZz4wDmDT0o6AFU" TargetMode="External"/><Relationship Id="rId4" Type="http://schemas.openxmlformats.org/officeDocument/2006/relationships/image" Target="../media/image11.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195950" y="1525519"/>
          <a:ext cx="2996050" cy="5286420"/>
        </p:xfrm>
        <a:graphic>
          <a:graphicData uri="http://schemas.openxmlformats.org/drawingml/2006/table">
            <a:tbl>
              <a:tblPr firstRow="1" bandRow="1">
                <a:noFill/>
                <a:tableStyleId>{26E0D597-D0D9-45A1-8651-52886BB18E29}</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sz="1400" u="none" strike="noStrike" cap="none"/>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REST controllers, Implementation of GET, POST, PUT &amp; DELETE, Bean Validation &amp; Exception Handling, Testing Services, Controller &amp; Repository layer</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Implement DAO layer using spring Data repositories, Transaction Management</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Spring Cloud</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&amp; Config Server</a:t>
                      </a:r>
                      <a:endParaRPr sz="1400" u="none" strike="noStrike" cap="none"/>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React</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Database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MongoDB </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My SQL</a:t>
                      </a:r>
                      <a:endParaRPr sz="1400" u="none" strike="noStrike" cap="none"/>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UI Tech</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sz="1400" u="none" strike="noStrike" cap="none"/>
                    </a:p>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sz="1400" u="none" strike="noStrike" cap="none"/>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Tools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Git, Postman, Maven, IDE</a:t>
                      </a:r>
                      <a:endParaRPr sz="1400" u="none" strike="noStrike" cap="none"/>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Add On skills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Communications, Team management. Peer learning</a:t>
                      </a:r>
                      <a:endParaRPr sz="1400" u="none" strike="noStrike" cap="none"/>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55976" y="3027152"/>
            <a:ext cx="3990283" cy="277599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a:t>Online Flight Booking System Application</a:t>
            </a:r>
            <a:endParaRPr/>
          </a:p>
          <a:p>
            <a:pPr marL="0" lvl="0" indent="0" algn="l" rtl="0">
              <a:lnSpc>
                <a:spcPct val="114000"/>
              </a:lnSpc>
              <a:spcBef>
                <a:spcPts val="0"/>
              </a:spcBef>
              <a:spcAft>
                <a:spcPts val="0"/>
              </a:spcAft>
              <a:buClr>
                <a:schemeClr val="dk1"/>
              </a:buClr>
              <a:buSzPts val="1200"/>
              <a:buNone/>
            </a:pPr>
            <a:endParaRPr sz="1200" b="1"/>
          </a:p>
          <a:p>
            <a:pPr marL="0" lvl="0" indent="0" algn="l" rtl="0">
              <a:lnSpc>
                <a:spcPct val="114000"/>
              </a:lnSpc>
              <a:spcBef>
                <a:spcPts val="0"/>
              </a:spcBef>
              <a:spcAft>
                <a:spcPts val="0"/>
              </a:spcAft>
              <a:buClr>
                <a:schemeClr val="dk1"/>
              </a:buClr>
              <a:buSzPts val="1200"/>
              <a:buNone/>
            </a:pPr>
            <a:r>
              <a:rPr lang="en-US" sz="1100"/>
              <a:t>Completed end to end case study of Flight Booking System along with JWT authentication, Swagger and payment, responsive UI with React JS.</a:t>
            </a:r>
            <a:endParaRPr sz="1100" b="1"/>
          </a:p>
          <a:p>
            <a:pPr marL="0" lvl="0" indent="0" algn="l" rtl="0">
              <a:lnSpc>
                <a:spcPct val="114000"/>
              </a:lnSpc>
              <a:spcBef>
                <a:spcPts val="1000"/>
              </a:spcBef>
              <a:spcAft>
                <a:spcPts val="0"/>
              </a:spcAft>
              <a:buClr>
                <a:schemeClr val="dk1"/>
              </a:buClr>
              <a:buSzPts val="1000"/>
              <a:buNone/>
            </a:pPr>
            <a:endParaRPr b="1"/>
          </a:p>
          <a:p>
            <a:pPr marL="0" lvl="0" indent="0" algn="l" rtl="0">
              <a:lnSpc>
                <a:spcPct val="150000"/>
              </a:lnSpc>
              <a:spcBef>
                <a:spcPts val="1000"/>
              </a:spcBef>
              <a:spcAft>
                <a:spcPts val="0"/>
              </a:spcAft>
              <a:buClr>
                <a:srgbClr val="000000"/>
              </a:buClr>
              <a:buSzPts val="1100"/>
              <a:buNone/>
            </a:pPr>
            <a:r>
              <a:rPr lang="en-US" sz="1100" b="1">
                <a:solidFill>
                  <a:srgbClr val="000000"/>
                </a:solidFill>
              </a:rPr>
              <a:t>Concert Booking System</a:t>
            </a:r>
            <a:r>
              <a:rPr lang="en-US" sz="1100" b="1" i="0" u="none" strike="noStrike">
                <a:solidFill>
                  <a:srgbClr val="000000"/>
                </a:solidFill>
              </a:rPr>
              <a:t> Application</a:t>
            </a:r>
            <a:endParaRPr sz="1100" b="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a:solidFill>
                  <a:srgbClr val="000000"/>
                </a:solidFill>
              </a:rPr>
              <a:t>Developed backend applications using Monolithic Architecture and implemented all the CRUD operations using Spring Boot, Postgres, Postman and ReactJs for UI.</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1511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chandrasekharcs254@gmail.com</a:t>
            </a:r>
            <a:endParaRPr/>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+917013927445</a:t>
            </a:r>
            <a:endParaRPr/>
          </a:p>
        </p:txBody>
      </p:sp>
      <p:sp>
        <p:nvSpPr>
          <p:cNvPr id="222" name="Google Shape;222;p1"/>
          <p:cNvSpPr txBox="1">
            <a:spLocks noGrp="1"/>
          </p:cNvSpPr>
          <p:nvPr>
            <p:ph type="body" idx="8"/>
          </p:nvPr>
        </p:nvSpPr>
        <p:spPr>
          <a:xfrm>
            <a:off x="439737" y="2849253"/>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Hands on experience in creating </a:t>
            </a:r>
            <a:r>
              <a:rPr lang="en-US" sz="1100" b="1" i="0" u="none" strike="noStrike">
                <a:solidFill>
                  <a:srgbClr val="000000"/>
                </a:solidFill>
              </a:rPr>
              <a:t>microservices</a:t>
            </a:r>
            <a:r>
              <a:rPr lang="en-US" sz="1100" b="0" i="0" u="none" strike="noStrike">
                <a:solidFill>
                  <a:srgbClr val="000000"/>
                </a:solidFill>
              </a:rPr>
              <a:t> with </a:t>
            </a:r>
            <a:r>
              <a:rPr lang="en-US" sz="1100" b="1" i="0" u="none" strike="noStrike">
                <a:solidFill>
                  <a:srgbClr val="000000"/>
                </a:solidFill>
              </a:rPr>
              <a:t>Springboot, Spring Security, Spring Cloud API Gateway,</a:t>
            </a:r>
            <a:r>
              <a:rPr lang="en-US" sz="1100" b="0" i="0" u="none" strike="noStrike">
                <a:solidFill>
                  <a:srgbClr val="000000"/>
                </a:solidFill>
              </a:rPr>
              <a:t> Eureka server..</a:t>
            </a:r>
            <a:endParaRPr/>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a:solidFill>
                  <a:srgbClr val="000000"/>
                </a:solidFill>
              </a:rPr>
              <a:t>React developer </a:t>
            </a:r>
            <a:r>
              <a:rPr lang="en-US" sz="1100" b="0" i="0" u="none" strike="noStrike">
                <a:solidFill>
                  <a:srgbClr val="000000"/>
                </a:solidFill>
              </a:rPr>
              <a:t>with working knowledge on ReactJS with react hooks, reactive forms, routing and Material UI.</a:t>
            </a:r>
            <a:endParaRPr sz="1100" b="1" i="0" u="none" strike="noStrike">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Experience in creating documentation with Java docs and swagger and in </a:t>
            </a:r>
            <a:r>
              <a:rPr lang="en-US" sz="1100" b="1" i="0" u="none" strike="noStrike">
                <a:solidFill>
                  <a:srgbClr val="000000"/>
                </a:solidFill>
              </a:rPr>
              <a:t>unit testing using Junit, Mockito.</a:t>
            </a:r>
            <a:endParaRPr sz="1100" b="0" i="0" u="none" strike="noStrike">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Development experience using Eclipse, intellij, VS Code, pgAdmin for postgreas, postman Api connection and MangoDB by Atlas.</a:t>
            </a:r>
            <a:endParaRPr/>
          </a:p>
          <a:p>
            <a:pPr marL="0" lvl="0" indent="0" algn="l" rtl="0">
              <a:lnSpc>
                <a:spcPct val="114000"/>
              </a:lnSpc>
              <a:spcBef>
                <a:spcPts val="1000"/>
              </a:spcBef>
              <a:spcAft>
                <a:spcPts val="0"/>
              </a:spcAft>
              <a:buClr>
                <a:schemeClr val="dk1"/>
              </a:buClr>
              <a:buSzPts val="1000"/>
              <a:buNone/>
            </a:pPr>
            <a:br>
              <a:rPr lang="en-US"/>
            </a:br>
            <a:endParaRPr/>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Bandaru Veera Chandra Sekhar</a:t>
            </a:r>
            <a:endParaRPr/>
          </a:p>
          <a:p>
            <a:pPr marL="0" lvl="0" indent="0" algn="l" rtl="0">
              <a:lnSpc>
                <a:spcPct val="90000"/>
              </a:lnSpc>
              <a:spcBef>
                <a:spcPts val="1000"/>
              </a:spcBef>
              <a:spcAft>
                <a:spcPts val="0"/>
              </a:spcAft>
              <a:buClr>
                <a:schemeClr val="lt1"/>
              </a:buClr>
              <a:buSzPts val="2100"/>
              <a:buNone/>
            </a:pPr>
            <a:endParaRPr/>
          </a:p>
        </p:txBody>
      </p:sp>
      <p:pic>
        <p:nvPicPr>
          <p:cNvPr id="224" name="Google Shape;224;p1">
            <a:hlinkClick r:id="rId3"/>
          </p:cNvPr>
          <p:cNvPicPr preferRelativeResize="0"/>
          <p:nvPr/>
        </p:nvPicPr>
        <p:blipFill rotWithShape="1">
          <a:blip r:embed="rId4">
            <a:alphaModFix/>
          </a:blip>
          <a:srcRect l="23582" t="2057" r="24331" b="4874"/>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sz="1400" b="0" i="0" u="none" strike="noStrike" cap="none">
              <a:solidFill>
                <a:srgbClr val="000000"/>
              </a:solidFill>
              <a:latin typeface="Arial"/>
              <a:ea typeface="Arial"/>
              <a:cs typeface="Arial"/>
              <a:sym typeface="Arial"/>
            </a:endParaRPr>
          </a:p>
        </p:txBody>
      </p:sp>
      <p:pic>
        <p:nvPicPr>
          <p:cNvPr id="226" name="Google Shape;226;p1" descr="Movie, play, video icon">
            <a:hlinkClick r:id="rId5"/>
          </p:cNvPr>
          <p:cNvPicPr preferRelativeResize="0"/>
          <p:nvPr/>
        </p:nvPicPr>
        <p:blipFill rotWithShape="1">
          <a:blip r:embed="rId6">
            <a:alphaModFix/>
          </a:blip>
          <a:srcRect/>
          <a:stretch/>
        </p:blipFill>
        <p:spPr>
          <a:xfrm>
            <a:off x="8466942" y="6221411"/>
            <a:ext cx="473075" cy="471488"/>
          </a:xfrm>
          <a:prstGeom prst="rect">
            <a:avLst/>
          </a:prstGeom>
          <a:noFill/>
          <a:ln>
            <a:noFill/>
          </a:ln>
        </p:spPr>
      </p:pic>
      <p:pic>
        <p:nvPicPr>
          <p:cNvPr id="227" name="Google Shape;227;p1" descr="Free icon download | Linkedin">
            <a:hlinkClick r:id="rId7"/>
          </p:cNvPr>
          <p:cNvPicPr preferRelativeResize="0"/>
          <p:nvPr/>
        </p:nvPicPr>
        <p:blipFill rotWithShape="1">
          <a:blip r:embed="rId8">
            <a:alphaModFix/>
          </a:blip>
          <a:srcRect/>
          <a:stretch/>
        </p:blipFill>
        <p:spPr>
          <a:xfrm>
            <a:off x="7816166" y="2107236"/>
            <a:ext cx="325438" cy="325437"/>
          </a:xfrm>
          <a:prstGeom prst="rect">
            <a:avLst/>
          </a:prstGeom>
          <a:noFill/>
          <a:ln>
            <a:noFill/>
          </a:ln>
        </p:spPr>
      </p:pic>
      <p:sp>
        <p:nvSpPr>
          <p:cNvPr id="228" name="Google Shape;228;p1"/>
          <p:cNvSpPr txBox="1"/>
          <p:nvPr/>
        </p:nvSpPr>
        <p:spPr>
          <a:xfrm>
            <a:off x="3033325" y="2071100"/>
            <a:ext cx="2159400" cy="112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Technology</a:t>
            </a:r>
            <a:endParaRPr sz="1000" b="0" i="0" u="none" strike="noStrike" cap="none">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Electrical and Electronics Engineering: 2018-2022</a:t>
            </a: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31" name="Google Shape;231;p1"/>
          <p:cNvPicPr preferRelativeResize="0">
            <a:picLocks noGrp="1"/>
          </p:cNvPicPr>
          <p:nvPr>
            <p:ph type="pic" idx="5"/>
          </p:nvPr>
        </p:nvPicPr>
        <p:blipFill rotWithShape="1">
          <a:blip r:embed="rId9">
            <a:alphaModFix/>
          </a:blip>
          <a:srcRect t="422" b="422"/>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F8815E10-C89A-4301-8867-2DD2B09E7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24E3D0-009E-485F-AAF6-66CCB8FF5045}">
  <ds:schemaRefs>
    <ds:schemaRef ds:uri="http://schemas.microsoft.com/sharepoint/v3/contenttype/forms"/>
  </ds:schemaRefs>
</ds:datastoreItem>
</file>

<file path=customXml/itemProps3.xml><?xml version="1.0" encoding="utf-8"?>
<ds:datastoreItem xmlns:ds="http://schemas.openxmlformats.org/officeDocument/2006/customXml" ds:itemID="{459E386C-9299-484A-A31B-1991BCDFB720}">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otalTime>0</TotalTime>
  <Words>343</Words>
  <Application>Microsoft Office PowerPoint</Application>
  <PresentationFormat>Widescreen</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Sekhar, Bandaru Veera Chandra</cp:lastModifiedBy>
  <cp:revision>2</cp:revision>
  <dcterms:created xsi:type="dcterms:W3CDTF">2020-09-22T06:24:34Z</dcterms:created>
  <dcterms:modified xsi:type="dcterms:W3CDTF">2023-01-04T08:51:35Z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