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80" r:id="rId6"/>
    <p:sldId id="574" r:id="rId7"/>
    <p:sldId id="575" r:id="rId8"/>
    <p:sldId id="581" r:id="rId9"/>
    <p:sldId id="576" r:id="rId10"/>
    <p:sldId id="577" r:id="rId11"/>
    <p:sldId id="579" r:id="rId12"/>
    <p:sldId id="578" r:id="rId13"/>
    <p:sldId id="570"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03/05/2025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03/05/2025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03/05/2025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03/05/2025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cs.opencv.org/master/d3/d50/group__imgproc__colormap.html" TargetMode="External"/><Relationship Id="rId2" Type="http://schemas.openxmlformats.org/officeDocument/2006/relationships/hyperlink" Target="https://docs.opencv.org/" TargetMode="External"/><Relationship Id="rId1" Type="http://schemas.openxmlformats.org/officeDocument/2006/relationships/slideLayout" Target="../slideLayouts/slideLayout2.xml"/><Relationship Id="rId5" Type="http://schemas.openxmlformats.org/officeDocument/2006/relationships/hyperlink" Target="https://github.com/Chandrashekar-1/Real-Time-Thermal-Simulation-Module.git" TargetMode="External"/><Relationship Id="rId4" Type="http://schemas.openxmlformats.org/officeDocument/2006/relationships/hyperlink" Target="https://docs.opencv.org/3.4/db/d28/tutorial_cascade_classifier.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32416" y="3807597"/>
            <a:ext cx="5215593" cy="2645327"/>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a:t>
            </a:r>
            <a:r>
              <a:rPr lang="en-US" sz="1600" dirty="0"/>
              <a:t>Sangepu Chandra Shekar</a:t>
            </a:r>
            <a:endParaRPr lang="en-US" sz="1600" cap="all" dirty="0"/>
          </a:p>
          <a:p>
            <a:pPr algn="l">
              <a:spcAft>
                <a:spcPts val="600"/>
              </a:spcAft>
            </a:pPr>
            <a:r>
              <a:rPr lang="en-US" sz="1600" b="1" cap="all" dirty="0"/>
              <a:t>College Name: </a:t>
            </a:r>
            <a:r>
              <a:rPr lang="en-US" sz="1600" dirty="0"/>
              <a:t>Sree Dattha Institute Of Engineering And Science</a:t>
            </a:r>
            <a:endParaRPr lang="en-US" sz="1600" cap="all" dirty="0"/>
          </a:p>
          <a:p>
            <a:pPr algn="l">
              <a:spcAft>
                <a:spcPts val="600"/>
              </a:spcAft>
            </a:pPr>
            <a:r>
              <a:rPr lang="en-US" sz="1600" b="1" cap="all" dirty="0"/>
              <a:t>Department: </a:t>
            </a:r>
            <a:r>
              <a:rPr lang="en-US" sz="1600" dirty="0"/>
              <a:t>Mechanical Engineering</a:t>
            </a:r>
            <a:endParaRPr lang="en-US" sz="1600" cap="all" dirty="0"/>
          </a:p>
          <a:p>
            <a:pPr algn="l">
              <a:spcAft>
                <a:spcPts val="600"/>
              </a:spcAft>
            </a:pPr>
            <a:r>
              <a:rPr lang="en-US" sz="1600" b="1" cap="all" dirty="0"/>
              <a:t>Email ID: </a:t>
            </a:r>
            <a:r>
              <a:rPr lang="en-US" sz="1600" dirty="0"/>
              <a:t>sangepu.chandu76@gmail.com</a:t>
            </a:r>
            <a:endParaRPr lang="en-US" sz="1600" cap="all" dirty="0"/>
          </a:p>
          <a:p>
            <a:pPr algn="l">
              <a:spcAft>
                <a:spcPts val="600"/>
              </a:spcAft>
            </a:pPr>
            <a:r>
              <a:rPr lang="en-US" sz="1600" b="1" cap="all" dirty="0"/>
              <a:t>AICTE Student ID: </a:t>
            </a:r>
            <a:r>
              <a:rPr lang="en-IN" sz="1600" cap="all" dirty="0"/>
              <a:t>STU679712</a:t>
            </a:r>
            <a:r>
              <a:rPr lang="en-IN" sz="1600" dirty="0"/>
              <a:t>a</a:t>
            </a:r>
            <a:r>
              <a:rPr lang="en-IN" sz="1600" cap="all" dirty="0"/>
              <a:t>2471081737953954</a:t>
            </a:r>
            <a:endParaRPr lang="en-US" sz="1600" cap="all"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3826" y="554282"/>
            <a:ext cx="6002173" cy="2208584"/>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51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ptos"/>
              </a:rPr>
              <a:t>Real-Time Thermal Simulation Module </a:t>
            </a:r>
            <a:endParaRPr lang="en-US" sz="5100" b="1" kern="1200" dirty="0"/>
          </a:p>
        </p:txBody>
      </p:sp>
      <p:pic>
        <p:nvPicPr>
          <p:cNvPr id="6" name="Picture 5">
            <a:extLst>
              <a:ext uri="{FF2B5EF4-FFF2-40B4-BE49-F238E27FC236}">
                <a16:creationId xmlns:a16="http://schemas.microsoft.com/office/drawing/2014/main" id="{3F58B5AA-63E6-5800-7284-46DECD40E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9" y="554280"/>
            <a:ext cx="4954111" cy="5364739"/>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slow" p14:dur="2000" advTm="3000">
        <p14:vortex dir="r"/>
      </p:transition>
    </mc:Choice>
    <mc:Fallback>
      <p:transition spd="slow"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latin typeface="Franklin Gothic Book"/>
              </a:rPr>
              <a:t>The project demonstrates a viable low-cost prototype for thermal scanning using computer vision. While it doesn't replace true thermal cameras, it effectively simulates a similar experience using a webcam and face detection, making it suitable for educational, experimental, or pre-deployment scenarios.</a:t>
            </a:r>
            <a:endParaRPr lang="en-US" sz="2200" dirty="0"/>
          </a:p>
        </p:txBody>
      </p:sp>
    </p:spTree>
    <p:extLst>
      <p:ext uri="{BB962C8B-B14F-4D97-AF65-F5344CB8AC3E}">
        <p14:creationId xmlns:p14="http://schemas.microsoft.com/office/powerpoint/2010/main" val="2245309600"/>
      </p:ext>
    </p:extLst>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a:lnSpc>
                <a:spcPct val="100000"/>
              </a:lnSpc>
              <a:spcBef>
                <a:spcPct val="20000"/>
              </a:spcBef>
              <a:spcAft>
                <a:spcPts val="600"/>
              </a:spcAft>
              <a:buFont typeface="Wingdings" panose="05000000000000000000" pitchFamily="2" charset="2"/>
              <a:buChar char="Ø"/>
            </a:pPr>
            <a:r>
              <a:rPr lang="en-US" sz="2000" b="1" dirty="0">
                <a:latin typeface="Franklin Gothic Book"/>
              </a:rPr>
              <a:t>Real Sensor Integration: </a:t>
            </a:r>
            <a:r>
              <a:rPr lang="en-US" sz="2000" dirty="0">
                <a:latin typeface="Franklin Gothic Book"/>
              </a:rPr>
              <a:t>Use an actual thermal sensor (e.g., FLIR Lepton).</a:t>
            </a:r>
          </a:p>
          <a:p>
            <a:pPr>
              <a:lnSpc>
                <a:spcPct val="100000"/>
              </a:lnSpc>
              <a:spcBef>
                <a:spcPct val="20000"/>
              </a:spcBef>
              <a:spcAft>
                <a:spcPts val="600"/>
              </a:spcAft>
              <a:buFont typeface="Wingdings" panose="05000000000000000000" pitchFamily="2" charset="2"/>
              <a:buChar char="Ø"/>
            </a:pPr>
            <a:r>
              <a:rPr lang="en-US" sz="2000" b="1" dirty="0">
                <a:latin typeface="Franklin Gothic Book"/>
              </a:rPr>
              <a:t>Enhanced Detection: </a:t>
            </a:r>
            <a:r>
              <a:rPr lang="en-US" sz="2000" dirty="0">
                <a:latin typeface="Franklin Gothic Book"/>
              </a:rPr>
              <a:t>Replace Haar cascades with deep learning models (e.g., YOLOv5).</a:t>
            </a:r>
          </a:p>
          <a:p>
            <a:pPr>
              <a:lnSpc>
                <a:spcPct val="100000"/>
              </a:lnSpc>
              <a:spcBef>
                <a:spcPct val="20000"/>
              </a:spcBef>
              <a:spcAft>
                <a:spcPts val="600"/>
              </a:spcAft>
              <a:buFont typeface="Wingdings" panose="05000000000000000000" pitchFamily="2" charset="2"/>
              <a:buChar char="Ø"/>
            </a:pPr>
            <a:r>
              <a:rPr lang="en-US" sz="2000" b="1" dirty="0">
                <a:latin typeface="Franklin Gothic Book"/>
              </a:rPr>
              <a:t>Mobile App: </a:t>
            </a:r>
            <a:r>
              <a:rPr lang="en-US" sz="2000" dirty="0">
                <a:latin typeface="Franklin Gothic Book"/>
              </a:rPr>
              <a:t>Port the solution to Android/iOS using OpenCV Mobile or ML Kit.</a:t>
            </a:r>
          </a:p>
          <a:p>
            <a:pPr>
              <a:lnSpc>
                <a:spcPct val="100000"/>
              </a:lnSpc>
              <a:spcBef>
                <a:spcPct val="20000"/>
              </a:spcBef>
              <a:spcAft>
                <a:spcPts val="600"/>
              </a:spcAft>
              <a:buFont typeface="Wingdings" panose="05000000000000000000" pitchFamily="2" charset="2"/>
              <a:buChar char="Ø"/>
            </a:pPr>
            <a:r>
              <a:rPr lang="en-US" sz="2000" b="1" dirty="0">
                <a:latin typeface="Franklin Gothic Book"/>
              </a:rPr>
              <a:t>Cloud Logging: </a:t>
            </a:r>
            <a:r>
              <a:rPr lang="en-US" sz="2000" dirty="0">
                <a:latin typeface="Franklin Gothic Book"/>
              </a:rPr>
              <a:t>Store time-stamped detections and temperature records.</a:t>
            </a:r>
          </a:p>
          <a:p>
            <a:pPr>
              <a:lnSpc>
                <a:spcPct val="100000"/>
              </a:lnSpc>
              <a:spcBef>
                <a:spcPct val="20000"/>
              </a:spcBef>
              <a:spcAft>
                <a:spcPts val="600"/>
              </a:spcAft>
              <a:buFont typeface="Wingdings" panose="05000000000000000000" pitchFamily="2" charset="2"/>
              <a:buChar char="Ø"/>
            </a:pPr>
            <a:r>
              <a:rPr lang="en-US" sz="2000" b="1" dirty="0">
                <a:latin typeface="Franklin Gothic Book"/>
              </a:rPr>
              <a:t>Alert System: </a:t>
            </a:r>
            <a:r>
              <a:rPr lang="en-US" sz="2000" dirty="0">
                <a:latin typeface="Franklin Gothic Book"/>
              </a:rPr>
              <a:t>Trigger alerts if a face’s temperature exceeds a threshold.</a:t>
            </a:r>
          </a:p>
          <a:p>
            <a:pPr>
              <a:lnSpc>
                <a:spcPct val="100000"/>
              </a:lnSpc>
              <a:spcBef>
                <a:spcPct val="20000"/>
              </a:spcBef>
              <a:spcAft>
                <a:spcPts val="600"/>
              </a:spcAft>
              <a:buFont typeface="Wingdings" panose="05000000000000000000" pitchFamily="2" charset="2"/>
              <a:buChar char="Ø"/>
            </a:pPr>
            <a:r>
              <a:rPr lang="en-US" sz="2000" b="1" dirty="0">
                <a:latin typeface="Franklin Gothic Book"/>
              </a:rPr>
              <a:t>Multi-face Support: </a:t>
            </a:r>
            <a:r>
              <a:rPr lang="en-US" sz="2000" dirty="0">
                <a:latin typeface="Franklin Gothic Book"/>
              </a:rPr>
              <a:t>Handle crowd detection with parallel processing.</a:t>
            </a:r>
          </a:p>
          <a:p>
            <a:pPr marL="0" indent="0">
              <a:spcBef>
                <a:spcPct val="20000"/>
              </a:spcBef>
              <a:spcAft>
                <a:spcPts val="600"/>
              </a:spcAft>
              <a:buNone/>
            </a:pPr>
            <a:endParaRPr lang="en-US" sz="2000" dirty="0">
              <a:latin typeface="Franklin Gothic Book"/>
            </a:endParaRPr>
          </a:p>
          <a:p>
            <a:pPr marL="0" indent="0">
              <a:buNone/>
            </a:pPr>
            <a:endParaRPr lang="en-GB" sz="2000" dirty="0"/>
          </a:p>
        </p:txBody>
      </p:sp>
    </p:spTree>
    <p:extLst>
      <p:ext uri="{BB962C8B-B14F-4D97-AF65-F5344CB8AC3E}">
        <p14:creationId xmlns:p14="http://schemas.microsoft.com/office/powerpoint/2010/main" val="3744199677"/>
      </p:ext>
    </p:extLst>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b="1" dirty="0">
                <a:latin typeface="Franklin Gothic Book"/>
              </a:rPr>
              <a:t>OpenCV Documentation – </a:t>
            </a:r>
            <a:r>
              <a:rPr lang="en-IN" sz="2200" dirty="0">
                <a:latin typeface="Franklin Gothic Book"/>
                <a:hlinkClick r:id="rId2"/>
              </a:rPr>
              <a:t>https://docs.opencv.org/</a:t>
            </a:r>
            <a:endParaRPr lang="en-US" sz="2200" dirty="0">
              <a:latin typeface="Franklin Gothic Book"/>
            </a:endParaRPr>
          </a:p>
          <a:p>
            <a:pPr marL="0" indent="0">
              <a:buNone/>
            </a:pPr>
            <a:r>
              <a:rPr lang="en-US" sz="2200" b="1" dirty="0">
                <a:latin typeface="Franklin Gothic Book"/>
              </a:rPr>
              <a:t>Colormaps in OpenCV –</a:t>
            </a:r>
            <a:r>
              <a:rPr lang="en-US" sz="2200" dirty="0">
                <a:latin typeface="Franklin Gothic Book"/>
              </a:rPr>
              <a:t> </a:t>
            </a:r>
            <a:r>
              <a:rPr lang="en-US" sz="2200" dirty="0">
                <a:latin typeface="Franklin Gothic Book"/>
                <a:hlinkClick r:id="rId3"/>
              </a:rPr>
              <a:t>https://docs.opencv.org/master/d3/d50/group__imgproc__colormap.html</a:t>
            </a:r>
            <a:endParaRPr lang="en-US" sz="2200" dirty="0">
              <a:latin typeface="Franklin Gothic Book"/>
            </a:endParaRPr>
          </a:p>
          <a:p>
            <a:pPr marL="0" indent="0">
              <a:buNone/>
            </a:pPr>
            <a:r>
              <a:rPr lang="en-IN" sz="2200" dirty="0">
                <a:latin typeface="Franklin Gothic Book"/>
              </a:rPr>
              <a:t>Haar Cascades – </a:t>
            </a:r>
            <a:r>
              <a:rPr lang="en-IN" sz="2200" dirty="0">
                <a:latin typeface="Franklin Gothic Book"/>
                <a:hlinkClick r:id="rId4"/>
              </a:rPr>
              <a:t>https://docs.opencv.org/3.4/db/d28/tutorial_cascade_classifier.html</a:t>
            </a:r>
            <a:endParaRPr lang="en-IN" sz="2200" dirty="0">
              <a:latin typeface="Franklin Gothic Book"/>
            </a:endParaRPr>
          </a:p>
          <a:p>
            <a:pPr marL="0" indent="0">
              <a:buNone/>
            </a:pPr>
            <a:endParaRPr lang="en-IN" sz="2200" dirty="0">
              <a:latin typeface="Franklin Gothic Book"/>
            </a:endParaRPr>
          </a:p>
          <a:p>
            <a:pPr marL="0" indent="0">
              <a:buNone/>
            </a:pPr>
            <a:r>
              <a:rPr lang="en-IN" sz="2200" b="1" dirty="0">
                <a:latin typeface="Franklin Gothic Book"/>
              </a:rPr>
              <a:t>***This is the GitHub Link For my Project***</a:t>
            </a:r>
          </a:p>
          <a:p>
            <a:pPr marL="0" indent="0">
              <a:buNone/>
            </a:pPr>
            <a:r>
              <a:rPr lang="en-IN" sz="2200" b="1" dirty="0">
                <a:latin typeface="Franklin Gothic Book"/>
              </a:rPr>
              <a:t>GitHub Link:</a:t>
            </a:r>
            <a:r>
              <a:rPr lang="en-IN" sz="2200" b="1" dirty="0">
                <a:solidFill>
                  <a:srgbClr val="0070C0"/>
                </a:solidFill>
                <a:latin typeface="Franklin Gothic Book"/>
              </a:rPr>
              <a:t> </a:t>
            </a:r>
            <a:r>
              <a:rPr lang="en-IN" sz="2200" b="1" u="sng" dirty="0">
                <a:solidFill>
                  <a:srgbClr val="0070C0"/>
                </a:solidFill>
                <a:latin typeface="Franklin Gothic Book"/>
                <a:hlinkClick r:id="rId5"/>
              </a:rPr>
              <a:t>https://github.com/Chandrashekar-1/Real-Time-Thermal-Simulation-Module.git</a:t>
            </a: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latin typeface="Franklin Gothic Book"/>
              </a:rPr>
              <a:t>In situations like pandemics or in high-security environments, keeping an eye on human body temperature is essential for spotting fevers and potential illnesses early on. Traditional infrared thermal scanners can be quite pricey, and manual temperature checks take a lot of time and require close contact. This project aims to fill the gap by offering a low-cost, contactless, real-time temperature screening solution that utilizes a regular webcam along with some basic computer vision techniques.</a:t>
            </a:r>
            <a:endParaRPr lang="en-US" sz="2200" dirty="0"/>
          </a:p>
        </p:txBody>
      </p:sp>
    </p:spTree>
    <p:extLst>
      <p:ext uri="{BB962C8B-B14F-4D97-AF65-F5344CB8AC3E}">
        <p14:creationId xmlns:p14="http://schemas.microsoft.com/office/powerpoint/2010/main" val="3372914246"/>
      </p:ext>
    </p:extLst>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0" indent="0">
              <a:spcBef>
                <a:spcPct val="20000"/>
              </a:spcBef>
              <a:spcAft>
                <a:spcPts val="600"/>
              </a:spcAft>
              <a:buNone/>
            </a:pPr>
            <a:r>
              <a:rPr lang="en-US" sz="1400" dirty="0">
                <a:latin typeface="Calibri"/>
                <a:ea typeface="Calibri"/>
                <a:cs typeface="Calibri"/>
              </a:rPr>
              <a:t>Our system uses a webcam to detect faces in real-time and estimates average facial temperatures by mimicking thermal imagery through grayscale normalization. The output is presented with a thermal-like colormap, complete with overlaid temperature readings.</a:t>
            </a:r>
          </a:p>
          <a:p>
            <a:pPr marL="305435" indent="-305435">
              <a:spcBef>
                <a:spcPct val="20000"/>
              </a:spcBef>
              <a:spcAft>
                <a:spcPts val="600"/>
              </a:spcAft>
              <a:buFont typeface="Arial"/>
              <a:buChar char="•"/>
            </a:pPr>
            <a:r>
              <a:rPr lang="en-IN" sz="1400" b="1" dirty="0">
                <a:latin typeface="Calibri"/>
                <a:ea typeface="Calibri"/>
                <a:cs typeface="Calibri"/>
              </a:rPr>
              <a:t>Data Collection:</a:t>
            </a:r>
            <a:endParaRPr lang="en-IN" sz="1400" dirty="0">
              <a:latin typeface="Calibri"/>
              <a:ea typeface="Calibri"/>
              <a:cs typeface="Calibri"/>
            </a:endParaRPr>
          </a:p>
          <a:p>
            <a:pPr marL="610235" lvl="1" indent="-285750">
              <a:spcBef>
                <a:spcPct val="20000"/>
              </a:spcBef>
              <a:spcAft>
                <a:spcPts val="600"/>
              </a:spcAft>
              <a:buFont typeface="Wingdings" panose="05000000000000000000" pitchFamily="2" charset="2"/>
              <a:buChar char="§"/>
            </a:pPr>
            <a:r>
              <a:rPr lang="en-US" sz="1400" b="1" dirty="0">
                <a:latin typeface="Calibri"/>
                <a:ea typeface="Calibri"/>
                <a:cs typeface="Calibri"/>
              </a:rPr>
              <a:t>Source: </a:t>
            </a:r>
            <a:r>
              <a:rPr lang="en-US" sz="1400" dirty="0">
                <a:latin typeface="Calibri"/>
                <a:ea typeface="Calibri"/>
                <a:cs typeface="Calibri"/>
              </a:rPr>
              <a:t>Live video feed from the system’s webcam.</a:t>
            </a:r>
          </a:p>
          <a:p>
            <a:pPr marL="610235" lvl="1" indent="-285750">
              <a:spcBef>
                <a:spcPct val="20000"/>
              </a:spcBef>
              <a:spcAft>
                <a:spcPts val="600"/>
              </a:spcAft>
              <a:buFont typeface="Wingdings" panose="05000000000000000000" pitchFamily="2" charset="2"/>
              <a:buChar char="§"/>
            </a:pPr>
            <a:r>
              <a:rPr lang="en-US" sz="1400" b="1" dirty="0">
                <a:latin typeface="Calibri"/>
                <a:ea typeface="Calibri"/>
                <a:cs typeface="Calibri"/>
              </a:rPr>
              <a:t>Content: </a:t>
            </a:r>
            <a:r>
              <a:rPr lang="en-US" sz="1400" dirty="0">
                <a:latin typeface="Calibri"/>
                <a:ea typeface="Calibri"/>
                <a:cs typeface="Calibri"/>
              </a:rPr>
              <a:t>Continuous video frames featuring human faces and the surrounding background.</a:t>
            </a:r>
          </a:p>
          <a:p>
            <a:pPr marL="610235" lvl="1" indent="-285750">
              <a:spcBef>
                <a:spcPct val="20000"/>
              </a:spcBef>
              <a:spcAft>
                <a:spcPts val="600"/>
              </a:spcAft>
              <a:buFont typeface="Wingdings" panose="05000000000000000000" pitchFamily="2" charset="2"/>
              <a:buChar char="§"/>
            </a:pPr>
            <a:r>
              <a:rPr lang="en-US" sz="1400" b="1" dirty="0">
                <a:latin typeface="Calibri"/>
                <a:ea typeface="Calibri"/>
                <a:cs typeface="Calibri"/>
              </a:rPr>
              <a:t>Acquisition Rate: </a:t>
            </a:r>
            <a:r>
              <a:rPr lang="en-US" sz="1400" dirty="0">
                <a:latin typeface="Calibri"/>
                <a:ea typeface="Calibri"/>
                <a:cs typeface="Calibri"/>
              </a:rPr>
              <a:t>Real-time (approximately 30 frames per second, depending on system performance).</a:t>
            </a:r>
          </a:p>
          <a:p>
            <a:pPr marL="305435" lvl="1" indent="-305435">
              <a:spcBef>
                <a:spcPct val="20000"/>
              </a:spcBef>
              <a:spcAft>
                <a:spcPts val="600"/>
              </a:spcAft>
              <a:buFont typeface="Arial"/>
              <a:buChar char="•"/>
            </a:pPr>
            <a:r>
              <a:rPr lang="en-IN" sz="1400" b="1" dirty="0">
                <a:latin typeface="Calibri"/>
                <a:ea typeface="Calibri"/>
                <a:cs typeface="Calibri"/>
              </a:rPr>
              <a:t>Data Preprocessing:</a:t>
            </a:r>
          </a:p>
          <a:p>
            <a:pPr marL="610235" lvl="1" indent="-285750">
              <a:lnSpc>
                <a:spcPct val="100000"/>
              </a:lnSpc>
              <a:spcBef>
                <a:spcPct val="20000"/>
              </a:spcBef>
              <a:spcAft>
                <a:spcPts val="600"/>
              </a:spcAft>
              <a:buFont typeface="Wingdings" panose="05000000000000000000" pitchFamily="2" charset="2"/>
              <a:buChar char="§"/>
            </a:pPr>
            <a:r>
              <a:rPr lang="en-US" sz="1400" b="1" dirty="0">
                <a:latin typeface="Calibri"/>
                <a:ea typeface="Calibri"/>
                <a:cs typeface="Calibri"/>
              </a:rPr>
              <a:t>Grayscale Conversion: </a:t>
            </a:r>
            <a:r>
              <a:rPr lang="en-US" sz="1400" dirty="0">
                <a:latin typeface="Calibri"/>
                <a:ea typeface="Calibri"/>
                <a:cs typeface="Calibri"/>
              </a:rPr>
              <a:t>This step helps to lighten the computational load.</a:t>
            </a:r>
          </a:p>
          <a:p>
            <a:pPr marL="610235" lvl="1" indent="-285750">
              <a:lnSpc>
                <a:spcPct val="100000"/>
              </a:lnSpc>
              <a:spcBef>
                <a:spcPct val="20000"/>
              </a:spcBef>
              <a:spcAft>
                <a:spcPts val="600"/>
              </a:spcAft>
              <a:buFont typeface="Wingdings" panose="05000000000000000000" pitchFamily="2" charset="2"/>
              <a:buChar char="§"/>
            </a:pPr>
            <a:r>
              <a:rPr lang="en-US" sz="1400" b="1" dirty="0">
                <a:latin typeface="Calibri"/>
                <a:ea typeface="Calibri"/>
                <a:cs typeface="Calibri"/>
              </a:rPr>
              <a:t>Normalization: </a:t>
            </a:r>
            <a:r>
              <a:rPr lang="en-US" sz="1400" dirty="0">
                <a:latin typeface="Calibri"/>
                <a:ea typeface="Calibri"/>
                <a:cs typeface="Calibri"/>
              </a:rPr>
              <a:t>Grayscale values are scaled between 20–40°C to simulate thermal data.</a:t>
            </a:r>
          </a:p>
          <a:p>
            <a:pPr marL="610235" lvl="1" indent="-285750">
              <a:lnSpc>
                <a:spcPct val="100000"/>
              </a:lnSpc>
              <a:spcBef>
                <a:spcPct val="20000"/>
              </a:spcBef>
              <a:spcAft>
                <a:spcPts val="600"/>
              </a:spcAft>
              <a:buFont typeface="Wingdings" panose="05000000000000000000" pitchFamily="2" charset="2"/>
              <a:buChar char="§"/>
            </a:pPr>
            <a:r>
              <a:rPr lang="en-US" sz="1400" b="1" dirty="0">
                <a:latin typeface="Calibri"/>
                <a:ea typeface="Calibri"/>
                <a:cs typeface="Calibri"/>
              </a:rPr>
              <a:t>Color Mapping: </a:t>
            </a:r>
            <a:r>
              <a:rPr lang="en-US" sz="1400" dirty="0">
                <a:latin typeface="Calibri"/>
                <a:ea typeface="Calibri"/>
                <a:cs typeface="Calibri"/>
              </a:rPr>
              <a:t>We apply </a:t>
            </a:r>
            <a:r>
              <a:rPr lang="en-US" sz="1400" b="1" dirty="0">
                <a:latin typeface="Calibri"/>
                <a:ea typeface="Calibri"/>
                <a:cs typeface="Calibri"/>
              </a:rPr>
              <a:t>(</a:t>
            </a:r>
            <a:r>
              <a:rPr lang="en-US" sz="1400" b="1" dirty="0">
                <a:solidFill>
                  <a:schemeClr val="accent2"/>
                </a:solidFill>
                <a:latin typeface="Calibri"/>
                <a:ea typeface="Calibri"/>
                <a:cs typeface="Calibri"/>
              </a:rPr>
              <a:t>COLORMAP_JET</a:t>
            </a:r>
            <a:r>
              <a:rPr lang="en-US" sz="1400" b="1" dirty="0">
                <a:latin typeface="Calibri"/>
                <a:ea typeface="Calibri"/>
                <a:cs typeface="Calibri"/>
              </a:rPr>
              <a:t>) </a:t>
            </a:r>
            <a:r>
              <a:rPr lang="en-US" sz="1400" dirty="0">
                <a:latin typeface="Calibri"/>
                <a:ea typeface="Calibri"/>
                <a:cs typeface="Calibri"/>
              </a:rPr>
              <a:t>to visualize temperature ranges as thermal imagery.</a:t>
            </a:r>
          </a:p>
          <a:p>
            <a:pPr marL="305435" lvl="1" indent="-305435">
              <a:spcBef>
                <a:spcPct val="20000"/>
              </a:spcBef>
              <a:spcAft>
                <a:spcPts val="600"/>
              </a:spcAft>
              <a:buFont typeface="Arial"/>
              <a:buChar char="•"/>
            </a:pPr>
            <a:r>
              <a:rPr lang="en-IN" sz="1400" b="1" dirty="0">
                <a:latin typeface="Calibri"/>
                <a:ea typeface="Calibri"/>
                <a:cs typeface="Calibri"/>
              </a:rPr>
              <a:t>Machine Learning Algorithm:</a:t>
            </a:r>
          </a:p>
          <a:p>
            <a:pPr marL="610235" lvl="1" indent="-285750">
              <a:lnSpc>
                <a:spcPct val="110000"/>
              </a:lnSpc>
              <a:spcBef>
                <a:spcPct val="20000"/>
              </a:spcBef>
              <a:spcAft>
                <a:spcPts val="600"/>
              </a:spcAft>
              <a:buFont typeface="Wingdings" panose="05000000000000000000" pitchFamily="2" charset="2"/>
              <a:buChar char="§"/>
            </a:pPr>
            <a:r>
              <a:rPr lang="en-US" sz="1400" b="1" dirty="0">
                <a:latin typeface="Calibri"/>
                <a:ea typeface="Calibri"/>
                <a:cs typeface="Calibri"/>
              </a:rPr>
              <a:t>Algorithm Used: </a:t>
            </a:r>
            <a:r>
              <a:rPr lang="en-US" sz="1400" dirty="0">
                <a:latin typeface="Calibri"/>
                <a:ea typeface="Calibri"/>
                <a:cs typeface="Calibri"/>
              </a:rPr>
              <a:t>Haar Cascade Classifier (a rule-based, pre-trained method, not your typical ML approach).</a:t>
            </a:r>
          </a:p>
          <a:p>
            <a:pPr marL="610235" lvl="1" indent="-285750">
              <a:lnSpc>
                <a:spcPct val="110000"/>
              </a:lnSpc>
              <a:spcBef>
                <a:spcPct val="20000"/>
              </a:spcBef>
              <a:spcAft>
                <a:spcPts val="600"/>
              </a:spcAft>
              <a:buFont typeface="Wingdings" panose="05000000000000000000" pitchFamily="2" charset="2"/>
              <a:buChar char="§"/>
            </a:pPr>
            <a:r>
              <a:rPr lang="en-US" sz="1400" b="1" dirty="0">
                <a:latin typeface="Calibri"/>
                <a:ea typeface="Calibri"/>
                <a:cs typeface="Calibri"/>
              </a:rPr>
              <a:t>Functionality: </a:t>
            </a:r>
            <a:r>
              <a:rPr lang="en-US" sz="1400" dirty="0">
                <a:latin typeface="Calibri"/>
                <a:ea typeface="Calibri"/>
                <a:cs typeface="Calibri"/>
              </a:rPr>
              <a:t>Detects human faces using rectangle-based Haar-like features.</a:t>
            </a:r>
          </a:p>
          <a:p>
            <a:pPr marL="610235" lvl="1" indent="-285750">
              <a:lnSpc>
                <a:spcPct val="110000"/>
              </a:lnSpc>
              <a:spcBef>
                <a:spcPct val="20000"/>
              </a:spcBef>
              <a:spcAft>
                <a:spcPts val="600"/>
              </a:spcAft>
              <a:buFont typeface="Wingdings" panose="05000000000000000000" pitchFamily="2" charset="2"/>
              <a:buChar char="§"/>
            </a:pPr>
            <a:r>
              <a:rPr lang="en-US" sz="1400" dirty="0">
                <a:latin typeface="Calibri"/>
                <a:ea typeface="Calibri"/>
                <a:cs typeface="Calibri"/>
              </a:rPr>
              <a:t>Fast and lightweight, making it suitable for real-time applications.</a:t>
            </a:r>
          </a:p>
          <a:p>
            <a:pPr marL="305435" lvl="1" indent="-305435">
              <a:spcBef>
                <a:spcPct val="20000"/>
              </a:spcBef>
              <a:spcAft>
                <a:spcPts val="600"/>
              </a:spcAft>
              <a:buFont typeface="Arial"/>
              <a:buChar char="•"/>
            </a:pPr>
            <a:endParaRPr lang="en-GB" sz="900" dirty="0"/>
          </a:p>
        </p:txBody>
      </p:sp>
    </p:spTree>
    <p:extLst>
      <p:ext uri="{BB962C8B-B14F-4D97-AF65-F5344CB8AC3E}">
        <p14:creationId xmlns:p14="http://schemas.microsoft.com/office/powerpoint/2010/main" val="204139634"/>
      </p:ext>
    </p:extLst>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DF77EFD-7108-54BA-4C53-F370A881783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E51E5B-D610-3DC6-A9BE-D173DA6FFE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9B9033D5-382F-4346-81E8-43DD2616D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DCE468-605C-B503-E319-98D55EC096BD}"/>
              </a:ext>
            </a:extLst>
          </p:cNvPr>
          <p:cNvSpPr>
            <a:spLocks noGrp="1"/>
          </p:cNvSpPr>
          <p:nvPr>
            <p:ph idx="1"/>
          </p:nvPr>
        </p:nvSpPr>
        <p:spPr>
          <a:xfrm>
            <a:off x="503902" y="1834700"/>
            <a:ext cx="11019061" cy="4717222"/>
          </a:xfrm>
        </p:spPr>
        <p:txBody>
          <a:bodyPr vert="horz" lIns="91440" tIns="45720" rIns="91440" bIns="45720" rtlCol="0">
            <a:noAutofit/>
          </a:bodyPr>
          <a:lstStyle/>
          <a:p>
            <a:pPr marL="305435" lvl="1" indent="-305435">
              <a:lnSpc>
                <a:spcPct val="100000"/>
              </a:lnSpc>
              <a:spcBef>
                <a:spcPct val="20000"/>
              </a:spcBef>
              <a:spcAft>
                <a:spcPts val="600"/>
              </a:spcAft>
              <a:buFont typeface="Arial"/>
              <a:buChar char="•"/>
            </a:pPr>
            <a:r>
              <a:rPr lang="en-IN" sz="1200" b="1" dirty="0">
                <a:latin typeface="Franklin Gothic Book" panose="020B0503020102020204" pitchFamily="34" charset="0"/>
                <a:ea typeface="Calibri"/>
                <a:cs typeface="Calibri"/>
              </a:rPr>
              <a:t>Deployment:</a:t>
            </a:r>
          </a:p>
          <a:p>
            <a:pPr marL="610235" lvl="1" indent="-285750">
              <a:lnSpc>
                <a:spcPct val="100000"/>
              </a:lnSpc>
              <a:spcBef>
                <a:spcPct val="20000"/>
              </a:spcBef>
              <a:spcAft>
                <a:spcPts val="600"/>
              </a:spcAft>
              <a:buFont typeface="Wingdings" panose="05000000000000000000" pitchFamily="2" charset="2"/>
              <a:buChar char="§"/>
            </a:pPr>
            <a:r>
              <a:rPr lang="en-IN" sz="1200" dirty="0">
                <a:latin typeface="Franklin Gothic Book" panose="020B0503020102020204" pitchFamily="34" charset="0"/>
                <a:ea typeface="Calibri"/>
                <a:cs typeface="Calibri"/>
              </a:rPr>
              <a:t>Environment: Local Python setup on a PC or laptop.</a:t>
            </a:r>
          </a:p>
          <a:p>
            <a:pPr marL="610235" lvl="1" indent="-285750">
              <a:lnSpc>
                <a:spcPct val="100000"/>
              </a:lnSpc>
              <a:spcBef>
                <a:spcPct val="20000"/>
              </a:spcBef>
              <a:spcAft>
                <a:spcPts val="600"/>
              </a:spcAft>
              <a:buFont typeface="Wingdings" panose="05000000000000000000" pitchFamily="2" charset="2"/>
              <a:buChar char="§"/>
            </a:pPr>
            <a:r>
              <a:rPr lang="en-IN" sz="1200" dirty="0">
                <a:latin typeface="Franklin Gothic Book" panose="020B0503020102020204" pitchFamily="34" charset="0"/>
                <a:ea typeface="Calibri"/>
                <a:cs typeface="Calibri"/>
              </a:rPr>
              <a:t>Libraries: OpenCV, NumPy.</a:t>
            </a:r>
          </a:p>
          <a:p>
            <a:pPr marL="610235" lvl="1" indent="-285750">
              <a:lnSpc>
                <a:spcPct val="100000"/>
              </a:lnSpc>
              <a:spcBef>
                <a:spcPct val="20000"/>
              </a:spcBef>
              <a:spcAft>
                <a:spcPts val="600"/>
              </a:spcAft>
              <a:buFont typeface="Wingdings" panose="05000000000000000000" pitchFamily="2" charset="2"/>
              <a:buChar char="§"/>
            </a:pPr>
            <a:r>
              <a:rPr lang="en-IN" sz="1200" dirty="0">
                <a:latin typeface="Franklin Gothic Book" panose="020B0503020102020204" pitchFamily="34" charset="0"/>
                <a:ea typeface="Calibri"/>
                <a:cs typeface="Calibri"/>
              </a:rPr>
              <a:t>Hardware: A standard USB webcam.</a:t>
            </a:r>
          </a:p>
          <a:p>
            <a:pPr marL="610235" lvl="1" indent="-285750">
              <a:lnSpc>
                <a:spcPct val="100000"/>
              </a:lnSpc>
              <a:spcBef>
                <a:spcPct val="20000"/>
              </a:spcBef>
              <a:spcAft>
                <a:spcPts val="600"/>
              </a:spcAft>
              <a:buFont typeface="Wingdings" panose="05000000000000000000" pitchFamily="2" charset="2"/>
              <a:buChar char="§"/>
            </a:pPr>
            <a:r>
              <a:rPr lang="en-US" sz="1200" dirty="0">
                <a:latin typeface="Franklin Gothic Book" panose="020B0503020102020204" pitchFamily="34" charset="0"/>
                <a:ea typeface="Calibri"/>
                <a:cs typeface="Calibri"/>
              </a:rPr>
              <a:t>Execution: Real-time detection and visualization.</a:t>
            </a:r>
          </a:p>
          <a:p>
            <a:pPr marL="610235" lvl="1" indent="-285750">
              <a:lnSpc>
                <a:spcPct val="100000"/>
              </a:lnSpc>
              <a:spcBef>
                <a:spcPct val="20000"/>
              </a:spcBef>
              <a:spcAft>
                <a:spcPts val="600"/>
              </a:spcAft>
              <a:buFont typeface="Wingdings" panose="05000000000000000000" pitchFamily="2" charset="2"/>
              <a:buChar char="§"/>
            </a:pPr>
            <a:r>
              <a:rPr lang="en-US" sz="1200" dirty="0">
                <a:latin typeface="Franklin Gothic Book" panose="020B0503020102020204" pitchFamily="34" charset="0"/>
                <a:ea typeface="Calibri"/>
                <a:cs typeface="Calibri"/>
              </a:rPr>
              <a:t>The process ends smoothly when the </a:t>
            </a:r>
            <a:r>
              <a:rPr lang="en-US" sz="1200" b="1" dirty="0">
                <a:latin typeface="Franklin Gothic Book" panose="020B0503020102020204" pitchFamily="34" charset="0"/>
                <a:ea typeface="Calibri"/>
                <a:cs typeface="Calibri"/>
              </a:rPr>
              <a:t>'q' </a:t>
            </a:r>
            <a:r>
              <a:rPr lang="en-US" sz="1200" dirty="0">
                <a:latin typeface="Franklin Gothic Book" panose="020B0503020102020204" pitchFamily="34" charset="0"/>
                <a:ea typeface="Calibri"/>
                <a:cs typeface="Calibri"/>
              </a:rPr>
              <a:t>key is pressed.</a:t>
            </a:r>
            <a:endParaRPr lang="en-IN" sz="1200" dirty="0">
              <a:latin typeface="Franklin Gothic Book" panose="020B0503020102020204" pitchFamily="34" charset="0"/>
              <a:ea typeface="Calibri"/>
              <a:cs typeface="Calibri"/>
            </a:endParaRPr>
          </a:p>
          <a:p>
            <a:pPr marL="305435" lvl="1" indent="-305435">
              <a:lnSpc>
                <a:spcPct val="100000"/>
              </a:lnSpc>
              <a:spcBef>
                <a:spcPct val="20000"/>
              </a:spcBef>
              <a:spcAft>
                <a:spcPts val="600"/>
              </a:spcAft>
              <a:buFont typeface="Arial"/>
              <a:buChar char="•"/>
            </a:pPr>
            <a:r>
              <a:rPr lang="en-IN" sz="1200" b="1" dirty="0">
                <a:latin typeface="Franklin Gothic Book" panose="020B0503020102020204" pitchFamily="34" charset="0"/>
                <a:ea typeface="Calibri"/>
                <a:cs typeface="Calibri"/>
              </a:rPr>
              <a:t>Evaluation:</a:t>
            </a:r>
          </a:p>
          <a:p>
            <a:pPr marL="610235" lvl="1" indent="-285750">
              <a:lnSpc>
                <a:spcPct val="100000"/>
              </a:lnSpc>
              <a:spcBef>
                <a:spcPct val="20000"/>
              </a:spcBef>
              <a:spcAft>
                <a:spcPts val="600"/>
              </a:spcAft>
              <a:buFont typeface="Wingdings" panose="05000000000000000000" pitchFamily="2" charset="2"/>
              <a:buChar char="§"/>
            </a:pPr>
            <a:r>
              <a:rPr lang="en-US" sz="1200" dirty="0">
                <a:latin typeface="Franklin Gothic Book" panose="020B0503020102020204" pitchFamily="34" charset="0"/>
                <a:ea typeface="Calibri"/>
                <a:cs typeface="Calibri"/>
              </a:rPr>
              <a:t>Accuracy: Reliable for detecting frontal faces in good lighting conditions.</a:t>
            </a:r>
          </a:p>
          <a:p>
            <a:pPr marL="610235" lvl="1" indent="-285750">
              <a:lnSpc>
                <a:spcPct val="100000"/>
              </a:lnSpc>
              <a:spcBef>
                <a:spcPct val="20000"/>
              </a:spcBef>
              <a:spcAft>
                <a:spcPts val="600"/>
              </a:spcAft>
              <a:buFont typeface="Wingdings" panose="05000000000000000000" pitchFamily="2" charset="2"/>
              <a:buChar char="§"/>
            </a:pPr>
            <a:r>
              <a:rPr lang="en-US" sz="1200" dirty="0">
                <a:latin typeface="Franklin Gothic Book" panose="020B0503020102020204" pitchFamily="34" charset="0"/>
                <a:ea typeface="Calibri"/>
                <a:cs typeface="Calibri"/>
              </a:rPr>
              <a:t>Performance: Real-time performance on standard computers.</a:t>
            </a:r>
          </a:p>
          <a:p>
            <a:pPr marL="610235" lvl="1" indent="-285750">
              <a:lnSpc>
                <a:spcPct val="100000"/>
              </a:lnSpc>
              <a:spcBef>
                <a:spcPct val="20000"/>
              </a:spcBef>
              <a:spcAft>
                <a:spcPts val="600"/>
              </a:spcAft>
              <a:buFont typeface="Wingdings" panose="05000000000000000000" pitchFamily="2" charset="2"/>
              <a:buChar char="§"/>
            </a:pPr>
            <a:r>
              <a:rPr lang="en-US" sz="1200" dirty="0">
                <a:latin typeface="Franklin Gothic Book" panose="020B0503020102020204" pitchFamily="34" charset="0"/>
                <a:ea typeface="Calibri"/>
                <a:cs typeface="Calibri"/>
              </a:rPr>
              <a:t>Light enough for Raspberry Pi or edge deployment with some optimization.</a:t>
            </a:r>
          </a:p>
          <a:p>
            <a:pPr marL="610235" lvl="1" indent="-285750">
              <a:lnSpc>
                <a:spcPct val="100000"/>
              </a:lnSpc>
              <a:spcBef>
                <a:spcPct val="20000"/>
              </a:spcBef>
              <a:spcAft>
                <a:spcPts val="600"/>
              </a:spcAft>
              <a:buFont typeface="Wingdings" panose="05000000000000000000" pitchFamily="2" charset="2"/>
              <a:buChar char="§"/>
            </a:pPr>
            <a:r>
              <a:rPr lang="en-US" sz="1200" dirty="0">
                <a:latin typeface="Franklin Gothic Book" panose="020B0503020102020204" pitchFamily="34" charset="0"/>
                <a:ea typeface="Calibri"/>
                <a:cs typeface="Calibri"/>
              </a:rPr>
              <a:t>Limitation: Simulated temperature readings are not medically accurate.</a:t>
            </a:r>
          </a:p>
          <a:p>
            <a:pPr marL="610235" lvl="1" indent="-285750">
              <a:lnSpc>
                <a:spcPct val="100000"/>
              </a:lnSpc>
              <a:spcBef>
                <a:spcPct val="20000"/>
              </a:spcBef>
              <a:spcAft>
                <a:spcPts val="600"/>
              </a:spcAft>
              <a:buFont typeface="Wingdings" panose="05000000000000000000" pitchFamily="2" charset="2"/>
              <a:buChar char="§"/>
            </a:pPr>
            <a:r>
              <a:rPr lang="en-US" sz="1200" dirty="0">
                <a:latin typeface="Franklin Gothic Book" panose="020B0503020102020204" pitchFamily="34" charset="0"/>
                <a:ea typeface="Calibri"/>
                <a:cs typeface="Calibri"/>
              </a:rPr>
              <a:t>Works best in controlled lighting and angles.</a:t>
            </a:r>
          </a:p>
          <a:p>
            <a:pPr marL="305435" lvl="1" indent="-305435">
              <a:lnSpc>
                <a:spcPct val="100000"/>
              </a:lnSpc>
              <a:spcBef>
                <a:spcPct val="20000"/>
              </a:spcBef>
              <a:spcAft>
                <a:spcPts val="600"/>
              </a:spcAft>
              <a:buFont typeface="Arial"/>
              <a:buChar char="•"/>
            </a:pPr>
            <a:r>
              <a:rPr lang="en-IN" sz="1200" b="1" dirty="0">
                <a:latin typeface="Franklin Gothic Book" panose="020B0503020102020204" pitchFamily="34" charset="0"/>
                <a:ea typeface="Calibri"/>
                <a:cs typeface="Calibri"/>
              </a:rPr>
              <a:t>Result:</a:t>
            </a:r>
          </a:p>
          <a:p>
            <a:pPr marL="610235" lvl="1" indent="-285750">
              <a:lnSpc>
                <a:spcPct val="100000"/>
              </a:lnSpc>
              <a:spcBef>
                <a:spcPct val="20000"/>
              </a:spcBef>
              <a:spcAft>
                <a:spcPts val="600"/>
              </a:spcAft>
              <a:buFont typeface="Wingdings" panose="05000000000000000000" pitchFamily="2" charset="2"/>
              <a:buChar char="§"/>
            </a:pPr>
            <a:r>
              <a:rPr lang="en-US" sz="1200" dirty="0">
                <a:latin typeface="Franklin Gothic Book" panose="020B0503020102020204" pitchFamily="34" charset="0"/>
                <a:ea typeface="Calibri"/>
                <a:cs typeface="Calibri"/>
              </a:rPr>
              <a:t>Successfully detects human faces.</a:t>
            </a:r>
          </a:p>
          <a:p>
            <a:pPr marL="610235" lvl="1" indent="-285750">
              <a:lnSpc>
                <a:spcPct val="100000"/>
              </a:lnSpc>
              <a:spcBef>
                <a:spcPct val="20000"/>
              </a:spcBef>
              <a:spcAft>
                <a:spcPts val="600"/>
              </a:spcAft>
              <a:buFont typeface="Wingdings" panose="05000000000000000000" pitchFamily="2" charset="2"/>
              <a:buChar char="§"/>
            </a:pPr>
            <a:r>
              <a:rPr lang="en-US" sz="1200" dirty="0">
                <a:latin typeface="Franklin Gothic Book" panose="020B0503020102020204" pitchFamily="34" charset="0"/>
                <a:ea typeface="Calibri"/>
                <a:cs typeface="Calibri"/>
              </a:rPr>
              <a:t>Overlays temperature based on simulated thermal data.</a:t>
            </a:r>
          </a:p>
          <a:p>
            <a:pPr marL="610235" lvl="1" indent="-285750">
              <a:lnSpc>
                <a:spcPct val="100000"/>
              </a:lnSpc>
              <a:spcBef>
                <a:spcPct val="20000"/>
              </a:spcBef>
              <a:spcAft>
                <a:spcPts val="600"/>
              </a:spcAft>
              <a:buFont typeface="Wingdings" panose="05000000000000000000" pitchFamily="2" charset="2"/>
              <a:buChar char="§"/>
            </a:pPr>
            <a:r>
              <a:rPr lang="en-US" sz="1200" dirty="0">
                <a:latin typeface="Franklin Gothic Book" panose="020B0503020102020204" pitchFamily="34" charset="0"/>
                <a:ea typeface="Calibri"/>
                <a:cs typeface="Calibri"/>
              </a:rPr>
              <a:t>Outputs a thermal camera effect with average temperature shown for each face.</a:t>
            </a:r>
            <a:endParaRPr lang="en-GB" sz="1200" dirty="0">
              <a:latin typeface="Franklin Gothic Book" panose="020B0503020102020204" pitchFamily="34" charset="0"/>
              <a:ea typeface="Calibri"/>
              <a:cs typeface="Calibri"/>
            </a:endParaRPr>
          </a:p>
        </p:txBody>
      </p:sp>
    </p:spTree>
    <p:extLst>
      <p:ext uri="{BB962C8B-B14F-4D97-AF65-F5344CB8AC3E}">
        <p14:creationId xmlns:p14="http://schemas.microsoft.com/office/powerpoint/2010/main" val="1841686369"/>
      </p:ext>
    </p:extLst>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IN" sz="2200" dirty="0">
                <a:latin typeface="Franklin Gothic Book"/>
              </a:rPr>
              <a:t>The "System Approach" section outlines the overall strategy and methodology for developing and implementing the Thermal scanner. Here's a suggested structure for this section:</a:t>
            </a:r>
          </a:p>
          <a:p>
            <a:pPr marL="0" indent="0">
              <a:spcBef>
                <a:spcPct val="20000"/>
              </a:spcBef>
              <a:spcAft>
                <a:spcPts val="600"/>
              </a:spcAft>
              <a:buNone/>
            </a:pPr>
            <a:endParaRPr lang="en-US" sz="2200" dirty="0">
              <a:latin typeface="Franklin Gothic Book"/>
            </a:endParaRPr>
          </a:p>
        </p:txBody>
      </p:sp>
      <p:graphicFrame>
        <p:nvGraphicFramePr>
          <p:cNvPr id="14" name="Table 13">
            <a:extLst>
              <a:ext uri="{FF2B5EF4-FFF2-40B4-BE49-F238E27FC236}">
                <a16:creationId xmlns:a16="http://schemas.microsoft.com/office/drawing/2014/main" id="{E7528634-00E1-F528-AAAC-60A591C10793}"/>
              </a:ext>
            </a:extLst>
          </p:cNvPr>
          <p:cNvGraphicFramePr>
            <a:graphicFrameLocks noGrp="1"/>
          </p:cNvGraphicFramePr>
          <p:nvPr>
            <p:extLst>
              <p:ext uri="{D42A27DB-BD31-4B8C-83A1-F6EECF244321}">
                <p14:modId xmlns:p14="http://schemas.microsoft.com/office/powerpoint/2010/main" val="2914637347"/>
              </p:ext>
            </p:extLst>
          </p:nvPr>
        </p:nvGraphicFramePr>
        <p:xfrm>
          <a:off x="2033753" y="3174399"/>
          <a:ext cx="8121446" cy="3108412"/>
        </p:xfrm>
        <a:graphic>
          <a:graphicData uri="http://schemas.openxmlformats.org/drawingml/2006/table">
            <a:tbl>
              <a:tblPr>
                <a:tableStyleId>{5940675A-B579-460E-94D1-54222C63F5DA}</a:tableStyleId>
              </a:tblPr>
              <a:tblGrid>
                <a:gridCol w="4060723">
                  <a:extLst>
                    <a:ext uri="{9D8B030D-6E8A-4147-A177-3AD203B41FA5}">
                      <a16:colId xmlns:a16="http://schemas.microsoft.com/office/drawing/2014/main" val="3635773257"/>
                    </a:ext>
                  </a:extLst>
                </a:gridCol>
                <a:gridCol w="4060723">
                  <a:extLst>
                    <a:ext uri="{9D8B030D-6E8A-4147-A177-3AD203B41FA5}">
                      <a16:colId xmlns:a16="http://schemas.microsoft.com/office/drawing/2014/main" val="3016358122"/>
                    </a:ext>
                  </a:extLst>
                </a:gridCol>
              </a:tblGrid>
              <a:tr h="436205">
                <a:tc>
                  <a:txBody>
                    <a:bodyPr/>
                    <a:lstStyle/>
                    <a:p>
                      <a:pPr algn="ctr" fontAlgn="b"/>
                      <a:r>
                        <a:rPr lang="en-IN" sz="2000" b="1" u="none" strike="noStrike" dirty="0">
                          <a:solidFill>
                            <a:srgbClr val="000000"/>
                          </a:solidFill>
                          <a:effectLst/>
                          <a:latin typeface="Franklin Gothic Book" panose="020B0503020102020204" pitchFamily="34" charset="0"/>
                        </a:rPr>
                        <a:t>COMPONENT</a:t>
                      </a:r>
                      <a:endParaRPr lang="en-IN" sz="2000" b="1"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ctr" fontAlgn="b"/>
                      <a:r>
                        <a:rPr lang="en-IN" sz="2000" b="1" u="none" strike="noStrike" dirty="0">
                          <a:solidFill>
                            <a:srgbClr val="000000"/>
                          </a:solidFill>
                          <a:effectLst/>
                          <a:latin typeface="Franklin Gothic Book" panose="020B0503020102020204" pitchFamily="34" charset="0"/>
                        </a:rPr>
                        <a:t>Technology / Library</a:t>
                      </a:r>
                      <a:endParaRPr lang="en-IN" sz="2000" b="1" i="0" u="none" strike="noStrike" dirty="0">
                        <a:solidFill>
                          <a:srgbClr val="000000"/>
                        </a:solidFill>
                        <a:effectLst/>
                        <a:latin typeface="Franklin Gothic Book" panose="020B0503020102020204" pitchFamily="34" charset="0"/>
                      </a:endParaRPr>
                    </a:p>
                  </a:txBody>
                  <a:tcPr marL="7620" marR="7620" marT="7620" marB="0" anchor="b"/>
                </a:tc>
                <a:extLst>
                  <a:ext uri="{0D108BD9-81ED-4DB2-BD59-A6C34878D82A}">
                    <a16:rowId xmlns:a16="http://schemas.microsoft.com/office/drawing/2014/main" val="1564157971"/>
                  </a:ext>
                </a:extLst>
              </a:tr>
              <a:tr h="436205">
                <a:tc>
                  <a:txBody>
                    <a:bodyPr/>
                    <a:lstStyle/>
                    <a:p>
                      <a:pPr algn="ctr" fontAlgn="b"/>
                      <a:r>
                        <a:rPr lang="en-IN" sz="2000" b="0" u="none" strike="noStrike" dirty="0">
                          <a:solidFill>
                            <a:srgbClr val="000000"/>
                          </a:solidFill>
                          <a:effectLst/>
                          <a:latin typeface="Franklin Gothic Book" panose="020B0503020102020204" pitchFamily="34" charset="0"/>
                        </a:rPr>
                        <a:t>                 Programming		</a:t>
                      </a:r>
                      <a:endParaRPr lang="en-IN" sz="20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ctr" fontAlgn="b"/>
                      <a:r>
                        <a:rPr lang="en-IN" sz="2000" b="0" u="none" strike="noStrike" dirty="0">
                          <a:solidFill>
                            <a:srgbClr val="000000"/>
                          </a:solidFill>
                          <a:effectLst/>
                          <a:latin typeface="Franklin Gothic Book" panose="020B0503020102020204" pitchFamily="34" charset="0"/>
                        </a:rPr>
                        <a:t>Python 3.x</a:t>
                      </a:r>
                      <a:endParaRPr lang="en-IN" sz="2000" b="0" i="0" u="none" strike="noStrike" dirty="0">
                        <a:solidFill>
                          <a:srgbClr val="000000"/>
                        </a:solidFill>
                        <a:effectLst/>
                        <a:latin typeface="Franklin Gothic Book" panose="020B0503020102020204" pitchFamily="34" charset="0"/>
                      </a:endParaRPr>
                    </a:p>
                  </a:txBody>
                  <a:tcPr marL="7620" marR="7620" marT="7620" marB="0" anchor="b"/>
                </a:tc>
                <a:extLst>
                  <a:ext uri="{0D108BD9-81ED-4DB2-BD59-A6C34878D82A}">
                    <a16:rowId xmlns:a16="http://schemas.microsoft.com/office/drawing/2014/main" val="769916341"/>
                  </a:ext>
                </a:extLst>
              </a:tr>
              <a:tr h="491182">
                <a:tc>
                  <a:txBody>
                    <a:bodyPr/>
                    <a:lstStyle/>
                    <a:p>
                      <a:pPr algn="ctr" fontAlgn="b"/>
                      <a:r>
                        <a:rPr lang="en-IN" sz="2000" b="0" u="none" strike="noStrike" dirty="0">
                          <a:solidFill>
                            <a:srgbClr val="000000"/>
                          </a:solidFill>
                          <a:effectLst/>
                          <a:latin typeface="Franklin Gothic Book" panose="020B0503020102020204" pitchFamily="34" charset="0"/>
                        </a:rPr>
                        <a:t>Image Processing</a:t>
                      </a:r>
                      <a:endParaRPr lang="en-IN" sz="20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2000" b="0" u="none" strike="noStrike" dirty="0">
                          <a:solidFill>
                            <a:srgbClr val="000000"/>
                          </a:solidFill>
                          <a:effectLst/>
                          <a:latin typeface="Franklin Gothic Book" panose="020B0503020102020204" pitchFamily="34" charset="0"/>
                        </a:rPr>
                        <a:t>OpenCV</a:t>
                      </a:r>
                      <a:endParaRPr lang="en-IN" sz="2000" b="0" i="0" u="none" strike="noStrike" dirty="0">
                        <a:solidFill>
                          <a:srgbClr val="000000"/>
                        </a:solidFill>
                        <a:effectLst/>
                        <a:latin typeface="Franklin Gothic Book" panose="020B0503020102020204" pitchFamily="34" charset="0"/>
                      </a:endParaRPr>
                    </a:p>
                  </a:txBody>
                  <a:tcPr marL="7620" marR="7620" marT="7620" marB="0" anchor="b"/>
                </a:tc>
                <a:extLst>
                  <a:ext uri="{0D108BD9-81ED-4DB2-BD59-A6C34878D82A}">
                    <a16:rowId xmlns:a16="http://schemas.microsoft.com/office/drawing/2014/main" val="3042950475"/>
                  </a:ext>
                </a:extLst>
              </a:tr>
              <a:tr h="436205">
                <a:tc>
                  <a:txBody>
                    <a:bodyPr/>
                    <a:lstStyle/>
                    <a:p>
                      <a:pPr algn="ctr" fontAlgn="b"/>
                      <a:r>
                        <a:rPr lang="en-IN" sz="2000" b="0" u="none" strike="noStrike" dirty="0">
                          <a:solidFill>
                            <a:srgbClr val="000000"/>
                          </a:solidFill>
                          <a:effectLst/>
                          <a:latin typeface="Franklin Gothic Book" panose="020B0503020102020204" pitchFamily="34" charset="0"/>
                        </a:rPr>
                        <a:t>Numeric Processing</a:t>
                      </a:r>
                      <a:endParaRPr lang="en-IN" sz="20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ctr" fontAlgn="b"/>
                      <a:r>
                        <a:rPr lang="en-IN" sz="2000" b="0" u="none" strike="noStrike" dirty="0">
                          <a:solidFill>
                            <a:srgbClr val="000000"/>
                          </a:solidFill>
                          <a:effectLst/>
                          <a:latin typeface="Franklin Gothic Book" panose="020B0503020102020204" pitchFamily="34" charset="0"/>
                        </a:rPr>
                        <a:t>NumPy</a:t>
                      </a:r>
                      <a:endParaRPr lang="en-IN" sz="2000" b="0" i="0" u="none" strike="noStrike" dirty="0">
                        <a:solidFill>
                          <a:srgbClr val="000000"/>
                        </a:solidFill>
                        <a:effectLst/>
                        <a:latin typeface="Franklin Gothic Book" panose="020B0503020102020204" pitchFamily="34" charset="0"/>
                      </a:endParaRPr>
                    </a:p>
                  </a:txBody>
                  <a:tcPr marL="7620" marR="7620" marT="7620" marB="0" anchor="b"/>
                </a:tc>
                <a:extLst>
                  <a:ext uri="{0D108BD9-81ED-4DB2-BD59-A6C34878D82A}">
                    <a16:rowId xmlns:a16="http://schemas.microsoft.com/office/drawing/2014/main" val="3963424018"/>
                  </a:ext>
                </a:extLst>
              </a:tr>
              <a:tr h="436205">
                <a:tc>
                  <a:txBody>
                    <a:bodyPr/>
                    <a:lstStyle/>
                    <a:p>
                      <a:pPr algn="ctr" fontAlgn="b"/>
                      <a:r>
                        <a:rPr lang="en-IN" sz="2000" b="0" u="none" strike="noStrike" dirty="0">
                          <a:solidFill>
                            <a:srgbClr val="000000"/>
                          </a:solidFill>
                          <a:effectLst/>
                          <a:latin typeface="Franklin Gothic Book" panose="020B0503020102020204" pitchFamily="34" charset="0"/>
                        </a:rPr>
                        <a:t>Detection Model	</a:t>
                      </a:r>
                      <a:endParaRPr lang="en-IN" sz="20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IN" sz="2000" b="0" u="none" strike="noStrike" dirty="0">
                          <a:solidFill>
                            <a:srgbClr val="000000"/>
                          </a:solidFill>
                          <a:effectLst/>
                          <a:latin typeface="Franklin Gothic Book" panose="020B0503020102020204" pitchFamily="34" charset="0"/>
                        </a:rPr>
                        <a:t>Haar Cascade Classifier</a:t>
                      </a:r>
                      <a:endParaRPr lang="en-IN" sz="2000" b="0" i="0" u="none" strike="noStrike" dirty="0">
                        <a:solidFill>
                          <a:srgbClr val="000000"/>
                        </a:solidFill>
                        <a:effectLst/>
                        <a:latin typeface="Franklin Gothic Book" panose="020B0503020102020204" pitchFamily="34" charset="0"/>
                      </a:endParaRPr>
                    </a:p>
                  </a:txBody>
                  <a:tcPr marL="7620" marR="7620" marT="7620" marB="0" anchor="b"/>
                </a:tc>
                <a:extLst>
                  <a:ext uri="{0D108BD9-81ED-4DB2-BD59-A6C34878D82A}">
                    <a16:rowId xmlns:a16="http://schemas.microsoft.com/office/drawing/2014/main" val="4009910917"/>
                  </a:ext>
                </a:extLst>
              </a:tr>
              <a:tr h="436205">
                <a:tc>
                  <a:txBody>
                    <a:bodyPr/>
                    <a:lstStyle/>
                    <a:p>
                      <a:pPr algn="ctr" fontAlgn="b"/>
                      <a:r>
                        <a:rPr lang="en-IN" sz="2000" b="0" u="none" strike="noStrike" dirty="0">
                          <a:solidFill>
                            <a:srgbClr val="000000"/>
                          </a:solidFill>
                          <a:effectLst/>
                          <a:latin typeface="Franklin Gothic Book" panose="020B0503020102020204" pitchFamily="34" charset="0"/>
                        </a:rPr>
                        <a:t>Hardware</a:t>
                      </a:r>
                      <a:endParaRPr lang="en-IN" sz="20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ctr" fontAlgn="b"/>
                      <a:r>
                        <a:rPr lang="en-IN" sz="2000" b="0" u="none" strike="noStrike" dirty="0">
                          <a:solidFill>
                            <a:srgbClr val="000000"/>
                          </a:solidFill>
                          <a:effectLst/>
                          <a:latin typeface="Franklin Gothic Book" panose="020B0503020102020204" pitchFamily="34" charset="0"/>
                        </a:rPr>
                        <a:t>Built-in or USB Webcam</a:t>
                      </a:r>
                      <a:endParaRPr lang="en-IN" sz="2000" b="0" i="0" u="none" strike="noStrike" dirty="0">
                        <a:solidFill>
                          <a:srgbClr val="000000"/>
                        </a:solidFill>
                        <a:effectLst/>
                        <a:latin typeface="Franklin Gothic Book" panose="020B0503020102020204" pitchFamily="34" charset="0"/>
                      </a:endParaRPr>
                    </a:p>
                  </a:txBody>
                  <a:tcPr marL="7620" marR="7620" marT="7620" marB="0" anchor="b"/>
                </a:tc>
                <a:extLst>
                  <a:ext uri="{0D108BD9-81ED-4DB2-BD59-A6C34878D82A}">
                    <a16:rowId xmlns:a16="http://schemas.microsoft.com/office/drawing/2014/main" val="4084184820"/>
                  </a:ext>
                </a:extLst>
              </a:tr>
              <a:tr h="436205">
                <a:tc>
                  <a:txBody>
                    <a:bodyPr/>
                    <a:lstStyle/>
                    <a:p>
                      <a:pPr algn="ctr" fontAlgn="b"/>
                      <a:r>
                        <a:rPr lang="en-IN" sz="2000" b="0" u="none" strike="noStrike" dirty="0">
                          <a:solidFill>
                            <a:srgbClr val="000000"/>
                          </a:solidFill>
                          <a:effectLst/>
                          <a:latin typeface="Franklin Gothic Book" panose="020B0503020102020204" pitchFamily="34" charset="0"/>
                        </a:rPr>
                        <a:t>OS Support</a:t>
                      </a:r>
                      <a:endParaRPr lang="en-IN" sz="2000" b="0" i="0" u="none" strike="noStrike" dirty="0">
                        <a:solidFill>
                          <a:srgbClr val="000000"/>
                        </a:solidFill>
                        <a:effectLst/>
                        <a:latin typeface="Franklin Gothic Book" panose="020B0503020102020204" pitchFamily="34" charset="0"/>
                      </a:endParaRPr>
                    </a:p>
                  </a:txBody>
                  <a:tcPr marL="7620" marR="7620" marT="7620" marB="0" anchor="b"/>
                </a:tc>
                <a:tc>
                  <a:txBody>
                    <a:bodyPr/>
                    <a:lstStyle/>
                    <a:p>
                      <a:pPr algn="ctr" fontAlgn="b"/>
                      <a:r>
                        <a:rPr lang="en-IN" sz="2000" b="0" u="none" strike="noStrike" dirty="0">
                          <a:solidFill>
                            <a:srgbClr val="000000"/>
                          </a:solidFill>
                          <a:effectLst/>
                          <a:latin typeface="Franklin Gothic Book" panose="020B0503020102020204" pitchFamily="34" charset="0"/>
                        </a:rPr>
                        <a:t>Windows, Linux, macOS</a:t>
                      </a:r>
                      <a:endParaRPr lang="en-IN" sz="2000" b="0" i="0" u="none" strike="noStrike" dirty="0">
                        <a:solidFill>
                          <a:srgbClr val="000000"/>
                        </a:solidFill>
                        <a:effectLst/>
                        <a:latin typeface="Franklin Gothic Book" panose="020B0503020102020204" pitchFamily="34" charset="0"/>
                      </a:endParaRPr>
                    </a:p>
                  </a:txBody>
                  <a:tcPr marL="7620" marR="7620" marT="7620" marB="0" anchor="b"/>
                </a:tc>
                <a:extLst>
                  <a:ext uri="{0D108BD9-81ED-4DB2-BD59-A6C34878D82A}">
                    <a16:rowId xmlns:a16="http://schemas.microsoft.com/office/drawing/2014/main" val="2054708801"/>
                  </a:ext>
                </a:extLst>
              </a:tr>
            </a:tbl>
          </a:graphicData>
        </a:graphic>
      </p:graphicFrame>
    </p:spTree>
    <p:extLst>
      <p:ext uri="{BB962C8B-B14F-4D97-AF65-F5344CB8AC3E}">
        <p14:creationId xmlns:p14="http://schemas.microsoft.com/office/powerpoint/2010/main" val="3501125123"/>
      </p:ext>
    </p:extLst>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1500" b="1" dirty="0">
                <a:latin typeface="Franklin Gothic Book"/>
              </a:rPr>
              <a:t>Algorithm Selection:</a:t>
            </a:r>
            <a:endParaRPr lang="en-IN" sz="1500" dirty="0">
              <a:latin typeface="Franklin Gothic Book"/>
            </a:endParaRPr>
          </a:p>
          <a:p>
            <a:pPr marL="629920" lvl="1" indent="-305435">
              <a:spcBef>
                <a:spcPct val="20000"/>
              </a:spcBef>
              <a:spcAft>
                <a:spcPts val="600"/>
              </a:spcAft>
              <a:buFont typeface="Arial"/>
              <a:buChar char="•"/>
            </a:pPr>
            <a:r>
              <a:rPr lang="en-US" sz="1500" b="1" dirty="0">
                <a:latin typeface="Franklin Gothic Book"/>
              </a:rPr>
              <a:t>Chosen Algorithm:</a:t>
            </a:r>
            <a:r>
              <a:rPr lang="en-US" sz="1500" dirty="0">
                <a:latin typeface="Franklin Gothic Book"/>
              </a:rPr>
              <a:t> Haar Cascade Classifier (from OpenCV).</a:t>
            </a:r>
          </a:p>
          <a:p>
            <a:pPr marL="629920" lvl="1" indent="-305435">
              <a:spcBef>
                <a:spcPct val="20000"/>
              </a:spcBef>
              <a:spcAft>
                <a:spcPts val="600"/>
              </a:spcAft>
              <a:buFont typeface="Arial"/>
              <a:buChar char="•"/>
            </a:pPr>
            <a:r>
              <a:rPr lang="en-US" sz="1500" b="1" dirty="0">
                <a:latin typeface="Franklin Gothic Book"/>
              </a:rPr>
              <a:t>Reason: </a:t>
            </a:r>
            <a:r>
              <a:rPr lang="en-US" sz="1500" dirty="0">
                <a:latin typeface="Franklin Gothic Book"/>
              </a:rPr>
              <a:t>It is fast, lightweight, and suitable for real-time face detection using traditional computer vision. It doesn't require a GPU and works well in frontal face scenarios.</a:t>
            </a:r>
          </a:p>
          <a:p>
            <a:pPr marL="629920" lvl="1" indent="-305435">
              <a:spcBef>
                <a:spcPct val="20000"/>
              </a:spcBef>
              <a:spcAft>
                <a:spcPts val="600"/>
              </a:spcAft>
              <a:buFont typeface="Arial"/>
              <a:buChar char="•"/>
            </a:pPr>
            <a:r>
              <a:rPr lang="en-US" sz="1500" b="1" dirty="0">
                <a:latin typeface="Franklin Gothic Book"/>
              </a:rPr>
              <a:t>How it Works: </a:t>
            </a:r>
            <a:r>
              <a:rPr lang="en-US" sz="1500" dirty="0">
                <a:latin typeface="Franklin Gothic Book"/>
              </a:rPr>
              <a:t>Uses Haar-like features (edge, line, and rectangle patterns). Trained using the AdaBoost algorithm to build a cascade of weak classifiers.</a:t>
            </a:r>
          </a:p>
          <a:p>
            <a:pPr marL="629920" lvl="1" indent="-305435">
              <a:spcBef>
                <a:spcPct val="20000"/>
              </a:spcBef>
              <a:spcAft>
                <a:spcPts val="600"/>
              </a:spcAft>
              <a:buFont typeface="Arial"/>
              <a:buChar char="•"/>
            </a:pPr>
            <a:r>
              <a:rPr lang="en-US" sz="1500" dirty="0">
                <a:latin typeface="Franklin Gothic Book"/>
              </a:rPr>
              <a:t> Provided as a pre-trained XML file by OpenCV.</a:t>
            </a:r>
          </a:p>
          <a:p>
            <a:pPr marL="305435" lvl="1" indent="-305435">
              <a:spcBef>
                <a:spcPct val="20000"/>
              </a:spcBef>
              <a:spcAft>
                <a:spcPts val="600"/>
              </a:spcAft>
              <a:buFont typeface="Arial"/>
              <a:buChar char="•"/>
            </a:pPr>
            <a:r>
              <a:rPr lang="en-IN" sz="1500" b="1" dirty="0">
                <a:latin typeface="Franklin Gothic Book"/>
              </a:rPr>
              <a:t>Data Input:</a:t>
            </a:r>
          </a:p>
          <a:p>
            <a:pPr marL="629920" lvl="1" indent="-305435">
              <a:spcBef>
                <a:spcPct val="20000"/>
              </a:spcBef>
              <a:spcAft>
                <a:spcPts val="600"/>
              </a:spcAft>
              <a:buFont typeface="Arial"/>
              <a:buChar char="•"/>
            </a:pPr>
            <a:r>
              <a:rPr lang="en-US" sz="1500" b="1" dirty="0">
                <a:latin typeface="Franklin Gothic Book"/>
              </a:rPr>
              <a:t>Source: </a:t>
            </a:r>
            <a:r>
              <a:rPr lang="en-US" sz="1500" dirty="0">
                <a:latin typeface="Franklin Gothic Book"/>
              </a:rPr>
              <a:t>Webcam live feed </a:t>
            </a:r>
            <a:r>
              <a:rPr lang="en-US" sz="1500" b="1" dirty="0">
                <a:latin typeface="Franklin Gothic Book"/>
              </a:rPr>
              <a:t>(</a:t>
            </a:r>
            <a:r>
              <a:rPr lang="en-US" sz="1500" b="1" dirty="0">
                <a:solidFill>
                  <a:schemeClr val="accent2"/>
                </a:solidFill>
                <a:latin typeface="Franklin Gothic Book"/>
              </a:rPr>
              <a:t>cv2.VideoCapture(0)</a:t>
            </a:r>
            <a:r>
              <a:rPr lang="en-US" sz="1500" b="1" dirty="0">
                <a:latin typeface="Franklin Gothic Book"/>
              </a:rPr>
              <a:t>).</a:t>
            </a:r>
          </a:p>
          <a:p>
            <a:pPr marL="629920" lvl="1" indent="-305435">
              <a:spcBef>
                <a:spcPct val="20000"/>
              </a:spcBef>
              <a:spcAft>
                <a:spcPts val="600"/>
              </a:spcAft>
              <a:buFont typeface="Arial"/>
              <a:buChar char="•"/>
            </a:pPr>
            <a:r>
              <a:rPr lang="en-US" sz="1500" b="1" dirty="0">
                <a:latin typeface="Franklin Gothic Book"/>
              </a:rPr>
              <a:t>Type: </a:t>
            </a:r>
            <a:r>
              <a:rPr lang="en-US" sz="1500" dirty="0">
                <a:latin typeface="Franklin Gothic Book"/>
              </a:rPr>
              <a:t>Real-time video frames.</a:t>
            </a:r>
          </a:p>
          <a:p>
            <a:pPr marL="629920" lvl="1" indent="-305435">
              <a:spcBef>
                <a:spcPct val="20000"/>
              </a:spcBef>
              <a:spcAft>
                <a:spcPts val="600"/>
              </a:spcAft>
              <a:buFont typeface="Arial"/>
              <a:buChar char="•"/>
            </a:pPr>
            <a:r>
              <a:rPr lang="en-US" sz="1500" b="1" dirty="0">
                <a:latin typeface="Franklin Gothic Book"/>
              </a:rPr>
              <a:t>Preprocessing: </a:t>
            </a:r>
            <a:r>
              <a:rPr lang="en-US" sz="1500" dirty="0">
                <a:latin typeface="Franklin Gothic Book"/>
              </a:rPr>
              <a:t>Each frame is converted to grayscale </a:t>
            </a:r>
            <a:r>
              <a:rPr lang="en-US" sz="1500" b="1" dirty="0">
                <a:latin typeface="Franklin Gothic Book"/>
              </a:rPr>
              <a:t>(</a:t>
            </a:r>
            <a:r>
              <a:rPr lang="en-US" sz="1500" b="1" dirty="0">
                <a:solidFill>
                  <a:schemeClr val="accent2"/>
                </a:solidFill>
                <a:latin typeface="Franklin Gothic Book"/>
              </a:rPr>
              <a:t>cv2.cvtColor()</a:t>
            </a:r>
            <a:r>
              <a:rPr lang="en-US" sz="1500" b="1" dirty="0">
                <a:latin typeface="Franklin Gothic Book"/>
              </a:rPr>
              <a:t>).</a:t>
            </a:r>
          </a:p>
          <a:p>
            <a:pPr marL="324485" lvl="1" indent="0">
              <a:spcBef>
                <a:spcPct val="20000"/>
              </a:spcBef>
              <a:spcAft>
                <a:spcPts val="600"/>
              </a:spcAft>
              <a:buNone/>
            </a:pPr>
            <a:r>
              <a:rPr lang="en-US" sz="1500" dirty="0">
                <a:latin typeface="Franklin Gothic Book"/>
              </a:rPr>
              <a:t>The grayscale image is normalized to a temperature range (20–40°C) using cv2.normalize() to simulate thermal data.</a:t>
            </a:r>
          </a:p>
          <a:p>
            <a:pPr marL="324485" lvl="1" indent="0">
              <a:spcBef>
                <a:spcPct val="20000"/>
              </a:spcBef>
              <a:spcAft>
                <a:spcPts val="600"/>
              </a:spcAft>
              <a:buNone/>
            </a:pPr>
            <a:r>
              <a:rPr lang="en-US" sz="1500" dirty="0">
                <a:latin typeface="Franklin Gothic Book"/>
              </a:rPr>
              <a:t>The simulated data is visualized with </a:t>
            </a:r>
            <a:r>
              <a:rPr lang="en-US" sz="1500" b="1" dirty="0">
                <a:solidFill>
                  <a:schemeClr val="accent2"/>
                </a:solidFill>
                <a:latin typeface="Franklin Gothic Book"/>
              </a:rPr>
              <a:t>cv2.applyColorMap()</a:t>
            </a:r>
            <a:r>
              <a:rPr lang="en-US" sz="1500" b="1" dirty="0">
                <a:latin typeface="Franklin Gothic Book"/>
              </a:rPr>
              <a:t>.</a:t>
            </a:r>
            <a:endParaRPr lang="en-IN" sz="1500" b="1" dirty="0">
              <a:latin typeface="Franklin Gothic Book"/>
            </a:endParaRPr>
          </a:p>
        </p:txBody>
      </p:sp>
    </p:spTree>
    <p:extLst>
      <p:ext uri="{BB962C8B-B14F-4D97-AF65-F5344CB8AC3E}">
        <p14:creationId xmlns:p14="http://schemas.microsoft.com/office/powerpoint/2010/main" val="1199084396"/>
      </p:ext>
    </p:extLst>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42581C-1232-4425-7F5C-D7F4F236CEE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3069115-4A76-25A3-6E78-C8CD3186E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2A0C2946-3FF4-2E89-26A0-ADB4FC09C1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319C37-E4A4-ACBA-1D11-4EF77171716E}"/>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buFont typeface="Arial"/>
              <a:buChar char="•"/>
            </a:pPr>
            <a:r>
              <a:rPr lang="en-IN" sz="1500" b="1" dirty="0">
                <a:latin typeface="Franklin Gothic Book"/>
              </a:rPr>
              <a:t>Training Process:</a:t>
            </a:r>
            <a:endParaRPr lang="en-IN" sz="1500" dirty="0">
              <a:latin typeface="Franklin Gothic Book"/>
            </a:endParaRPr>
          </a:p>
          <a:p>
            <a:pPr marL="324485" lvl="1" indent="0">
              <a:spcBef>
                <a:spcPct val="20000"/>
              </a:spcBef>
              <a:spcAft>
                <a:spcPts val="600"/>
              </a:spcAft>
              <a:buNone/>
            </a:pPr>
            <a:r>
              <a:rPr lang="en-US" sz="1400" b="1" dirty="0">
                <a:latin typeface="Franklin Gothic Book"/>
              </a:rPr>
              <a:t>Note: </a:t>
            </a:r>
            <a:r>
              <a:rPr lang="en-US" sz="1500" dirty="0">
                <a:latin typeface="Franklin Gothic Book"/>
              </a:rPr>
              <a:t>No training is performed in your project.</a:t>
            </a:r>
          </a:p>
          <a:p>
            <a:pPr marL="629920" lvl="1" indent="-305435">
              <a:spcBef>
                <a:spcPct val="20000"/>
              </a:spcBef>
              <a:spcAft>
                <a:spcPts val="600"/>
              </a:spcAft>
              <a:buFont typeface="Arial"/>
              <a:buChar char="•"/>
            </a:pPr>
            <a:r>
              <a:rPr lang="en-US" sz="1500" dirty="0">
                <a:latin typeface="Franklin Gothic Book"/>
              </a:rPr>
              <a:t>The Haar cascade model is already trained on thousands of positive (face) and negative (non-face) images.</a:t>
            </a:r>
          </a:p>
          <a:p>
            <a:pPr marL="629920" lvl="1" indent="-305435">
              <a:spcBef>
                <a:spcPct val="20000"/>
              </a:spcBef>
              <a:spcAft>
                <a:spcPts val="600"/>
              </a:spcAft>
              <a:buFont typeface="Arial"/>
              <a:buChar char="•"/>
            </a:pPr>
            <a:r>
              <a:rPr lang="en-US" sz="1500" dirty="0">
                <a:latin typeface="Franklin Gothic Book"/>
              </a:rPr>
              <a:t>The training process was carried out by OpenCV contributors and saved as an XML file (</a:t>
            </a:r>
            <a:r>
              <a:rPr lang="en-US" sz="1500" dirty="0">
                <a:solidFill>
                  <a:schemeClr val="accent2"/>
                </a:solidFill>
                <a:latin typeface="Franklin Gothic Book"/>
              </a:rPr>
              <a:t>haarcascade_frontalface_default.xml</a:t>
            </a:r>
            <a:r>
              <a:rPr lang="en-US" sz="1500" dirty="0">
                <a:latin typeface="Franklin Gothic Book"/>
              </a:rPr>
              <a:t>), which your code loads directly.</a:t>
            </a:r>
            <a:endParaRPr lang="en-IN" sz="1500" dirty="0">
              <a:latin typeface="Franklin Gothic Book"/>
            </a:endParaRPr>
          </a:p>
          <a:p>
            <a:pPr marL="305435" indent="-305435">
              <a:spcBef>
                <a:spcPct val="20000"/>
              </a:spcBef>
              <a:spcAft>
                <a:spcPts val="600"/>
              </a:spcAft>
              <a:buFont typeface="Arial"/>
              <a:buChar char="•"/>
            </a:pPr>
            <a:r>
              <a:rPr lang="en-IN" sz="1500" b="1" dirty="0">
                <a:latin typeface="Franklin Gothic Book"/>
              </a:rPr>
              <a:t>Prediction Process:</a:t>
            </a:r>
            <a:endParaRPr lang="en-IN" sz="1500" dirty="0">
              <a:latin typeface="Franklin Gothic Book"/>
            </a:endParaRPr>
          </a:p>
          <a:p>
            <a:pPr marL="629920" lvl="1" indent="-305435">
              <a:spcBef>
                <a:spcPct val="20000"/>
              </a:spcBef>
              <a:spcAft>
                <a:spcPts val="600"/>
              </a:spcAft>
              <a:buFont typeface="Arial"/>
              <a:buChar char="•"/>
            </a:pPr>
            <a:r>
              <a:rPr lang="en-US" sz="1500" b="1" dirty="0">
                <a:latin typeface="Franklin Gothic Book"/>
              </a:rPr>
              <a:t>Step 1: </a:t>
            </a:r>
            <a:r>
              <a:rPr lang="en-US" sz="1500" dirty="0">
                <a:latin typeface="Franklin Gothic Book"/>
              </a:rPr>
              <a:t>Read a frame from the webcam.</a:t>
            </a:r>
          </a:p>
          <a:p>
            <a:pPr marL="629920" lvl="1" indent="-305435">
              <a:spcBef>
                <a:spcPct val="20000"/>
              </a:spcBef>
              <a:spcAft>
                <a:spcPts val="600"/>
              </a:spcAft>
              <a:buFont typeface="Arial"/>
              <a:buChar char="•"/>
            </a:pPr>
            <a:r>
              <a:rPr lang="en-US" sz="1500" b="1" dirty="0">
                <a:latin typeface="Franklin Gothic Book"/>
              </a:rPr>
              <a:t>Step 2: </a:t>
            </a:r>
            <a:r>
              <a:rPr lang="en-US" sz="1500" dirty="0">
                <a:latin typeface="Franklin Gothic Book"/>
              </a:rPr>
              <a:t>Convert it to grayscale for processing efficiency.</a:t>
            </a:r>
          </a:p>
          <a:p>
            <a:pPr marL="629920" lvl="1" indent="-305435">
              <a:spcBef>
                <a:spcPct val="20000"/>
              </a:spcBef>
              <a:spcAft>
                <a:spcPts val="600"/>
              </a:spcAft>
              <a:buFont typeface="Arial"/>
              <a:buChar char="•"/>
            </a:pPr>
            <a:r>
              <a:rPr lang="en-US" sz="1500" b="1" dirty="0">
                <a:latin typeface="Franklin Gothic Book"/>
              </a:rPr>
              <a:t>Step 3: </a:t>
            </a:r>
            <a:r>
              <a:rPr lang="en-US" sz="1500" dirty="0">
                <a:latin typeface="Franklin Gothic Book"/>
              </a:rPr>
              <a:t>Use </a:t>
            </a:r>
            <a:r>
              <a:rPr lang="en-US" sz="1500" dirty="0">
                <a:solidFill>
                  <a:schemeClr val="accent2"/>
                </a:solidFill>
                <a:latin typeface="Franklin Gothic Book"/>
              </a:rPr>
              <a:t>detectMultiScale() </a:t>
            </a:r>
            <a:r>
              <a:rPr lang="en-US" sz="1500" dirty="0">
                <a:latin typeface="Franklin Gothic Book"/>
              </a:rPr>
              <a:t>to identify face regions.</a:t>
            </a:r>
          </a:p>
          <a:p>
            <a:pPr marL="629920" lvl="1" indent="-305435">
              <a:spcBef>
                <a:spcPct val="20000"/>
              </a:spcBef>
              <a:spcAft>
                <a:spcPts val="600"/>
              </a:spcAft>
              <a:buFont typeface="Arial"/>
              <a:buChar char="•"/>
            </a:pPr>
            <a:r>
              <a:rPr lang="en-US" sz="1500" b="1" dirty="0">
                <a:latin typeface="Franklin Gothic Book"/>
              </a:rPr>
              <a:t>Step 4: </a:t>
            </a:r>
            <a:r>
              <a:rPr lang="en-US" sz="1500" dirty="0">
                <a:latin typeface="Franklin Gothic Book"/>
              </a:rPr>
              <a:t>For each detected face: Extract the face region from the normalized grayscale image (simulated temperature map).</a:t>
            </a:r>
          </a:p>
          <a:p>
            <a:pPr marL="324485" lvl="1" indent="0">
              <a:spcBef>
                <a:spcPct val="20000"/>
              </a:spcBef>
              <a:spcAft>
                <a:spcPts val="600"/>
              </a:spcAft>
              <a:buNone/>
            </a:pPr>
            <a:r>
              <a:rPr lang="en-US" sz="1500" dirty="0">
                <a:latin typeface="Franklin Gothic Book"/>
              </a:rPr>
              <a:t>Calculate the average temperature in that region using NumPy </a:t>
            </a:r>
            <a:r>
              <a:rPr lang="en-US" sz="1500" dirty="0">
                <a:solidFill>
                  <a:schemeClr val="accent2"/>
                </a:solidFill>
                <a:latin typeface="Franklin Gothic Book"/>
              </a:rPr>
              <a:t>(np.mean())</a:t>
            </a:r>
            <a:r>
              <a:rPr lang="en-US" sz="1500" dirty="0">
                <a:latin typeface="Franklin Gothic Book"/>
              </a:rPr>
              <a:t>. Overlay the bounding box and temperature label on the thermal-color-mapped frame.</a:t>
            </a:r>
          </a:p>
          <a:p>
            <a:pPr marL="629920" lvl="1" indent="-305435">
              <a:spcBef>
                <a:spcPct val="20000"/>
              </a:spcBef>
              <a:spcAft>
                <a:spcPts val="600"/>
              </a:spcAft>
              <a:buFont typeface="Arial"/>
              <a:buChar char="•"/>
            </a:pPr>
            <a:r>
              <a:rPr lang="en-US" sz="1500" b="1" dirty="0">
                <a:latin typeface="Franklin Gothic Book"/>
              </a:rPr>
              <a:t>Step 5: </a:t>
            </a:r>
            <a:r>
              <a:rPr lang="en-US" sz="1500" dirty="0">
                <a:latin typeface="Franklin Gothic Book"/>
              </a:rPr>
              <a:t>Display the frame until the user exits with the </a:t>
            </a:r>
            <a:r>
              <a:rPr lang="en-US" sz="1500" b="1" dirty="0">
                <a:latin typeface="Franklin Gothic Book"/>
              </a:rPr>
              <a:t>'q' </a:t>
            </a:r>
            <a:r>
              <a:rPr lang="en-US" sz="1500" dirty="0">
                <a:latin typeface="Franklin Gothic Book"/>
              </a:rPr>
              <a:t>key.</a:t>
            </a:r>
            <a:endParaRPr lang="en-GB" sz="1500" dirty="0"/>
          </a:p>
        </p:txBody>
      </p:sp>
    </p:spTree>
    <p:extLst>
      <p:ext uri="{BB962C8B-B14F-4D97-AF65-F5344CB8AC3E}">
        <p14:creationId xmlns:p14="http://schemas.microsoft.com/office/powerpoint/2010/main" val="3384386011"/>
      </p:ext>
    </p:extLst>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CB1B84F-34FE-8111-0DC5-AEDBE9540C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04261" y="2358365"/>
            <a:ext cx="5209424" cy="4365456"/>
          </a:xfrm>
        </p:spPr>
      </p:pic>
      <p:sp>
        <p:nvSpPr>
          <p:cNvPr id="6" name="TextBox 5">
            <a:extLst>
              <a:ext uri="{FF2B5EF4-FFF2-40B4-BE49-F238E27FC236}">
                <a16:creationId xmlns:a16="http://schemas.microsoft.com/office/drawing/2014/main" id="{EC7D171C-FEB0-4660-8E04-501403869D66}"/>
              </a:ext>
            </a:extLst>
          </p:cNvPr>
          <p:cNvSpPr txBox="1"/>
          <p:nvPr/>
        </p:nvSpPr>
        <p:spPr>
          <a:xfrm>
            <a:off x="669036" y="1936955"/>
            <a:ext cx="6035225"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Franklin Gothic Book" panose="020B0503020102020204" pitchFamily="34" charset="0"/>
              </a:rPr>
              <a:t>Live thermal-style view with face detection and temperature overlay.</a:t>
            </a:r>
          </a:p>
          <a:p>
            <a:pPr marL="285750" indent="-285750">
              <a:buFont typeface="Arial" panose="020B0604020202020204" pitchFamily="34" charset="0"/>
              <a:buChar char="•"/>
            </a:pPr>
            <a:r>
              <a:rPr lang="en-US" sz="2000" dirty="0">
                <a:latin typeface="Franklin Gothic Book" panose="020B0503020102020204" pitchFamily="34" charset="0"/>
              </a:rPr>
              <a:t>Smooth performance with minimal lag on standard systems.</a:t>
            </a:r>
          </a:p>
          <a:p>
            <a:pPr marL="285750" indent="-285750">
              <a:buFont typeface="Arial" panose="020B0604020202020204" pitchFamily="34" charset="0"/>
              <a:buChar char="•"/>
            </a:pPr>
            <a:r>
              <a:rPr lang="en-US" sz="2000" dirty="0">
                <a:latin typeface="Franklin Gothic Book" panose="020B0503020102020204" pitchFamily="34" charset="0"/>
              </a:rPr>
              <a:t>Effective face tracking when users look directly into the camera.</a:t>
            </a:r>
          </a:p>
          <a:p>
            <a:r>
              <a:rPr lang="en-US" sz="2000" b="1" dirty="0">
                <a:latin typeface="Franklin Gothic Book" panose="020B0503020102020204" pitchFamily="34" charset="0"/>
              </a:rPr>
              <a:t>Limitations:</a:t>
            </a:r>
          </a:p>
          <a:p>
            <a:pPr marL="285750" indent="-285750">
              <a:buFont typeface="Arial" panose="020B0604020202020204" pitchFamily="34" charset="0"/>
              <a:buChar char="•"/>
            </a:pPr>
            <a:r>
              <a:rPr lang="en-US" sz="2000" dirty="0">
                <a:latin typeface="Franklin Gothic Book" panose="020B0503020102020204" pitchFamily="34" charset="0"/>
              </a:rPr>
              <a:t>Only simulates temperature (does not measure actual heat).</a:t>
            </a:r>
          </a:p>
          <a:p>
            <a:pPr marL="285750" indent="-285750">
              <a:buFont typeface="Arial" panose="020B0604020202020204" pitchFamily="34" charset="0"/>
              <a:buChar char="•"/>
            </a:pPr>
            <a:r>
              <a:rPr lang="en-US" sz="2000" dirty="0">
                <a:latin typeface="Franklin Gothic Book" panose="020B0503020102020204" pitchFamily="34" charset="0"/>
              </a:rPr>
              <a:t>Accuracy dependent on lighting and camera resolution.</a:t>
            </a:r>
          </a:p>
          <a:p>
            <a:pPr marL="285750" indent="-285750">
              <a:buFont typeface="Arial" panose="020B0604020202020204" pitchFamily="34" charset="0"/>
              <a:buChar char="•"/>
            </a:pPr>
            <a:endParaRPr lang="en-US" sz="2000" dirty="0">
              <a:latin typeface="Franklin Gothic Book" panose="020B0503020102020204" pitchFamily="34" charset="0"/>
            </a:endParaRPr>
          </a:p>
          <a:p>
            <a:pPr marL="285750" indent="-285750">
              <a:buFont typeface="Arial" panose="020B0604020202020204" pitchFamily="34" charset="0"/>
              <a:buChar char="•"/>
            </a:pPr>
            <a:endParaRPr lang="en-US" sz="2000" dirty="0">
              <a:latin typeface="Franklin Gothic Book" panose="020B0503020102020204" pitchFamily="34" charset="0"/>
            </a:endParaRPr>
          </a:p>
          <a:p>
            <a:pPr marL="285750" indent="-285750">
              <a:buFont typeface="Arial" panose="020B0604020202020204" pitchFamily="34" charset="0"/>
              <a:buChar char="•"/>
            </a:pPr>
            <a:endParaRPr lang="en-IN" sz="2000" dirty="0">
              <a:latin typeface="Franklin Gothic Book" panose="020B0503020102020204" pitchFamily="34" charset="0"/>
            </a:endParaRPr>
          </a:p>
        </p:txBody>
      </p:sp>
      <p:sp>
        <p:nvSpPr>
          <p:cNvPr id="4" name="TextBox 3">
            <a:extLst>
              <a:ext uri="{FF2B5EF4-FFF2-40B4-BE49-F238E27FC236}">
                <a16:creationId xmlns:a16="http://schemas.microsoft.com/office/drawing/2014/main" id="{D7C03EEA-3D54-0A50-79F7-29AFD02601BF}"/>
              </a:ext>
            </a:extLst>
          </p:cNvPr>
          <p:cNvSpPr txBox="1"/>
          <p:nvPr/>
        </p:nvSpPr>
        <p:spPr>
          <a:xfrm>
            <a:off x="6704261" y="1931982"/>
            <a:ext cx="5209424" cy="646331"/>
          </a:xfrm>
          <a:prstGeom prst="rect">
            <a:avLst/>
          </a:prstGeom>
          <a:noFill/>
        </p:spPr>
        <p:txBody>
          <a:bodyPr wrap="square">
            <a:spAutoFit/>
          </a:bodyPr>
          <a:lstStyle/>
          <a:p>
            <a:r>
              <a:rPr lang="en-US" sz="1800" b="1" dirty="0">
                <a:latin typeface="Franklin Gothic Book" panose="020B0503020102020204" pitchFamily="34" charset="0"/>
              </a:rPr>
              <a:t>OUTPUT :</a:t>
            </a:r>
          </a:p>
          <a:p>
            <a:endParaRPr lang="en-US" sz="1800" b="1" dirty="0">
              <a:latin typeface="Franklin Gothic Book" panose="020B0503020102020204" pitchFamily="34" charset="0"/>
            </a:endParaRPr>
          </a:p>
        </p:txBody>
      </p:sp>
    </p:spTree>
    <p:extLst>
      <p:ext uri="{BB962C8B-B14F-4D97-AF65-F5344CB8AC3E}">
        <p14:creationId xmlns:p14="http://schemas.microsoft.com/office/powerpoint/2010/main" val="58742533"/>
      </p:ext>
    </p:extLst>
  </p:cSld>
  <p:clrMapOvr>
    <a:masterClrMapping/>
  </p:clrMapOvr>
  <mc:AlternateContent xmlns:mc="http://schemas.openxmlformats.org/markup-compatibility/2006">
    <mc:Choice xmlns:p14="http://schemas.microsoft.com/office/powerpoint/2010/main" Requires="p14">
      <p:transition spd="slow" p14:dur="1600" advTm="3000">
        <p14:gallery dir="l"/>
      </p:transition>
    </mc:Choice>
    <mc:Fallback>
      <p:transition spd="slow" advTm="3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427</TotalTime>
  <Words>1117</Words>
  <Application>Microsoft Office PowerPoint</Application>
  <PresentationFormat>Widescreen</PresentationFormat>
  <Paragraphs>113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Calibri</vt:lpstr>
      <vt:lpstr>Franklin Gothic Book</vt:lpstr>
      <vt:lpstr>Wingdings</vt:lpstr>
      <vt:lpstr>office theme</vt:lpstr>
      <vt:lpstr>CAPSTONE PROJECT  Real-Time Thermal Simulation Module </vt:lpstr>
      <vt:lpstr>OUTLINE</vt:lpstr>
      <vt:lpstr>Problem Statement</vt:lpstr>
      <vt:lpstr>Proposed Solution</vt:lpstr>
      <vt:lpstr>PowerPoint Presentation</vt:lpstr>
      <vt:lpstr>System  Approach</vt:lpstr>
      <vt:lpstr>Algorithm &amp; Deployment</vt:lpstr>
      <vt:lpstr>PowerPoint Presentation</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Chandra shekar</cp:lastModifiedBy>
  <cp:revision>24</cp:revision>
  <cp:lastPrinted>2025-05-03T11:19:13Z</cp:lastPrinted>
  <dcterms:created xsi:type="dcterms:W3CDTF">2013-07-15T20:26:40Z</dcterms:created>
  <dcterms:modified xsi:type="dcterms:W3CDTF">2025-05-03T12:28:10Z</dcterms:modified>
</cp:coreProperties>
</file>