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handoutMasterIdLst>
    <p:handoutMasterId r:id="rId12"/>
  </p:handoutMasterIdLst>
  <p:sldIdLst>
    <p:sldId id="290" r:id="rId2"/>
    <p:sldId id="291" r:id="rId3"/>
    <p:sldId id="293" r:id="rId4"/>
    <p:sldId id="292" r:id="rId5"/>
    <p:sldId id="286" r:id="rId6"/>
    <p:sldId id="294" r:id="rId7"/>
    <p:sldId id="295" r:id="rId8"/>
    <p:sldId id="287" r:id="rId9"/>
    <p:sldId id="288" r:id="rId1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6000D"/>
    <a:srgbClr val="F3F4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36FE3-1C7C-D513-44FB-0B5E4EC68338}" v="27" dt="2025-07-03T09:55:13.183"/>
    <p1510:client id="{2C877376-9B85-1811-D697-D5DDB3F27D96}" v="384" dt="2025-07-03T11:18:06.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4EB80D-A950-477E-BC3F-FC4769F66734}" type="datetimeFigureOut">
              <a:rPr lang="en-US" smtClean="0"/>
              <a:pPr/>
              <a:t>7/3/2025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1640B-4447-4FD7-89BB-5E9540DF84AB}" type="slidenum">
              <a:rPr lang="en-US" smtClean="0"/>
              <a:pPr/>
              <a:t>‹#›</a:t>
            </a:fld>
            <a:endParaRPr lang="en-US"/>
          </a:p>
        </p:txBody>
      </p:sp>
    </p:spTree>
    <p:extLst>
      <p:ext uri="{BB962C8B-B14F-4D97-AF65-F5344CB8AC3E}">
        <p14:creationId xmlns:p14="http://schemas.microsoft.com/office/powerpoint/2010/main" val="27613067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90AD3D2-D236-43DF-9643-2C96C37E1E95}" type="datetimeFigureOut">
              <a:rPr lang="en-US"/>
              <a:pPr>
                <a:defRPr/>
              </a:pPr>
              <a:t>7/3/2025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C0981FA-0F1C-4662-B857-8770C731A552}" type="slidenum">
              <a:rPr lang="en-US"/>
              <a:pPr>
                <a:defRPr/>
              </a:pPr>
              <a:t>‹#›</a:t>
            </a:fld>
            <a:endParaRPr lang="en-US"/>
          </a:p>
        </p:txBody>
      </p:sp>
    </p:spTree>
    <p:extLst>
      <p:ext uri="{BB962C8B-B14F-4D97-AF65-F5344CB8AC3E}">
        <p14:creationId xmlns:p14="http://schemas.microsoft.com/office/powerpoint/2010/main" val="30417159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124D93E3-B0B2-44C2-8812-69D10EF2AE3A}" type="datetimeFigureOut">
              <a:rPr lang="en-US"/>
              <a:pPr>
                <a:defRPr/>
              </a:pPr>
              <a:t>7/3/2025</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36000" y="5449889"/>
            <a:ext cx="2844800" cy="365125"/>
          </a:xfrm>
          <a:prstGeom prst="rect">
            <a:avLst/>
          </a:prstGeom>
        </p:spPr>
        <p:txBody>
          <a:bodyPr/>
          <a:lstStyle>
            <a:lvl1pPr>
              <a:defRPr/>
            </a:lvl1pPr>
          </a:lstStyle>
          <a:p>
            <a:pPr>
              <a:defRPr/>
            </a:pPr>
            <a:fld id="{071A3413-A1C2-4A88-9931-88913482A274}" type="slidenum">
              <a:rPr lang="en-US"/>
              <a:pPr>
                <a:defRPr/>
              </a:pPr>
              <a:t>‹#›</a:t>
            </a:fld>
            <a:endParaRPr lang="en-US"/>
          </a:p>
        </p:txBody>
      </p:sp>
    </p:spTree>
    <p:extLst>
      <p:ext uri="{BB962C8B-B14F-4D97-AF65-F5344CB8AC3E}">
        <p14:creationId xmlns:p14="http://schemas.microsoft.com/office/powerpoint/2010/main" val="160812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8B5B620E-977B-474C-A20C-F727FC0E8993}" type="datetimeFigureOut">
              <a:rPr lang="en-US"/>
              <a:pPr>
                <a:defRPr/>
              </a:pPr>
              <a:t>7/3/2025</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936C7DAC-0C15-49B2-BA7F-7960F6A6745C}" type="slidenum">
              <a:rPr lang="en-US"/>
              <a:pPr>
                <a:defRPr/>
              </a:pPr>
              <a:t>‹#›</a:t>
            </a:fld>
            <a:endParaRPr lang="en-US"/>
          </a:p>
        </p:txBody>
      </p:sp>
    </p:spTree>
    <p:extLst>
      <p:ext uri="{BB962C8B-B14F-4D97-AF65-F5344CB8AC3E}">
        <p14:creationId xmlns:p14="http://schemas.microsoft.com/office/powerpoint/2010/main" val="4111059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FF319D7-2552-4BBF-AA5E-B49BF85F0F97}" type="datetimeFigureOut">
              <a:rPr lang="en-US"/>
              <a:pPr>
                <a:defRPr/>
              </a:pPr>
              <a:t>7/3/2025</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3F66A77B-EF2C-4DFC-9501-97B14AD2A059}" type="slidenum">
              <a:rPr lang="en-US"/>
              <a:pPr>
                <a:defRPr/>
              </a:pPr>
              <a:t>‹#›</a:t>
            </a:fld>
            <a:endParaRPr lang="en-US"/>
          </a:p>
        </p:txBody>
      </p:sp>
    </p:spTree>
    <p:extLst>
      <p:ext uri="{BB962C8B-B14F-4D97-AF65-F5344CB8AC3E}">
        <p14:creationId xmlns:p14="http://schemas.microsoft.com/office/powerpoint/2010/main" val="247444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06550073-1119-4486-9463-F0C311AC61E2}" type="datetimeFigureOut">
              <a:rPr lang="en-US"/>
              <a:pPr>
                <a:defRPr/>
              </a:pPr>
              <a:t>7/3/2025</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5562601"/>
            <a:ext cx="2844800" cy="365125"/>
          </a:xfrm>
          <a:prstGeom prst="rect">
            <a:avLst/>
          </a:prstGeom>
        </p:spPr>
        <p:txBody>
          <a:bodyPr/>
          <a:lstStyle>
            <a:lvl1pPr>
              <a:defRPr/>
            </a:lvl1pPr>
          </a:lstStyle>
          <a:p>
            <a:pPr>
              <a:defRPr/>
            </a:pPr>
            <a:fld id="{446C88D8-425A-40BC-A107-D8A88B96EE45}" type="slidenum">
              <a:rPr lang="en-US"/>
              <a:pPr>
                <a:defRPr/>
              </a:pPr>
              <a:t>‹#›</a:t>
            </a:fld>
            <a:endParaRPr lang="en-US"/>
          </a:p>
        </p:txBody>
      </p:sp>
    </p:spTree>
    <p:extLst>
      <p:ext uri="{BB962C8B-B14F-4D97-AF65-F5344CB8AC3E}">
        <p14:creationId xmlns:p14="http://schemas.microsoft.com/office/powerpoint/2010/main" val="4074523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0632F25-9AA2-458A-8655-FF0D6F7698D3}" type="datetimeFigureOut">
              <a:rPr lang="en-US"/>
              <a:pPr>
                <a:defRPr/>
              </a:pPr>
              <a:t>7/3/2025</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CD5101F2-EEA1-4EC4-801D-45881C306502}" type="slidenum">
              <a:rPr lang="en-US"/>
              <a:pPr>
                <a:defRPr/>
              </a:pPr>
              <a:t>‹#›</a:t>
            </a:fld>
            <a:endParaRPr lang="en-US"/>
          </a:p>
        </p:txBody>
      </p:sp>
    </p:spTree>
    <p:extLst>
      <p:ext uri="{BB962C8B-B14F-4D97-AF65-F5344CB8AC3E}">
        <p14:creationId xmlns:p14="http://schemas.microsoft.com/office/powerpoint/2010/main" val="325560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95A02FA-1020-406C-B293-864F12066CF8}" type="datetimeFigureOut">
              <a:rPr lang="en-US"/>
              <a:pPr>
                <a:defRPr/>
              </a:pPr>
              <a:t>7/3/2025</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750754D1-2062-4074-9E4C-41ABEF5001B2}" type="slidenum">
              <a:rPr lang="en-US"/>
              <a:pPr>
                <a:defRPr/>
              </a:pPr>
              <a:t>‹#›</a:t>
            </a:fld>
            <a:endParaRPr lang="en-US"/>
          </a:p>
        </p:txBody>
      </p:sp>
    </p:spTree>
    <p:extLst>
      <p:ext uri="{BB962C8B-B14F-4D97-AF65-F5344CB8AC3E}">
        <p14:creationId xmlns:p14="http://schemas.microsoft.com/office/powerpoint/2010/main" val="232995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2DC53B6E-0703-482F-A5E2-F1C30DCCEB7A}" type="datetimeFigureOut">
              <a:rPr lang="en-US"/>
              <a:pPr>
                <a:defRPr/>
              </a:pPr>
              <a:t>7/3/2025</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6E52EDB9-E219-43F2-9B1F-92D8B4BCA17B}" type="slidenum">
              <a:rPr lang="en-US"/>
              <a:pPr>
                <a:defRPr/>
              </a:pPr>
              <a:t>‹#›</a:t>
            </a:fld>
            <a:endParaRPr lang="en-US"/>
          </a:p>
        </p:txBody>
      </p:sp>
    </p:spTree>
    <p:extLst>
      <p:ext uri="{BB962C8B-B14F-4D97-AF65-F5344CB8AC3E}">
        <p14:creationId xmlns:p14="http://schemas.microsoft.com/office/powerpoint/2010/main" val="419710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B4FE1A50-156F-42DB-BB0C-7A78524A9A4B}" type="datetimeFigureOut">
              <a:rPr lang="en-US"/>
              <a:pPr>
                <a:defRPr/>
              </a:pPr>
              <a:t>7/3/2025</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0BE1D959-8969-4EAD-A0AE-357EDCB43E9F}" type="slidenum">
              <a:rPr lang="en-US"/>
              <a:pPr>
                <a:defRPr/>
              </a:pPr>
              <a:t>‹#›</a:t>
            </a:fld>
            <a:endParaRPr lang="en-US"/>
          </a:p>
        </p:txBody>
      </p:sp>
    </p:spTree>
    <p:extLst>
      <p:ext uri="{BB962C8B-B14F-4D97-AF65-F5344CB8AC3E}">
        <p14:creationId xmlns:p14="http://schemas.microsoft.com/office/powerpoint/2010/main" val="181206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i="1"/>
            </a:lvl1pPr>
          </a:lstStyle>
          <a:p>
            <a:pPr>
              <a:defRPr/>
            </a:pPr>
            <a:r>
              <a:rPr lang="en-US"/>
              <a:t>SSDI Confidential</a:t>
            </a:r>
          </a:p>
        </p:txBody>
      </p:sp>
    </p:spTree>
    <p:extLst>
      <p:ext uri="{BB962C8B-B14F-4D97-AF65-F5344CB8AC3E}">
        <p14:creationId xmlns:p14="http://schemas.microsoft.com/office/powerpoint/2010/main" val="384830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8AEF8A5F-4B93-4DD2-A484-CE909EA53495}" type="datetimeFigureOut">
              <a:rPr lang="en-US"/>
              <a:pPr>
                <a:defRPr/>
              </a:pPr>
              <a:t>7/3/2025</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3ACCB9AE-A2BD-4F5D-A147-86948E7DF548}" type="slidenum">
              <a:rPr lang="en-US"/>
              <a:pPr>
                <a:defRPr/>
              </a:pPr>
              <a:t>‹#›</a:t>
            </a:fld>
            <a:endParaRPr lang="en-US"/>
          </a:p>
        </p:txBody>
      </p:sp>
    </p:spTree>
    <p:extLst>
      <p:ext uri="{BB962C8B-B14F-4D97-AF65-F5344CB8AC3E}">
        <p14:creationId xmlns:p14="http://schemas.microsoft.com/office/powerpoint/2010/main" val="4147673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F2EEC6ED-462F-4FB7-B40E-DCECD912A796}" type="datetimeFigureOut">
              <a:rPr lang="en-US"/>
              <a:pPr>
                <a:defRPr/>
              </a:pPr>
              <a:t>7/3/2025</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EC9E9F95-8673-4110-85FF-D18816A01D57}" type="slidenum">
              <a:rPr lang="en-US"/>
              <a:pPr>
                <a:defRPr/>
              </a:pPr>
              <a:t>‹#›</a:t>
            </a:fld>
            <a:endParaRPr lang="en-US"/>
          </a:p>
        </p:txBody>
      </p:sp>
    </p:spTree>
    <p:extLst>
      <p:ext uri="{BB962C8B-B14F-4D97-AF65-F5344CB8AC3E}">
        <p14:creationId xmlns:p14="http://schemas.microsoft.com/office/powerpoint/2010/main" val="972045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862B8F36-EBD5-4EA4-882A-8DEE075D3B6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3352" y="6381324"/>
            <a:ext cx="1325311" cy="360000"/>
          </a:xfrm>
          <a:prstGeom prst="rect">
            <a:avLst/>
          </a:prstGeom>
        </p:spPr>
      </p:pic>
      <p:pic>
        <p:nvPicPr>
          <p:cNvPr id="9" name="Picture 8">
            <a:extLst>
              <a:ext uri="{FF2B5EF4-FFF2-40B4-BE49-F238E27FC236}">
                <a16:creationId xmlns:a16="http://schemas.microsoft.com/office/drawing/2014/main" id="{F8E47790-70B8-4E69-9134-5B2166C6FB68}"/>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533985" y="6165324"/>
            <a:ext cx="1394663" cy="576000"/>
          </a:xfrm>
          <a:prstGeom prst="rect">
            <a:avLst/>
          </a:prstGeom>
        </p:spPr>
      </p:pic>
      <p:sp>
        <p:nvSpPr>
          <p:cNvPr id="10" name="Title 1">
            <a:extLst>
              <a:ext uri="{FF2B5EF4-FFF2-40B4-BE49-F238E27FC236}">
                <a16:creationId xmlns:a16="http://schemas.microsoft.com/office/drawing/2014/main" id="{E3C72BFB-1EF6-41F9-85A5-459763480376}"/>
              </a:ext>
            </a:extLst>
          </p:cNvPr>
          <p:cNvSpPr txBox="1">
            <a:spLocks/>
          </p:cNvSpPr>
          <p:nvPr userDrawn="1"/>
        </p:nvSpPr>
        <p:spPr>
          <a:xfrm>
            <a:off x="0" y="-8466"/>
            <a:ext cx="12192000" cy="694268"/>
          </a:xfrm>
          <a:prstGeom prst="rect">
            <a:avLst/>
          </a:prstGeom>
          <a:solidFill>
            <a:srgbClr val="B90707"/>
          </a:solidFill>
        </p:spPr>
        <p:txBody>
          <a:bodyPr/>
          <a:lstStyle>
            <a:lvl1pPr algn="ctr" defTabSz="1088450" rtl="0" eaLnBrk="1" latinLnBrk="0" hangingPunct="1">
              <a:spcBef>
                <a:spcPct val="0"/>
              </a:spcBef>
              <a:buNone/>
              <a:defRPr sz="5333" kern="1200">
                <a:solidFill>
                  <a:schemeClr val="tx1"/>
                </a:solidFill>
                <a:latin typeface="+mj-lt"/>
                <a:ea typeface="+mj-ea"/>
                <a:cs typeface="+mj-cs"/>
              </a:defRPr>
            </a:lvl1pPr>
          </a:lstStyle>
          <a:p>
            <a:pPr algn="r"/>
            <a:endParaRPr lang="en-US" sz="360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308225" y="1819746"/>
            <a:ext cx="2181886" cy="119505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a:effectLst>
                  <a:outerShdw blurRad="38100" dist="38100" dir="2700000" algn="tl">
                    <a:srgbClr val="000000">
                      <a:alpha val="43137"/>
                    </a:srgbClr>
                  </a:outerShdw>
                </a:effectLst>
              </a:rPr>
              <a:t>Generative</a:t>
            </a:r>
          </a:p>
          <a:p>
            <a:pPr algn="ctr"/>
            <a:r>
              <a:rPr lang="en-IN" sz="2400" b="1">
                <a:effectLst>
                  <a:outerShdw blurRad="38100" dist="38100" dir="2700000" algn="tl">
                    <a:srgbClr val="000000">
                      <a:alpha val="43137"/>
                    </a:srgbClr>
                  </a:outerShdw>
                </a:effectLst>
              </a:rPr>
              <a:t>AI</a:t>
            </a:r>
          </a:p>
        </p:txBody>
      </p:sp>
      <p:sp>
        <p:nvSpPr>
          <p:cNvPr id="4" name="Rounded Rectangle 3"/>
          <p:cNvSpPr/>
          <p:nvPr/>
        </p:nvSpPr>
        <p:spPr>
          <a:xfrm>
            <a:off x="4854919" y="1819745"/>
            <a:ext cx="2190939" cy="119505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err="1">
                <a:ln w="0"/>
                <a:solidFill>
                  <a:schemeClr val="tx1"/>
                </a:solidFill>
              </a:rPr>
              <a:t>Agentic</a:t>
            </a:r>
            <a:r>
              <a:rPr lang="en-IN" sz="2400" b="1">
                <a:ln w="0"/>
                <a:solidFill>
                  <a:schemeClr val="tx1"/>
                </a:solidFill>
              </a:rPr>
              <a:t> AI</a:t>
            </a:r>
          </a:p>
        </p:txBody>
      </p:sp>
      <p:sp>
        <p:nvSpPr>
          <p:cNvPr id="5" name="Rounded Rectangle 4"/>
          <p:cNvSpPr/>
          <p:nvPr/>
        </p:nvSpPr>
        <p:spPr>
          <a:xfrm>
            <a:off x="8537416" y="1819747"/>
            <a:ext cx="2154726" cy="119505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a:solidFill>
                  <a:schemeClr val="tx1"/>
                </a:solidFill>
              </a:rPr>
              <a:t>MCP</a:t>
            </a:r>
          </a:p>
          <a:p>
            <a:pPr algn="ctr"/>
            <a:r>
              <a:rPr lang="en-IN" b="1" i="1">
                <a:solidFill>
                  <a:schemeClr val="tx1"/>
                </a:solidFill>
              </a:rPr>
              <a:t>[Model context Protocol]</a:t>
            </a:r>
          </a:p>
        </p:txBody>
      </p:sp>
      <p:cxnSp>
        <p:nvCxnSpPr>
          <p:cNvPr id="7" name="Straight Arrow Connector 6"/>
          <p:cNvCxnSpPr>
            <a:stCxn id="2" idx="3"/>
            <a:endCxn id="4" idx="1"/>
          </p:cNvCxnSpPr>
          <p:nvPr/>
        </p:nvCxnSpPr>
        <p:spPr>
          <a:xfrm flipV="1">
            <a:off x="3490111" y="2417274"/>
            <a:ext cx="13648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4" idx="3"/>
            <a:endCxn id="5" idx="1"/>
          </p:cNvCxnSpPr>
          <p:nvPr/>
        </p:nvCxnSpPr>
        <p:spPr>
          <a:xfrm>
            <a:off x="7045858" y="2417274"/>
            <a:ext cx="149155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398759" y="3358836"/>
            <a:ext cx="2091351" cy="29061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tx1"/>
                </a:solidFill>
              </a:rPr>
              <a:t>Empowering creativity and intelligence</a:t>
            </a:r>
            <a:br>
              <a:rPr lang="en-US" sz="1600" i="1">
                <a:solidFill>
                  <a:schemeClr val="tx1"/>
                </a:solidFill>
              </a:rPr>
            </a:br>
            <a:r>
              <a:rPr lang="en-US" sz="1600" i="1">
                <a:solidFill>
                  <a:schemeClr val="tx1"/>
                </a:solidFill>
              </a:rPr>
              <a:t>by generating human-like content,</a:t>
            </a:r>
            <a:br>
              <a:rPr lang="en-US" sz="1600" i="1">
                <a:solidFill>
                  <a:schemeClr val="tx1"/>
                </a:solidFill>
              </a:rPr>
            </a:br>
            <a:r>
              <a:rPr lang="en-US" sz="1600" i="1">
                <a:solidFill>
                  <a:schemeClr val="tx1"/>
                </a:solidFill>
              </a:rPr>
              <a:t>automating tasks, and enhancing</a:t>
            </a:r>
            <a:br>
              <a:rPr lang="en-US" sz="1600" i="1">
                <a:solidFill>
                  <a:schemeClr val="tx1"/>
                </a:solidFill>
              </a:rPr>
            </a:br>
            <a:r>
              <a:rPr lang="en-US" sz="1600" i="1">
                <a:solidFill>
                  <a:schemeClr val="tx1"/>
                </a:solidFill>
              </a:rPr>
              <a:t>decision-making through advanced models.</a:t>
            </a:r>
          </a:p>
          <a:p>
            <a:pPr algn="ctr"/>
            <a:endParaRPr lang="en-US" sz="1600" i="1">
              <a:solidFill>
                <a:schemeClr val="tx1"/>
              </a:solidFill>
            </a:endParaRPr>
          </a:p>
          <a:p>
            <a:pPr algn="ctr"/>
            <a:r>
              <a:rPr lang="en-US" sz="1600" i="1">
                <a:solidFill>
                  <a:schemeClr val="tx1"/>
                </a:solidFill>
              </a:rPr>
              <a:t>Trained By:</a:t>
            </a:r>
          </a:p>
          <a:p>
            <a:pPr algn="ctr"/>
            <a:endParaRPr lang="en-US" sz="1600" i="1">
              <a:solidFill>
                <a:schemeClr val="tx1"/>
              </a:solidFill>
            </a:endParaRPr>
          </a:p>
          <a:p>
            <a:pPr algn="ctr"/>
            <a:endParaRPr lang="en-IN" sz="1600" i="1">
              <a:solidFill>
                <a:schemeClr val="tx1"/>
              </a:solidFill>
            </a:endParaRPr>
          </a:p>
        </p:txBody>
      </p:sp>
      <p:sp>
        <p:nvSpPr>
          <p:cNvPr id="27" name="Rectangle 26"/>
          <p:cNvSpPr/>
          <p:nvPr/>
        </p:nvSpPr>
        <p:spPr>
          <a:xfrm>
            <a:off x="4981668" y="3295462"/>
            <a:ext cx="2064190" cy="2706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tx1"/>
                </a:solidFill>
              </a:rPr>
              <a:t>Enabling autonomous reasoning</a:t>
            </a:r>
            <a:br>
              <a:rPr lang="en-US" sz="1600" i="1">
                <a:solidFill>
                  <a:schemeClr val="tx1"/>
                </a:solidFill>
              </a:rPr>
            </a:br>
            <a:r>
              <a:rPr lang="en-US" sz="1600" i="1">
                <a:solidFill>
                  <a:schemeClr val="tx1"/>
                </a:solidFill>
              </a:rPr>
              <a:t>by combining tools, memory, and goals</a:t>
            </a:r>
            <a:br>
              <a:rPr lang="en-US" sz="1600" i="1">
                <a:solidFill>
                  <a:schemeClr val="tx1"/>
                </a:solidFill>
              </a:rPr>
            </a:br>
            <a:r>
              <a:rPr lang="en-US" sz="1600" i="1">
                <a:solidFill>
                  <a:schemeClr val="tx1"/>
                </a:solidFill>
              </a:rPr>
              <a:t>to perform complex tasks</a:t>
            </a:r>
            <a:br>
              <a:rPr lang="en-US" sz="1600" i="1">
                <a:solidFill>
                  <a:schemeClr val="tx1"/>
                </a:solidFill>
              </a:rPr>
            </a:br>
            <a:r>
              <a:rPr lang="en-US" sz="1600" i="1">
                <a:solidFill>
                  <a:schemeClr val="tx1"/>
                </a:solidFill>
              </a:rPr>
              <a:t>with minimal human intervention</a:t>
            </a:r>
          </a:p>
          <a:p>
            <a:pPr algn="ctr"/>
            <a:endParaRPr lang="en-US" sz="1600" i="1">
              <a:solidFill>
                <a:schemeClr val="tx1"/>
              </a:solidFill>
            </a:endParaRPr>
          </a:p>
          <a:p>
            <a:pPr algn="ctr"/>
            <a:endParaRPr lang="en-US" sz="1600" i="1">
              <a:solidFill>
                <a:schemeClr val="tx1"/>
              </a:solidFill>
            </a:endParaRPr>
          </a:p>
          <a:p>
            <a:pPr algn="ctr"/>
            <a:r>
              <a:rPr lang="en-US" sz="1600" i="1">
                <a:solidFill>
                  <a:schemeClr val="tx1"/>
                </a:solidFill>
              </a:rPr>
              <a:t>Trained By:</a:t>
            </a:r>
          </a:p>
          <a:p>
            <a:pPr algn="ctr"/>
            <a:endParaRPr lang="en-IN" sz="1600" i="1">
              <a:solidFill>
                <a:schemeClr val="tx1"/>
              </a:solidFill>
            </a:endParaRPr>
          </a:p>
        </p:txBody>
      </p:sp>
      <p:sp>
        <p:nvSpPr>
          <p:cNvPr id="28" name="Rectangle 27"/>
          <p:cNvSpPr/>
          <p:nvPr/>
        </p:nvSpPr>
        <p:spPr>
          <a:xfrm>
            <a:off x="8537416" y="3250195"/>
            <a:ext cx="2154726" cy="27884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a:solidFill>
                  <a:schemeClr val="tx1"/>
                </a:solidFill>
              </a:rPr>
              <a:t>Structuring agent behavior</a:t>
            </a:r>
            <a:br>
              <a:rPr lang="en-US" sz="1600" i="1">
                <a:solidFill>
                  <a:schemeClr val="tx1"/>
                </a:solidFill>
              </a:rPr>
            </a:br>
            <a:r>
              <a:rPr lang="en-US" sz="1600" i="1">
                <a:solidFill>
                  <a:schemeClr val="tx1"/>
                </a:solidFill>
              </a:rPr>
              <a:t>by defining tools, memory, and context</a:t>
            </a:r>
            <a:br>
              <a:rPr lang="en-US" sz="1600" i="1">
                <a:solidFill>
                  <a:schemeClr val="tx1"/>
                </a:solidFill>
              </a:rPr>
            </a:br>
            <a:r>
              <a:rPr lang="en-US" sz="1600" i="1">
                <a:solidFill>
                  <a:schemeClr val="tx1"/>
                </a:solidFill>
              </a:rPr>
              <a:t>to enable dynamic, goal-driven</a:t>
            </a:r>
            <a:br>
              <a:rPr lang="en-US" sz="1600" i="1">
                <a:solidFill>
                  <a:schemeClr val="tx1"/>
                </a:solidFill>
              </a:rPr>
            </a:br>
            <a:r>
              <a:rPr lang="en-US" sz="1600" i="1">
                <a:solidFill>
                  <a:schemeClr val="tx1"/>
                </a:solidFill>
              </a:rPr>
              <a:t>AI interactions at runtime.</a:t>
            </a:r>
          </a:p>
          <a:p>
            <a:pPr algn="ctr"/>
            <a:endParaRPr lang="en-US" sz="1600" i="1">
              <a:solidFill>
                <a:schemeClr val="tx1"/>
              </a:solidFill>
            </a:endParaRPr>
          </a:p>
          <a:p>
            <a:pPr algn="ctr"/>
            <a:r>
              <a:rPr lang="en-US" sz="1600" i="1">
                <a:solidFill>
                  <a:schemeClr val="tx1"/>
                </a:solidFill>
              </a:rPr>
              <a:t>Trained By:</a:t>
            </a:r>
          </a:p>
          <a:p>
            <a:pPr algn="ctr"/>
            <a:endParaRPr lang="en-IN" sz="1600" i="1">
              <a:solidFill>
                <a:schemeClr val="tx1"/>
              </a:solidFill>
            </a:endParaRPr>
          </a:p>
        </p:txBody>
      </p:sp>
      <p:sp>
        <p:nvSpPr>
          <p:cNvPr id="34" name="Content Placeholder 33"/>
          <p:cNvSpPr>
            <a:spLocks noGrp="1"/>
          </p:cNvSpPr>
          <p:nvPr>
            <p:ph idx="1"/>
          </p:nvPr>
        </p:nvSpPr>
        <p:spPr/>
        <p:txBody>
          <a:bodyPr/>
          <a:lstStyle/>
          <a:p>
            <a:pPr marL="0" indent="0">
              <a:buNone/>
            </a:pPr>
            <a:endParaRPr lang="en-IN">
              <a:ea typeface="Calibri"/>
              <a:cs typeface="Calibri"/>
            </a:endParaRPr>
          </a:p>
        </p:txBody>
      </p:sp>
    </p:spTree>
    <p:extLst>
      <p:ext uri="{BB962C8B-B14F-4D97-AF65-F5344CB8AC3E}">
        <p14:creationId xmlns:p14="http://schemas.microsoft.com/office/powerpoint/2010/main" val="733159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1222217"/>
          </a:xfrm>
        </p:spPr>
        <p:txBody>
          <a:bodyPr/>
          <a:lstStyle/>
          <a:p>
            <a:r>
              <a:rPr lang="en-IN" b="1">
                <a:solidFill>
                  <a:schemeClr val="bg1"/>
                </a:solidFill>
                <a:latin typeface="Times New Roman" panose="02020603050405020304" pitchFamily="18" charset="0"/>
                <a:cs typeface="Times New Roman" panose="02020603050405020304" pitchFamily="18" charset="0"/>
              </a:rPr>
              <a:t>Generative AI</a:t>
            </a:r>
            <a:br>
              <a:rPr lang="en-IN" b="1">
                <a:solidFill>
                  <a:schemeClr val="bg1"/>
                </a:solidFill>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a:xfrm>
            <a:off x="609600" y="968721"/>
            <a:ext cx="10972800" cy="5157443"/>
          </a:xfrm>
        </p:spPr>
        <p:txBody>
          <a:bodyPr/>
          <a:lstStyle/>
          <a:p>
            <a:pPr marL="0" indent="0">
              <a:buNone/>
            </a:pPr>
            <a:endParaRPr lang="en-IN"/>
          </a:p>
          <a:p>
            <a:pPr marL="0" indent="0">
              <a:buNone/>
            </a:pPr>
            <a:endParaRPr lang="en-IN"/>
          </a:p>
          <a:p>
            <a:pPr marL="0" indent="0">
              <a:buNone/>
            </a:pPr>
            <a:endParaRPr lang="en-IN"/>
          </a:p>
          <a:p>
            <a:pPr marL="0" indent="0" algn="just">
              <a:buNone/>
            </a:pPr>
            <a:r>
              <a:rPr lang="en-US" sz="1800" b="1">
                <a:cs typeface="Times New Roman" panose="02020603050405020304" pitchFamily="18" charset="0"/>
              </a:rPr>
              <a:t>Generative AI </a:t>
            </a:r>
            <a:r>
              <a:rPr lang="en-US" sz="1800">
                <a:cs typeface="Times New Roman" panose="02020603050405020304" pitchFamily="18" charset="0"/>
              </a:rPr>
              <a:t>refers to a category of artificial intelligence that can create new content such as text, images, audio, video, code, and more. Unlike traditional AI that focuses on tasks like classification or prediction, generative AI produces data that mimics or extends the data it has been trained on.</a:t>
            </a:r>
          </a:p>
          <a:p>
            <a:pPr marL="0" indent="0" algn="just">
              <a:buNone/>
            </a:pPr>
            <a:endParaRPr lang="en-IN" sz="1800">
              <a:cs typeface="Times New Roman" panose="02020603050405020304" pitchFamily="18" charset="0"/>
            </a:endParaRPr>
          </a:p>
          <a:p>
            <a:pPr marL="0" lvl="0" indent="0">
              <a:spcBef>
                <a:spcPct val="0"/>
              </a:spcBef>
              <a:buNone/>
            </a:pPr>
            <a:r>
              <a:rPr lang="en-US" altLang="en-US" sz="1800" b="1">
                <a:cs typeface="Times New Roman" panose="02020603050405020304" pitchFamily="18" charset="0"/>
              </a:rPr>
              <a:t>Key Concepts:</a:t>
            </a:r>
          </a:p>
          <a:p>
            <a:pPr marL="452438" marR="0" indent="-363538" defTabSz="914400" latinLnBrk="0">
              <a:buClrTx/>
              <a:buSzTx/>
              <a:buFont typeface="Wingdings" panose="05000000000000000000" pitchFamily="2" charset="2"/>
              <a:buChar char="Ø"/>
              <a:tabLst/>
            </a:pPr>
            <a:r>
              <a:rPr lang="en-US" altLang="en-US" sz="1800">
                <a:cs typeface="Times New Roman" panose="02020603050405020304" pitchFamily="18" charset="0"/>
              </a:rPr>
              <a:t>Transformer Architecture</a:t>
            </a:r>
          </a:p>
          <a:p>
            <a:pPr marL="452438" marR="0" indent="-363538" defTabSz="914400" latinLnBrk="0">
              <a:buClrTx/>
              <a:buSzTx/>
              <a:buFont typeface="Wingdings" panose="05000000000000000000" pitchFamily="2" charset="2"/>
              <a:buChar char="Ø"/>
              <a:tabLst/>
            </a:pPr>
            <a:r>
              <a:rPr lang="en-US" altLang="en-US" sz="1800" err="1">
                <a:cs typeface="Times New Roman" panose="02020603050405020304" pitchFamily="18" charset="0"/>
              </a:rPr>
              <a:t>Pretraining</a:t>
            </a:r>
            <a:r>
              <a:rPr lang="en-US" altLang="en-US" sz="1800">
                <a:cs typeface="Times New Roman" panose="02020603050405020304" pitchFamily="18" charset="0"/>
              </a:rPr>
              <a:t> and </a:t>
            </a:r>
            <a:r>
              <a:rPr lang="en-US" altLang="en-US" sz="1800" err="1">
                <a:cs typeface="Times New Roman" panose="02020603050405020304" pitchFamily="18" charset="0"/>
              </a:rPr>
              <a:t>Finetuning</a:t>
            </a:r>
            <a:r>
              <a:rPr lang="en-US" altLang="en-US" sz="1800">
                <a:cs typeface="Times New Roman" panose="02020603050405020304" pitchFamily="18" charset="0"/>
              </a:rPr>
              <a:t> of LLM</a:t>
            </a:r>
          </a:p>
          <a:p>
            <a:pPr marL="452438" marR="0" indent="-363538" defTabSz="914400" latinLnBrk="0">
              <a:buClrTx/>
              <a:buSzTx/>
              <a:buFont typeface="Wingdings" panose="05000000000000000000" pitchFamily="2" charset="2"/>
              <a:buChar char="Ø"/>
              <a:tabLst/>
            </a:pPr>
            <a:r>
              <a:rPr lang="en-US" altLang="en-US" sz="1800">
                <a:cs typeface="Times New Roman" panose="02020603050405020304" pitchFamily="18" charset="0"/>
              </a:rPr>
              <a:t>Prompt Engineering – Optimizing AI responses for specific tasks</a:t>
            </a:r>
          </a:p>
          <a:p>
            <a:pPr marL="0" indent="0">
              <a:buNone/>
            </a:pPr>
            <a:endParaRPr lang="en-IN"/>
          </a:p>
        </p:txBody>
      </p:sp>
      <p:sp>
        <p:nvSpPr>
          <p:cNvPr id="4" name="Rounded Rectangle 3"/>
          <p:cNvSpPr/>
          <p:nvPr/>
        </p:nvSpPr>
        <p:spPr>
          <a:xfrm>
            <a:off x="1300679" y="1222216"/>
            <a:ext cx="2181886" cy="119505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IN" sz="2400" b="1">
                <a:effectLst>
                  <a:outerShdw blurRad="38100" dist="38100" dir="2700000" algn="tl">
                    <a:srgbClr val="000000">
                      <a:alpha val="43137"/>
                    </a:srgbClr>
                  </a:outerShdw>
                </a:effectLst>
              </a:rPr>
              <a:t>Generative</a:t>
            </a:r>
          </a:p>
          <a:p>
            <a:pPr algn="ctr"/>
            <a:r>
              <a:rPr lang="en-IN" sz="2400" b="1">
                <a:effectLst>
                  <a:outerShdw blurRad="38100" dist="38100" dir="2700000" algn="tl">
                    <a:srgbClr val="000000">
                      <a:alpha val="43137"/>
                    </a:srgbClr>
                  </a:outerShdw>
                </a:effectLst>
              </a:rPr>
              <a:t>AI</a:t>
            </a:r>
          </a:p>
        </p:txBody>
      </p:sp>
      <p:sp>
        <p:nvSpPr>
          <p:cNvPr id="5" name="Rounded Rectangle 4"/>
          <p:cNvSpPr/>
          <p:nvPr/>
        </p:nvSpPr>
        <p:spPr>
          <a:xfrm>
            <a:off x="4845866" y="1222215"/>
            <a:ext cx="2190939" cy="119505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err="1">
                <a:ln w="0"/>
                <a:solidFill>
                  <a:schemeClr val="tx1"/>
                </a:solidFill>
              </a:rPr>
              <a:t>Agentic</a:t>
            </a:r>
            <a:r>
              <a:rPr lang="en-IN" sz="2400" b="1">
                <a:ln w="0"/>
                <a:solidFill>
                  <a:schemeClr val="tx1"/>
                </a:solidFill>
              </a:rPr>
              <a:t> AI</a:t>
            </a:r>
          </a:p>
        </p:txBody>
      </p:sp>
      <p:sp>
        <p:nvSpPr>
          <p:cNvPr id="6" name="Rounded Rectangle 5"/>
          <p:cNvSpPr/>
          <p:nvPr/>
        </p:nvSpPr>
        <p:spPr>
          <a:xfrm>
            <a:off x="8400106" y="1222214"/>
            <a:ext cx="2154726" cy="119505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a:solidFill>
                  <a:schemeClr val="tx1"/>
                </a:solidFill>
              </a:rPr>
              <a:t>MCP</a:t>
            </a:r>
          </a:p>
          <a:p>
            <a:pPr algn="ctr"/>
            <a:r>
              <a:rPr lang="en-IN" b="1" i="1">
                <a:solidFill>
                  <a:schemeClr val="tx1"/>
                </a:solidFill>
              </a:rPr>
              <a:t>[Model context Protocol]</a:t>
            </a:r>
          </a:p>
        </p:txBody>
      </p:sp>
      <p:cxnSp>
        <p:nvCxnSpPr>
          <p:cNvPr id="7" name="Straight Arrow Connector 6"/>
          <p:cNvCxnSpPr>
            <a:stCxn id="4" idx="3"/>
            <a:endCxn id="5" idx="1"/>
          </p:cNvCxnSpPr>
          <p:nvPr/>
        </p:nvCxnSpPr>
        <p:spPr>
          <a:xfrm flipV="1">
            <a:off x="3482565" y="1819744"/>
            <a:ext cx="13633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flipV="1">
            <a:off x="7036805" y="1819743"/>
            <a:ext cx="13633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143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4509-CA38-7AE3-94CB-7F80C067256C}"/>
              </a:ext>
            </a:extLst>
          </p:cNvPr>
          <p:cNvSpPr>
            <a:spLocks noGrp="1"/>
          </p:cNvSpPr>
          <p:nvPr>
            <p:ph type="title"/>
          </p:nvPr>
        </p:nvSpPr>
        <p:spPr>
          <a:xfrm>
            <a:off x="3673" y="-783"/>
            <a:ext cx="12111208" cy="693144"/>
          </a:xfrm>
        </p:spPr>
        <p:txBody>
          <a:bodyPr/>
          <a:lstStyle/>
          <a:p>
            <a:r>
              <a:rPr lang="en-US" dirty="0">
                <a:ea typeface="Calibri"/>
                <a:cs typeface="Calibri"/>
              </a:rPr>
              <a:t>RAG</a:t>
            </a:r>
            <a:endParaRPr lang="en-US" dirty="0"/>
          </a:p>
        </p:txBody>
      </p:sp>
      <p:sp>
        <p:nvSpPr>
          <p:cNvPr id="3" name="Content Placeholder 2">
            <a:extLst>
              <a:ext uri="{FF2B5EF4-FFF2-40B4-BE49-F238E27FC236}">
                <a16:creationId xmlns:a16="http://schemas.microsoft.com/office/drawing/2014/main" id="{264CADD4-E0EE-536F-2804-7529C36F470F}"/>
              </a:ext>
            </a:extLst>
          </p:cNvPr>
          <p:cNvSpPr>
            <a:spLocks noGrp="1"/>
          </p:cNvSpPr>
          <p:nvPr>
            <p:ph idx="1"/>
          </p:nvPr>
        </p:nvSpPr>
        <p:spPr>
          <a:xfrm>
            <a:off x="609600" y="939189"/>
            <a:ext cx="10972800" cy="5186975"/>
          </a:xfrm>
        </p:spPr>
        <p:txBody>
          <a:bodyPr/>
          <a:lstStyle/>
          <a:p>
            <a:pPr algn="just">
              <a:buFont typeface="Wingdings" panose="020B0604020202020204" pitchFamily="34" charset="0"/>
              <a:buChar char="Ø"/>
            </a:pPr>
            <a:r>
              <a:rPr lang="en-US" sz="1800" dirty="0">
                <a:ea typeface="+mn-lt"/>
                <a:cs typeface="+mn-lt"/>
              </a:rPr>
              <a:t>Retrieval-Augmented Generation (RAG) is an AI framework that combines document retrieval with text generation. It first fetches relevant information from an external knowledge base and then uses a language model to generate accurate, context-rich responses. This makes RAG powerful for tasks like question answering and summarization where up-to-date or detailed information is needed.</a:t>
            </a:r>
            <a:endParaRPr lang="en-US" dirty="0">
              <a:ea typeface="Calibri"/>
              <a:cs typeface="Calibri"/>
            </a:endParaRPr>
          </a:p>
          <a:p>
            <a:pPr marL="0" indent="0" algn="just">
              <a:buNone/>
            </a:pPr>
            <a:endParaRPr lang="en-US" sz="1800" dirty="0">
              <a:ea typeface="Calibri"/>
              <a:cs typeface="Calibri"/>
            </a:endParaRPr>
          </a:p>
          <a:p>
            <a:pPr marL="0" indent="0" algn="just">
              <a:buNone/>
            </a:pPr>
            <a:endParaRPr lang="en-US" sz="1800" dirty="0">
              <a:ea typeface="Calibri"/>
              <a:cs typeface="Calibri"/>
            </a:endParaRPr>
          </a:p>
          <a:p>
            <a:pPr marL="0" indent="0" algn="just">
              <a:buNone/>
            </a:pPr>
            <a:endParaRPr lang="en-US" sz="1800" dirty="0">
              <a:ea typeface="Calibri"/>
              <a:cs typeface="Calibri"/>
            </a:endParaRPr>
          </a:p>
        </p:txBody>
      </p:sp>
      <p:pic>
        <p:nvPicPr>
          <p:cNvPr id="4" name="Picture 3" descr="A diagram of a data flow&#10;&#10;AI-generated content may be incorrect.">
            <a:extLst>
              <a:ext uri="{FF2B5EF4-FFF2-40B4-BE49-F238E27FC236}">
                <a16:creationId xmlns:a16="http://schemas.microsoft.com/office/drawing/2014/main" id="{B37F79DE-118E-CEC8-99E8-11C44747271D}"/>
              </a:ext>
            </a:extLst>
          </p:cNvPr>
          <p:cNvPicPr>
            <a:picLocks noChangeAspect="1"/>
          </p:cNvPicPr>
          <p:nvPr/>
        </p:nvPicPr>
        <p:blipFill>
          <a:blip r:embed="rId2"/>
          <a:stretch>
            <a:fillRect/>
          </a:stretch>
        </p:blipFill>
        <p:spPr>
          <a:xfrm>
            <a:off x="1973855" y="2153089"/>
            <a:ext cx="8170844" cy="3864665"/>
          </a:xfrm>
          <a:prstGeom prst="rect">
            <a:avLst/>
          </a:prstGeom>
        </p:spPr>
      </p:pic>
    </p:spTree>
    <p:extLst>
      <p:ext uri="{BB962C8B-B14F-4D97-AF65-F5344CB8AC3E}">
        <p14:creationId xmlns:p14="http://schemas.microsoft.com/office/powerpoint/2010/main" val="345815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7529"/>
            <a:ext cx="10972800" cy="99588"/>
          </a:xfrm>
        </p:spPr>
        <p:txBody>
          <a:bodyPr/>
          <a:lstStyle/>
          <a:p>
            <a:r>
              <a:rPr lang="en-IN" b="1" err="1">
                <a:ln w="0"/>
                <a:solidFill>
                  <a:schemeClr val="bg1"/>
                </a:solidFill>
                <a:effectLst>
                  <a:outerShdw blurRad="38100" dist="38100" dir="2700000" algn="tl">
                    <a:srgbClr val="000000">
                      <a:alpha val="43137"/>
                    </a:srgbClr>
                  </a:outerShdw>
                </a:effectLst>
              </a:rPr>
              <a:t>Agentic</a:t>
            </a:r>
            <a:r>
              <a:rPr lang="en-IN" b="1">
                <a:ln w="0"/>
                <a:solidFill>
                  <a:schemeClr val="bg1"/>
                </a:solidFill>
                <a:effectLst>
                  <a:outerShdw blurRad="38100" dist="38100" dir="2700000" algn="tl">
                    <a:srgbClr val="000000">
                      <a:alpha val="43137"/>
                    </a:srgbClr>
                  </a:outerShdw>
                </a:effectLst>
              </a:rPr>
              <a:t>  AI</a:t>
            </a:r>
            <a:br>
              <a:rPr lang="en-IN" b="1">
                <a:ln w="0"/>
                <a:effectLst>
                  <a:outerShdw blurRad="38100" dist="38100" dir="2700000" algn="tl">
                    <a:srgbClr val="000000">
                      <a:alpha val="43137"/>
                    </a:srgbClr>
                  </a:outerShdw>
                </a:effectLst>
              </a:rPr>
            </a:br>
            <a:endParaRPr lang="en-IN"/>
          </a:p>
        </p:txBody>
      </p:sp>
      <p:sp>
        <p:nvSpPr>
          <p:cNvPr id="3" name="Content Placeholder 2"/>
          <p:cNvSpPr>
            <a:spLocks noGrp="1"/>
          </p:cNvSpPr>
          <p:nvPr>
            <p:ph idx="1"/>
          </p:nvPr>
        </p:nvSpPr>
        <p:spPr>
          <a:xfrm>
            <a:off x="609600" y="959667"/>
            <a:ext cx="10972800" cy="5166497"/>
          </a:xfrm>
        </p:spPr>
        <p:txBody>
          <a:bodyPr/>
          <a:lstStyle/>
          <a:p>
            <a:pPr marL="0" indent="0">
              <a:buNone/>
            </a:pPr>
            <a:endParaRPr lang="en-IN"/>
          </a:p>
          <a:p>
            <a:endParaRPr lang="en-IN"/>
          </a:p>
          <a:p>
            <a:endParaRPr lang="en-IN"/>
          </a:p>
          <a:p>
            <a:endParaRPr lang="en-IN"/>
          </a:p>
        </p:txBody>
      </p:sp>
      <p:sp>
        <p:nvSpPr>
          <p:cNvPr id="4" name="Rounded Rectangle 3"/>
          <p:cNvSpPr/>
          <p:nvPr/>
        </p:nvSpPr>
        <p:spPr>
          <a:xfrm>
            <a:off x="1300679" y="1303699"/>
            <a:ext cx="2181886" cy="119505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a:t>Generative</a:t>
            </a:r>
          </a:p>
          <a:p>
            <a:pPr algn="ctr"/>
            <a:r>
              <a:rPr lang="en-IN" sz="2400" b="1"/>
              <a:t>AI</a:t>
            </a:r>
          </a:p>
        </p:txBody>
      </p:sp>
      <p:sp>
        <p:nvSpPr>
          <p:cNvPr id="5" name="Rounded Rectangle 4"/>
          <p:cNvSpPr/>
          <p:nvPr/>
        </p:nvSpPr>
        <p:spPr>
          <a:xfrm>
            <a:off x="5000530" y="1303698"/>
            <a:ext cx="2190939" cy="119505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en-IN" sz="2400" b="1" dirty="0">
                <a:ln w="0"/>
                <a:solidFill>
                  <a:schemeClr val="bg1"/>
                </a:solidFill>
                <a:effectLst>
                  <a:outerShdw blurRad="38100" dist="38100" dir="2700000" algn="tl">
                    <a:srgbClr val="000000">
                      <a:alpha val="43137"/>
                    </a:srgbClr>
                  </a:outerShdw>
                </a:effectLst>
              </a:rPr>
              <a:t>Agentic AI</a:t>
            </a:r>
          </a:p>
        </p:txBody>
      </p:sp>
      <p:sp>
        <p:nvSpPr>
          <p:cNvPr id="6" name="Rounded Rectangle 5"/>
          <p:cNvSpPr/>
          <p:nvPr/>
        </p:nvSpPr>
        <p:spPr>
          <a:xfrm>
            <a:off x="8709434" y="1303698"/>
            <a:ext cx="2154726" cy="119505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2400" b="1">
                <a:solidFill>
                  <a:schemeClr val="tx1"/>
                </a:solidFill>
              </a:rPr>
              <a:t>MCP</a:t>
            </a:r>
          </a:p>
          <a:p>
            <a:pPr algn="ctr"/>
            <a:r>
              <a:rPr lang="en-IN" b="1" i="1">
                <a:solidFill>
                  <a:schemeClr val="tx1"/>
                </a:solidFill>
              </a:rPr>
              <a:t>[Model context Protocol]</a:t>
            </a:r>
          </a:p>
        </p:txBody>
      </p:sp>
      <p:cxnSp>
        <p:nvCxnSpPr>
          <p:cNvPr id="7" name="Straight Arrow Connector 6"/>
          <p:cNvCxnSpPr>
            <a:stCxn id="4" idx="3"/>
            <a:endCxn id="5" idx="1"/>
          </p:cNvCxnSpPr>
          <p:nvPr/>
        </p:nvCxnSpPr>
        <p:spPr>
          <a:xfrm flipV="1">
            <a:off x="3482565" y="1901227"/>
            <a:ext cx="151796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7191469" y="1901227"/>
            <a:ext cx="1517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79010" y="2842786"/>
            <a:ext cx="10773624" cy="2585323"/>
          </a:xfrm>
          <a:prstGeom prst="rect">
            <a:avLst/>
          </a:prstGeom>
        </p:spPr>
        <p:txBody>
          <a:bodyPr wrap="square" lIns="91440" tIns="45720" rIns="91440" bIns="45720" anchor="t">
            <a:spAutoFit/>
          </a:bodyPr>
          <a:lstStyle/>
          <a:p>
            <a:pPr lvl="0" algn="just"/>
            <a:r>
              <a:rPr lang="en-US" altLang="en-US" b="1">
                <a:latin typeface="+mn-lt"/>
                <a:cs typeface="Times New Roman"/>
              </a:rPr>
              <a:t>Agentic AI </a:t>
            </a:r>
            <a:r>
              <a:rPr lang="en-US" altLang="en-US">
                <a:latin typeface="+mn-lt"/>
                <a:cs typeface="Times New Roman"/>
              </a:rPr>
              <a:t>refers to AI systems that act autonomously, making decisions, setting goals, and executing tasks without human intervention. Uses techniques like Reinforcement Learning (RL) and multi-agent collaboration to optimize task execution.</a:t>
            </a:r>
          </a:p>
          <a:p>
            <a:pPr lvl="0" algn="just"/>
            <a:endParaRPr lang="en-US" altLang="en-US" b="1">
              <a:latin typeface="Times New Roman" panose="02020603050405020304" pitchFamily="18" charset="0"/>
              <a:cs typeface="Times New Roman" panose="02020603050405020304" pitchFamily="18" charset="0"/>
            </a:endParaRPr>
          </a:p>
          <a:p>
            <a:pPr lvl="0" algn="just"/>
            <a:r>
              <a:rPr lang="en-US" altLang="en-US" b="1">
                <a:latin typeface="+mn-lt"/>
                <a:cs typeface="Times New Roman" panose="02020603050405020304" pitchFamily="18" charset="0"/>
              </a:rPr>
              <a:t>Key Concepts:</a:t>
            </a:r>
          </a:p>
          <a:p>
            <a:pPr marL="452120" lvl="0" indent="-363220" algn="just">
              <a:buFont typeface="Wingdings" panose="05000000000000000000" pitchFamily="2" charset="2"/>
              <a:buChar char="Ø"/>
            </a:pPr>
            <a:r>
              <a:rPr lang="en-US" altLang="en-US" b="1">
                <a:latin typeface="+mn-lt"/>
                <a:cs typeface="Times New Roman" panose="02020603050405020304" pitchFamily="18" charset="0"/>
              </a:rPr>
              <a:t>Autonomous AI Agents</a:t>
            </a:r>
            <a:r>
              <a:rPr lang="en-US" altLang="en-US">
                <a:latin typeface="+mn-lt"/>
                <a:cs typeface="Times New Roman" panose="02020603050405020304" pitchFamily="18" charset="0"/>
              </a:rPr>
              <a:t> – AI systems that reason, plan, and execute actions</a:t>
            </a:r>
            <a:endParaRPr lang="en-US" altLang="en-US">
              <a:latin typeface="+mn-lt"/>
              <a:ea typeface="Calibri"/>
              <a:cs typeface="Times New Roman" panose="02020603050405020304" pitchFamily="18" charset="0"/>
            </a:endParaRPr>
          </a:p>
          <a:p>
            <a:pPr marL="452120" indent="-363220" algn="just">
              <a:buFont typeface="Wingdings" panose="05000000000000000000" pitchFamily="2" charset="2"/>
              <a:buChar char="Ø"/>
            </a:pPr>
            <a:r>
              <a:rPr lang="en-US" altLang="en-US" b="1">
                <a:latin typeface="+mn-lt"/>
                <a:cs typeface="Times New Roman"/>
              </a:rPr>
              <a:t>Agent Framework </a:t>
            </a:r>
            <a:r>
              <a:rPr lang="en-US" altLang="en-US">
                <a:latin typeface="+mn-lt"/>
                <a:cs typeface="Times New Roman"/>
              </a:rPr>
              <a:t>– </a:t>
            </a:r>
            <a:r>
              <a:rPr lang="en-US" altLang="en-US" err="1">
                <a:latin typeface="+mn-lt"/>
                <a:cs typeface="Times New Roman"/>
              </a:rPr>
              <a:t>Langchain</a:t>
            </a:r>
            <a:r>
              <a:rPr lang="en-US" altLang="en-US">
                <a:latin typeface="+mn-lt"/>
                <a:cs typeface="Times New Roman"/>
              </a:rPr>
              <a:t> and </a:t>
            </a:r>
            <a:r>
              <a:rPr lang="en-US" altLang="en-US" err="1">
                <a:latin typeface="+mn-lt"/>
                <a:cs typeface="Times New Roman"/>
              </a:rPr>
              <a:t>Autogen</a:t>
            </a:r>
            <a:endParaRPr lang="en-US" altLang="en-US" err="1">
              <a:latin typeface="+mn-lt"/>
              <a:ea typeface="Calibri"/>
              <a:cs typeface="Times New Roman" panose="02020603050405020304" pitchFamily="18" charset="0"/>
            </a:endParaRPr>
          </a:p>
          <a:p>
            <a:pPr marL="452120" lvl="0" indent="-363220" algn="just">
              <a:buFont typeface="Wingdings" panose="05000000000000000000" pitchFamily="2" charset="2"/>
              <a:buChar char="Ø"/>
            </a:pPr>
            <a:r>
              <a:rPr lang="en-US" altLang="en-US" b="1">
                <a:latin typeface="+mn-lt"/>
                <a:cs typeface="Times New Roman" panose="02020603050405020304" pitchFamily="18" charset="0"/>
              </a:rPr>
              <a:t>Reinforcement Learning </a:t>
            </a:r>
            <a:r>
              <a:rPr lang="en-US" altLang="en-US">
                <a:latin typeface="+mn-lt"/>
                <a:cs typeface="Times New Roman" panose="02020603050405020304" pitchFamily="18" charset="0"/>
              </a:rPr>
              <a:t>– AI that improves through trial and error</a:t>
            </a:r>
            <a:endParaRPr lang="en-US" altLang="en-US">
              <a:latin typeface="+mn-lt"/>
              <a:ea typeface="Calibri"/>
              <a:cs typeface="Times New Roman" panose="02020603050405020304" pitchFamily="18" charset="0"/>
            </a:endParaRPr>
          </a:p>
          <a:p>
            <a:pPr marL="452120" lvl="0" indent="-363220" algn="just">
              <a:buFont typeface="Wingdings" panose="05000000000000000000" pitchFamily="2" charset="2"/>
              <a:buChar char="Ø"/>
            </a:pPr>
            <a:r>
              <a:rPr lang="en-US" altLang="en-US" b="1">
                <a:latin typeface="+mn-lt"/>
                <a:cs typeface="Times New Roman" panose="02020603050405020304" pitchFamily="18" charset="0"/>
              </a:rPr>
              <a:t>Ethical AI &amp; Safety Considerations </a:t>
            </a:r>
            <a:r>
              <a:rPr lang="en-US" altLang="en-US">
                <a:latin typeface="+mn-lt"/>
                <a:cs typeface="Times New Roman" panose="02020603050405020304" pitchFamily="18" charset="0"/>
              </a:rPr>
              <a:t>– Ensuring AI makes responsible decisions</a:t>
            </a:r>
            <a:endParaRPr lang="en-US" altLang="en-US">
              <a:latin typeface="+mn-lt"/>
              <a:ea typeface="Calibri"/>
              <a:cs typeface="Times New Roman" panose="02020603050405020304" pitchFamily="18" charset="0"/>
            </a:endParaRPr>
          </a:p>
        </p:txBody>
      </p:sp>
    </p:spTree>
    <p:extLst>
      <p:ext uri="{BB962C8B-B14F-4D97-AF65-F5344CB8AC3E}">
        <p14:creationId xmlns:p14="http://schemas.microsoft.com/office/powerpoint/2010/main" val="109350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5F27C-9F62-239C-9E94-24FAD7E475DA}"/>
              </a:ext>
            </a:extLst>
          </p:cNvPr>
          <p:cNvSpPr txBox="1"/>
          <p:nvPr/>
        </p:nvSpPr>
        <p:spPr>
          <a:xfrm>
            <a:off x="0" y="-4870"/>
            <a:ext cx="12192000" cy="769441"/>
          </a:xfrm>
          <a:prstGeom prst="rect">
            <a:avLst/>
          </a:prstGeom>
          <a:noFill/>
        </p:spPr>
        <p:txBody>
          <a:bodyPr wrap="square">
            <a:spAutoFit/>
          </a:bodyPr>
          <a:lstStyle/>
          <a:p>
            <a:pPr marL="88900" lvl="0" algn="ctr"/>
            <a:r>
              <a:rPr lang="en-US" altLang="en-US" sz="4400" b="1" err="1">
                <a:solidFill>
                  <a:schemeClr val="bg1"/>
                </a:solidFill>
                <a:latin typeface="+mj-lt"/>
                <a:cs typeface="Times New Roman" panose="02020603050405020304" pitchFamily="18" charset="0"/>
              </a:rPr>
              <a:t>LangChain</a:t>
            </a:r>
            <a:endParaRPr lang="en-US" altLang="en-US" sz="4400" b="1">
              <a:solidFill>
                <a:schemeClr val="bg1"/>
              </a:solidFill>
              <a:latin typeface="+mj-lt"/>
              <a:cs typeface="Times New Roman" panose="02020603050405020304" pitchFamily="18" charset="0"/>
            </a:endParaRPr>
          </a:p>
        </p:txBody>
      </p:sp>
      <p:sp>
        <p:nvSpPr>
          <p:cNvPr id="5" name="TextBox 4">
            <a:extLst>
              <a:ext uri="{FF2B5EF4-FFF2-40B4-BE49-F238E27FC236}">
                <a16:creationId xmlns:a16="http://schemas.microsoft.com/office/drawing/2014/main" id="{0D66B100-F1F1-0989-1C01-EAF80ABE61BC}"/>
              </a:ext>
            </a:extLst>
          </p:cNvPr>
          <p:cNvSpPr txBox="1"/>
          <p:nvPr/>
        </p:nvSpPr>
        <p:spPr>
          <a:xfrm>
            <a:off x="525780" y="819210"/>
            <a:ext cx="11239500" cy="1012072"/>
          </a:xfrm>
          <a:prstGeom prst="rect">
            <a:avLst/>
          </a:prstGeom>
          <a:noFill/>
        </p:spPr>
        <p:txBody>
          <a:bodyPr wrap="square" lIns="91440" tIns="45720" rIns="91440" bIns="45720" anchor="t">
            <a:spAutoFit/>
          </a:bodyPr>
          <a:lstStyle/>
          <a:p>
            <a:pPr algn="just">
              <a:buNone/>
            </a:pPr>
            <a:r>
              <a:rPr lang="en-US" err="1">
                <a:latin typeface="Times New Roman"/>
                <a:cs typeface="Times New Roman"/>
              </a:rPr>
              <a:t>LangChain</a:t>
            </a:r>
            <a:r>
              <a:rPr lang="en-US">
                <a:latin typeface="Times New Roman"/>
                <a:cs typeface="Times New Roman"/>
              </a:rPr>
              <a:t> is a powerful framework that helps developers build applications using large language models (LLMs) like GPT-4, Claude, or </a:t>
            </a:r>
            <a:r>
              <a:rPr lang="en-US" err="1">
                <a:latin typeface="Times New Roman"/>
                <a:cs typeface="Times New Roman"/>
              </a:rPr>
              <a:t>LLaMA</a:t>
            </a:r>
            <a:r>
              <a:rPr lang="en-US">
                <a:latin typeface="Times New Roman"/>
                <a:cs typeface="Times New Roman"/>
              </a:rPr>
              <a:t> — especially those involving retrieval, reasoning, and memory.</a:t>
            </a:r>
          </a:p>
          <a:p>
            <a:pPr algn="just">
              <a:lnSpc>
                <a:spcPct val="150000"/>
              </a:lnSpc>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11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745D-F2E8-6785-31A1-A88721F52FCE}"/>
              </a:ext>
            </a:extLst>
          </p:cNvPr>
          <p:cNvSpPr>
            <a:spLocks noGrp="1"/>
          </p:cNvSpPr>
          <p:nvPr>
            <p:ph type="title"/>
          </p:nvPr>
        </p:nvSpPr>
        <p:spPr>
          <a:xfrm>
            <a:off x="3673" y="-783"/>
            <a:ext cx="12184653" cy="693144"/>
          </a:xfrm>
        </p:spPr>
        <p:txBody>
          <a:bodyPr/>
          <a:lstStyle/>
          <a:p>
            <a:r>
              <a:rPr lang="en-US" b="1" dirty="0">
                <a:solidFill>
                  <a:schemeClr val="bg1"/>
                </a:solidFill>
                <a:latin typeface="Calibri heading"/>
                <a:ea typeface="Calibri"/>
                <a:cs typeface="Calibri"/>
              </a:rPr>
              <a:t>MCP</a:t>
            </a:r>
            <a:endParaRPr lang="en-US" b="1" dirty="0">
              <a:solidFill>
                <a:schemeClr val="bg1"/>
              </a:solidFill>
              <a:latin typeface="Calibri heading"/>
            </a:endParaRPr>
          </a:p>
        </p:txBody>
      </p:sp>
      <p:graphicFrame>
        <p:nvGraphicFramePr>
          <p:cNvPr id="4" name="Content Placeholder 3">
            <a:extLst>
              <a:ext uri="{FF2B5EF4-FFF2-40B4-BE49-F238E27FC236}">
                <a16:creationId xmlns:a16="http://schemas.microsoft.com/office/drawing/2014/main" id="{49DED7E1-477A-1F11-048C-DBF6B8CF207A}"/>
              </a:ext>
            </a:extLst>
          </p:cNvPr>
          <p:cNvGraphicFramePr>
            <a:graphicFrameLocks noGrp="1"/>
          </p:cNvGraphicFramePr>
          <p:nvPr>
            <p:ph idx="1"/>
            <p:extLst>
              <p:ext uri="{D42A27DB-BD31-4B8C-83A1-F6EECF244321}">
                <p14:modId xmlns:p14="http://schemas.microsoft.com/office/powerpoint/2010/main" val="2316790420"/>
              </p:ext>
            </p:extLst>
          </p:nvPr>
        </p:nvGraphicFramePr>
        <p:xfrm>
          <a:off x="1257759" y="2781759"/>
          <a:ext cx="9869878" cy="3205211"/>
        </p:xfrm>
        <a:graphic>
          <a:graphicData uri="http://schemas.openxmlformats.org/drawingml/2006/table">
            <a:tbl>
              <a:tblPr firstRow="1" bandRow="1">
                <a:tableStyleId>{5C22544A-7EE6-4342-B048-85BDC9FD1C3A}</a:tableStyleId>
              </a:tblPr>
              <a:tblGrid>
                <a:gridCol w="4934939">
                  <a:extLst>
                    <a:ext uri="{9D8B030D-6E8A-4147-A177-3AD203B41FA5}">
                      <a16:colId xmlns:a16="http://schemas.microsoft.com/office/drawing/2014/main" val="2362740408"/>
                    </a:ext>
                  </a:extLst>
                </a:gridCol>
                <a:gridCol w="4934939">
                  <a:extLst>
                    <a:ext uri="{9D8B030D-6E8A-4147-A177-3AD203B41FA5}">
                      <a16:colId xmlns:a16="http://schemas.microsoft.com/office/drawing/2014/main" val="4220747949"/>
                    </a:ext>
                  </a:extLst>
                </a:gridCol>
              </a:tblGrid>
              <a:tr h="561473">
                <a:tc>
                  <a:txBody>
                    <a:bodyPr/>
                    <a:lstStyle/>
                    <a:p>
                      <a:pPr algn="ctr"/>
                      <a:r>
                        <a:rPr lang="en-US" sz="2400" dirty="0"/>
                        <a:t>Challenges Before MCP</a:t>
                      </a:r>
                    </a:p>
                  </a:txBody>
                  <a:tcPr/>
                </a:tc>
                <a:tc>
                  <a:txBody>
                    <a:bodyPr/>
                    <a:lstStyle/>
                    <a:p>
                      <a:pPr lvl="0" algn="ctr">
                        <a:buNone/>
                      </a:pPr>
                      <a:r>
                        <a:rPr lang="en-US" sz="2400" b="1" i="0" u="none" strike="noStrike" noProof="0" dirty="0">
                          <a:latin typeface="Calibri"/>
                        </a:rPr>
                        <a:t>After MCP – What Has Changed</a:t>
                      </a:r>
                      <a:endParaRPr lang="en-US" sz="2400" b="1"/>
                    </a:p>
                  </a:txBody>
                  <a:tcPr/>
                </a:tc>
                <a:extLst>
                  <a:ext uri="{0D108BD9-81ED-4DB2-BD59-A6C34878D82A}">
                    <a16:rowId xmlns:a16="http://schemas.microsoft.com/office/drawing/2014/main" val="300438656"/>
                  </a:ext>
                </a:extLst>
              </a:tr>
              <a:tr h="661736">
                <a:tc>
                  <a:txBody>
                    <a:bodyPr/>
                    <a:lstStyle/>
                    <a:p>
                      <a:pPr marL="285750" lvl="0" indent="-285750" algn="l">
                        <a:lnSpc>
                          <a:spcPct val="100000"/>
                        </a:lnSpc>
                        <a:spcBef>
                          <a:spcPts val="0"/>
                        </a:spcBef>
                        <a:spcAft>
                          <a:spcPts val="0"/>
                        </a:spcAft>
                        <a:buFont typeface="Arial"/>
                        <a:buChar char="•"/>
                      </a:pPr>
                      <a:r>
                        <a:rPr lang="en-US" dirty="0"/>
                        <a:t>Data scattered across siloed systems, causing inefficiency</a:t>
                      </a:r>
                    </a:p>
                  </a:txBody>
                  <a:tcPr anchor="ctr"/>
                </a:tc>
                <a:tc>
                  <a:txBody>
                    <a:bodyPr/>
                    <a:lstStyle/>
                    <a:p>
                      <a:pPr marL="285750" lvl="0" indent="-285750" algn="l">
                        <a:buFont typeface="Arial"/>
                        <a:buChar char="•"/>
                      </a:pPr>
                      <a:r>
                        <a:rPr lang="en-US" sz="1800" b="0" i="0" u="none" strike="noStrike" noProof="0" dirty="0">
                          <a:solidFill>
                            <a:srgbClr val="000000"/>
                          </a:solidFill>
                          <a:latin typeface="Calibri"/>
                        </a:rPr>
                        <a:t>Centralized platform integrates all data and processes.</a:t>
                      </a:r>
                    </a:p>
                  </a:txBody>
                  <a:tcPr/>
                </a:tc>
                <a:extLst>
                  <a:ext uri="{0D108BD9-81ED-4DB2-BD59-A6C34878D82A}">
                    <a16:rowId xmlns:a16="http://schemas.microsoft.com/office/drawing/2014/main" val="1276088776"/>
                  </a:ext>
                </a:extLst>
              </a:tr>
              <a:tr h="470760">
                <a:tc>
                  <a:txBody>
                    <a:bodyPr/>
                    <a:lstStyle/>
                    <a:p>
                      <a:pPr marL="285750" lvl="0" indent="-285750">
                        <a:buFont typeface="Arial"/>
                        <a:buChar char="•"/>
                      </a:pPr>
                      <a:r>
                        <a:rPr lang="en-US" sz="1800" b="0" i="0" u="none" strike="noStrike" noProof="0" dirty="0">
                          <a:solidFill>
                            <a:srgbClr val="000000"/>
                          </a:solidFill>
                          <a:latin typeface="Calibri"/>
                        </a:rPr>
                        <a:t>Lack of real-time visibility and delayed decisions.</a:t>
                      </a:r>
                      <a:endParaRPr lang="en-US" dirty="0"/>
                    </a:p>
                  </a:txBody>
                  <a:tcPr/>
                </a:tc>
                <a:tc>
                  <a:txBody>
                    <a:bodyPr/>
                    <a:lstStyle/>
                    <a:p>
                      <a:pPr marL="285750" lvl="0" indent="-285750">
                        <a:buFont typeface="Arial"/>
                        <a:buChar char="•"/>
                      </a:pPr>
                      <a:r>
                        <a:rPr lang="en-US" sz="1800" b="0" i="0" u="none" strike="noStrike" noProof="0" dirty="0">
                          <a:solidFill>
                            <a:srgbClr val="000000"/>
                          </a:solidFill>
                          <a:latin typeface="Calibri"/>
                        </a:rPr>
                        <a:t>Real-time monitoring enables faster, accurate decisions.</a:t>
                      </a:r>
                      <a:endParaRPr lang="en-US" dirty="0"/>
                    </a:p>
                  </a:txBody>
                  <a:tcPr/>
                </a:tc>
                <a:extLst>
                  <a:ext uri="{0D108BD9-81ED-4DB2-BD59-A6C34878D82A}">
                    <a16:rowId xmlns:a16="http://schemas.microsoft.com/office/drawing/2014/main" val="4131921681"/>
                  </a:ext>
                </a:extLst>
              </a:tr>
              <a:tr h="470760">
                <a:tc>
                  <a:txBody>
                    <a:bodyPr/>
                    <a:lstStyle/>
                    <a:p>
                      <a:pPr marL="285750" lvl="0" indent="-285750">
                        <a:buFont typeface="Arial"/>
                        <a:buChar char="•"/>
                      </a:pPr>
                      <a:r>
                        <a:rPr lang="en-US" sz="1800" b="0" i="0" u="none" strike="noStrike" noProof="0" dirty="0">
                          <a:solidFill>
                            <a:srgbClr val="000000"/>
                          </a:solidFill>
                          <a:latin typeface="Calibri"/>
                        </a:rPr>
                        <a:t>Manual workflows leading to errors </a:t>
                      </a:r>
                      <a:r>
                        <a:rPr lang="en-US" sz="1800" b="0" i="0" u="none" strike="noStrike" noProof="0" dirty="0" err="1">
                          <a:solidFill>
                            <a:srgbClr val="000000"/>
                          </a:solidFill>
                          <a:latin typeface="Calibri"/>
                        </a:rPr>
                        <a:t>anaad</a:t>
                      </a:r>
                      <a:r>
                        <a:rPr lang="en-US" sz="1800" b="0" i="0" u="none" strike="noStrike" noProof="0" dirty="0">
                          <a:solidFill>
                            <a:srgbClr val="000000"/>
                          </a:solidFill>
                          <a:latin typeface="Calibri"/>
                        </a:rPr>
                        <a:t> delays.</a:t>
                      </a:r>
                      <a:endParaRPr lang="en-US" dirty="0"/>
                    </a:p>
                  </a:txBody>
                  <a:tcPr/>
                </a:tc>
                <a:tc>
                  <a:txBody>
                    <a:bodyPr/>
                    <a:lstStyle/>
                    <a:p>
                      <a:pPr marL="285750" lvl="0" indent="-285750">
                        <a:buFont typeface="Arial"/>
                        <a:buChar char="•"/>
                      </a:pPr>
                      <a:r>
                        <a:rPr lang="en-US" sz="1800" b="0" i="0" u="none" strike="noStrike" noProof="0" dirty="0">
                          <a:solidFill>
                            <a:srgbClr val="000000"/>
                          </a:solidFill>
                          <a:latin typeface="Calibri"/>
                        </a:rPr>
                        <a:t>Automated workflows improve accuracy and efficiency.</a:t>
                      </a:r>
                      <a:endParaRPr lang="en-US" dirty="0"/>
                    </a:p>
                  </a:txBody>
                  <a:tcPr/>
                </a:tc>
                <a:extLst>
                  <a:ext uri="{0D108BD9-81ED-4DB2-BD59-A6C34878D82A}">
                    <a16:rowId xmlns:a16="http://schemas.microsoft.com/office/drawing/2014/main" val="4159734384"/>
                  </a:ext>
                </a:extLst>
              </a:tr>
              <a:tr h="701842">
                <a:tc>
                  <a:txBody>
                    <a:bodyPr/>
                    <a:lstStyle/>
                    <a:p>
                      <a:pPr marL="285750" lvl="0" indent="-285750">
                        <a:buFont typeface="Arial"/>
                        <a:buChar char="•"/>
                      </a:pPr>
                      <a:endParaRPr lang="en-US" sz="1800" b="0" i="0" u="none" strike="noStrike" noProof="0" dirty="0">
                        <a:solidFill>
                          <a:srgbClr val="000000"/>
                        </a:solidFill>
                        <a:latin typeface="Calibri"/>
                      </a:endParaRPr>
                    </a:p>
                  </a:txBody>
                  <a:tcPr/>
                </a:tc>
                <a:tc>
                  <a:txBody>
                    <a:bodyPr/>
                    <a:lstStyle/>
                    <a:p>
                      <a:pPr marL="285750" lvl="0" indent="-285750" algn="l">
                        <a:lnSpc>
                          <a:spcPct val="100000"/>
                        </a:lnSpc>
                        <a:spcBef>
                          <a:spcPts val="0"/>
                        </a:spcBef>
                        <a:spcAft>
                          <a:spcPts val="0"/>
                        </a:spcAft>
                        <a:buFont typeface="Arial"/>
                        <a:buChar char="•"/>
                      </a:pPr>
                      <a:r>
                        <a:rPr lang="en-US" sz="1800" b="0" i="0" u="none" strike="noStrike" noProof="0" dirty="0">
                          <a:solidFill>
                            <a:srgbClr val="000000"/>
                          </a:solidFill>
                          <a:latin typeface="Calibri"/>
                        </a:rPr>
                        <a:t>Improved collaboration with unified access and communication.</a:t>
                      </a:r>
                    </a:p>
                  </a:txBody>
                  <a:tcPr/>
                </a:tc>
                <a:extLst>
                  <a:ext uri="{0D108BD9-81ED-4DB2-BD59-A6C34878D82A}">
                    <a16:rowId xmlns:a16="http://schemas.microsoft.com/office/drawing/2014/main" val="3907078633"/>
                  </a:ext>
                </a:extLst>
              </a:tr>
            </a:tbl>
          </a:graphicData>
        </a:graphic>
      </p:graphicFrame>
      <p:pic>
        <p:nvPicPr>
          <p:cNvPr id="9" name="Picture 8" descr="A white rectangular sign with black text&#10;&#10;AI-generated content may be incorrect.">
            <a:extLst>
              <a:ext uri="{FF2B5EF4-FFF2-40B4-BE49-F238E27FC236}">
                <a16:creationId xmlns:a16="http://schemas.microsoft.com/office/drawing/2014/main" id="{1FFF1DE4-5D29-EB32-F08F-4447D9E35373}"/>
              </a:ext>
            </a:extLst>
          </p:cNvPr>
          <p:cNvPicPr>
            <a:picLocks noChangeAspect="1"/>
          </p:cNvPicPr>
          <p:nvPr/>
        </p:nvPicPr>
        <p:blipFill>
          <a:blip r:embed="rId2"/>
          <a:stretch>
            <a:fillRect/>
          </a:stretch>
        </p:blipFill>
        <p:spPr>
          <a:xfrm>
            <a:off x="1259709" y="1081030"/>
            <a:ext cx="2291280" cy="1271531"/>
          </a:xfrm>
          <a:prstGeom prst="rect">
            <a:avLst/>
          </a:prstGeom>
        </p:spPr>
      </p:pic>
      <p:cxnSp>
        <p:nvCxnSpPr>
          <p:cNvPr id="11" name="Straight Arrow Connector 10">
            <a:extLst>
              <a:ext uri="{FF2B5EF4-FFF2-40B4-BE49-F238E27FC236}">
                <a16:creationId xmlns:a16="http://schemas.microsoft.com/office/drawing/2014/main" id="{4B4C46C9-375E-727E-DD7E-37CB392A1D0E}"/>
              </a:ext>
            </a:extLst>
          </p:cNvPr>
          <p:cNvCxnSpPr/>
          <p:nvPr/>
        </p:nvCxnSpPr>
        <p:spPr>
          <a:xfrm>
            <a:off x="3559342" y="1655188"/>
            <a:ext cx="1391796" cy="14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11" descr="A close-up of a sign&#10;&#10;AI-generated content may be incorrect.">
            <a:extLst>
              <a:ext uri="{FF2B5EF4-FFF2-40B4-BE49-F238E27FC236}">
                <a16:creationId xmlns:a16="http://schemas.microsoft.com/office/drawing/2014/main" id="{59B5AD53-14D3-E58E-827D-4B7ACB7A3835}"/>
              </a:ext>
            </a:extLst>
          </p:cNvPr>
          <p:cNvPicPr>
            <a:picLocks noChangeAspect="1"/>
          </p:cNvPicPr>
          <p:nvPr/>
        </p:nvPicPr>
        <p:blipFill>
          <a:blip r:embed="rId3"/>
          <a:stretch>
            <a:fillRect/>
          </a:stretch>
        </p:blipFill>
        <p:spPr>
          <a:xfrm>
            <a:off x="4950016" y="1081030"/>
            <a:ext cx="2282788" cy="1271531"/>
          </a:xfrm>
          <a:prstGeom prst="rect">
            <a:avLst/>
          </a:prstGeom>
        </p:spPr>
      </p:pic>
      <p:cxnSp>
        <p:nvCxnSpPr>
          <p:cNvPr id="15" name="Straight Arrow Connector 14">
            <a:extLst>
              <a:ext uri="{FF2B5EF4-FFF2-40B4-BE49-F238E27FC236}">
                <a16:creationId xmlns:a16="http://schemas.microsoft.com/office/drawing/2014/main" id="{7750C874-7226-B742-E514-A6AF3432CF81}"/>
              </a:ext>
            </a:extLst>
          </p:cNvPr>
          <p:cNvCxnSpPr/>
          <p:nvPr/>
        </p:nvCxnSpPr>
        <p:spPr>
          <a:xfrm flipV="1">
            <a:off x="7248060" y="1658571"/>
            <a:ext cx="1268267" cy="74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ounded Rectangle 3">
            <a:extLst>
              <a:ext uri="{FF2B5EF4-FFF2-40B4-BE49-F238E27FC236}">
                <a16:creationId xmlns:a16="http://schemas.microsoft.com/office/drawing/2014/main" id="{FC51EB93-23CE-B3A7-3142-FB5DD9579B58}"/>
              </a:ext>
            </a:extLst>
          </p:cNvPr>
          <p:cNvSpPr/>
          <p:nvPr/>
        </p:nvSpPr>
        <p:spPr>
          <a:xfrm>
            <a:off x="8579785" y="1081847"/>
            <a:ext cx="2432542" cy="1275267"/>
          </a:xfrm>
          <a:prstGeom prst="roundRect">
            <a:avLst/>
          </a:prstGeom>
          <a:solidFill>
            <a:srgbClr val="C00000"/>
          </a:solidFill>
          <a:ln/>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en-IN" sz="2400" b="1">
                <a:effectLst>
                  <a:outerShdw blurRad="38100" dist="38100" dir="2700000" algn="tl">
                    <a:srgbClr val="000000">
                      <a:alpha val="43137"/>
                    </a:srgbClr>
                  </a:outerShdw>
                </a:effectLst>
              </a:rPr>
              <a:t>MCP</a:t>
            </a:r>
          </a:p>
          <a:p>
            <a:pPr algn="ctr"/>
            <a:r>
              <a:rPr lang="en-IN" b="1" i="1" dirty="0">
                <a:effectLst>
                  <a:outerShdw blurRad="38100" dist="38100" dir="2700000" algn="tl">
                    <a:srgbClr val="000000">
                      <a:alpha val="43137"/>
                    </a:srgbClr>
                  </a:outerShdw>
                </a:effectLst>
                <a:ea typeface="Calibri"/>
                <a:cs typeface="Calibri"/>
              </a:rPr>
              <a:t>[Model Context Protocol]</a:t>
            </a:r>
          </a:p>
        </p:txBody>
      </p:sp>
    </p:spTree>
    <p:extLst>
      <p:ext uri="{BB962C8B-B14F-4D97-AF65-F5344CB8AC3E}">
        <p14:creationId xmlns:p14="http://schemas.microsoft.com/office/powerpoint/2010/main" val="185518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296D-0169-7314-6B0C-6255815BA670}"/>
              </a:ext>
            </a:extLst>
          </p:cNvPr>
          <p:cNvSpPr>
            <a:spLocks noGrp="1"/>
          </p:cNvSpPr>
          <p:nvPr>
            <p:ph type="title"/>
          </p:nvPr>
        </p:nvSpPr>
        <p:spPr>
          <a:xfrm>
            <a:off x="3673" y="-783"/>
            <a:ext cx="12184654" cy="665602"/>
          </a:xfrm>
        </p:spPr>
        <p:txBody>
          <a:bodyPr/>
          <a:lstStyle/>
          <a:p>
            <a:r>
              <a:rPr lang="en-US" b="1" dirty="0">
                <a:solidFill>
                  <a:schemeClr val="bg1"/>
                </a:solidFill>
                <a:ea typeface="Calibri"/>
                <a:cs typeface="Calibri"/>
              </a:rPr>
              <a:t>MCP Architecture</a:t>
            </a:r>
            <a:endParaRPr lang="en-US" b="1" dirty="0">
              <a:solidFill>
                <a:schemeClr val="bg1"/>
              </a:solidFill>
            </a:endParaRPr>
          </a:p>
        </p:txBody>
      </p:sp>
      <p:pic>
        <p:nvPicPr>
          <p:cNvPr id="4" name="Content Placeholder 3" descr="A diagram of a software process&#10;&#10;AI-generated content may be incorrect.">
            <a:extLst>
              <a:ext uri="{FF2B5EF4-FFF2-40B4-BE49-F238E27FC236}">
                <a16:creationId xmlns:a16="http://schemas.microsoft.com/office/drawing/2014/main" id="{0DAFB23B-CF99-732D-2B1B-9EC79C91D458}"/>
              </a:ext>
            </a:extLst>
          </p:cNvPr>
          <p:cNvPicPr>
            <a:picLocks noGrp="1" noChangeAspect="1"/>
          </p:cNvPicPr>
          <p:nvPr>
            <p:ph idx="1"/>
          </p:nvPr>
        </p:nvPicPr>
        <p:blipFill>
          <a:blip r:embed="rId2"/>
          <a:stretch>
            <a:fillRect/>
          </a:stretch>
        </p:blipFill>
        <p:spPr bwMode="auto">
          <a:xfrm>
            <a:off x="1183106" y="1178169"/>
            <a:ext cx="9605209" cy="475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826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6DCFFD4F-1099-138A-FFD4-C425B223F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49" y="1157649"/>
            <a:ext cx="7447682" cy="48641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6E2D71-E693-3FFA-5016-D17F0D85F6D9}"/>
              </a:ext>
            </a:extLst>
          </p:cNvPr>
          <p:cNvSpPr txBox="1"/>
          <p:nvPr/>
        </p:nvSpPr>
        <p:spPr>
          <a:xfrm>
            <a:off x="0" y="60960"/>
            <a:ext cx="12192000" cy="769441"/>
          </a:xfrm>
          <a:prstGeom prst="rect">
            <a:avLst/>
          </a:prstGeom>
          <a:noFill/>
        </p:spPr>
        <p:txBody>
          <a:bodyPr wrap="square">
            <a:spAutoFit/>
          </a:bodyPr>
          <a:lstStyle/>
          <a:p>
            <a:pPr algn="ctr"/>
            <a:r>
              <a:rPr lang="en-US" altLang="en-US" sz="4400" b="1">
                <a:solidFill>
                  <a:schemeClr val="bg1"/>
                </a:solidFill>
                <a:latin typeface="+mj-lt"/>
                <a:cs typeface="Times New Roman" panose="02020603050405020304" pitchFamily="18" charset="0"/>
              </a:rPr>
              <a:t>RAG BASED POC </a:t>
            </a:r>
            <a:endParaRPr lang="en-IN" sz="4400" b="1">
              <a:solidFill>
                <a:schemeClr val="bg1"/>
              </a:solidFill>
              <a:latin typeface="+mj-lt"/>
              <a:cs typeface="Times New Roman" panose="02020603050405020304" pitchFamily="18" charset="0"/>
            </a:endParaRPr>
          </a:p>
        </p:txBody>
      </p:sp>
      <p:sp>
        <p:nvSpPr>
          <p:cNvPr id="2" name="Rounded Rectangle 1"/>
          <p:cNvSpPr/>
          <p:nvPr/>
        </p:nvSpPr>
        <p:spPr>
          <a:xfrm>
            <a:off x="7659231" y="2326741"/>
            <a:ext cx="4532769" cy="246254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IN">
                <a:solidFill>
                  <a:schemeClr val="tx1"/>
                </a:solidFill>
              </a:rPr>
              <a:t>User uploads documents.</a:t>
            </a:r>
          </a:p>
          <a:p>
            <a:pPr marL="285750" indent="-285750">
              <a:buFont typeface="Wingdings" panose="05000000000000000000" pitchFamily="2" charset="2"/>
              <a:buChar char="Ø"/>
            </a:pPr>
            <a:r>
              <a:rPr lang="en-IN">
                <a:solidFill>
                  <a:schemeClr val="tx1"/>
                </a:solidFill>
              </a:rPr>
              <a:t>App converts and stores them as vector embedding.</a:t>
            </a:r>
          </a:p>
          <a:p>
            <a:pPr marL="285750" indent="-285750">
              <a:buFont typeface="Wingdings" panose="05000000000000000000" pitchFamily="2" charset="2"/>
              <a:buChar char="Ø"/>
            </a:pPr>
            <a:r>
              <a:rPr lang="en-IN">
                <a:solidFill>
                  <a:schemeClr val="tx1"/>
                </a:solidFill>
              </a:rPr>
              <a:t>User asks a question </a:t>
            </a:r>
            <a:r>
              <a:rPr lang="en-US">
                <a:solidFill>
                  <a:schemeClr val="tx1"/>
                </a:solidFill>
              </a:rPr>
              <a:t>model </a:t>
            </a:r>
            <a:r>
              <a:rPr lang="en-US"/>
              <a:t>t</a:t>
            </a:r>
          </a:p>
          <a:p>
            <a:pPr marL="285750" indent="-285750">
              <a:buFont typeface="Wingdings" panose="05000000000000000000" pitchFamily="2" charset="2"/>
              <a:buChar char="Ø"/>
            </a:pPr>
            <a:r>
              <a:rPr lang="en-IN">
                <a:solidFill>
                  <a:schemeClr val="tx1"/>
                </a:solidFill>
              </a:rPr>
              <a:t>Relevant content is retrieved.</a:t>
            </a:r>
          </a:p>
          <a:p>
            <a:pPr marL="285750" indent="-285750">
              <a:buFont typeface="Wingdings" panose="05000000000000000000" pitchFamily="2" charset="2"/>
              <a:buChar char="Ø"/>
            </a:pPr>
            <a:r>
              <a:rPr lang="en-US">
                <a:solidFill>
                  <a:schemeClr val="tx1"/>
                </a:solidFill>
              </a:rPr>
              <a:t>LLM answers using relevant content and user </a:t>
            </a:r>
            <a:r>
              <a:rPr lang="en-US" err="1">
                <a:solidFill>
                  <a:schemeClr val="tx1"/>
                </a:solidFill>
              </a:rPr>
              <a:t>query.</a:t>
            </a:r>
            <a:r>
              <a:rPr lang="en-US" err="1"/>
              <a:t>espond</a:t>
            </a:r>
            <a:r>
              <a:rPr lang="en-US"/>
              <a:t> to user</a:t>
            </a:r>
          </a:p>
        </p:txBody>
      </p:sp>
    </p:spTree>
    <p:extLst>
      <p:ext uri="{BB962C8B-B14F-4D97-AF65-F5344CB8AC3E}">
        <p14:creationId xmlns:p14="http://schemas.microsoft.com/office/powerpoint/2010/main" val="218132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8DC419-97D4-FC06-5358-DA5DB71C98DB}"/>
              </a:ext>
            </a:extLst>
          </p:cNvPr>
          <p:cNvSpPr txBox="1"/>
          <p:nvPr/>
        </p:nvSpPr>
        <p:spPr>
          <a:xfrm>
            <a:off x="0" y="0"/>
            <a:ext cx="12192000" cy="769441"/>
          </a:xfrm>
          <a:prstGeom prst="rect">
            <a:avLst/>
          </a:prstGeom>
          <a:noFill/>
        </p:spPr>
        <p:txBody>
          <a:bodyPr wrap="square">
            <a:spAutoFit/>
          </a:bodyPr>
          <a:lstStyle/>
          <a:p>
            <a:pPr algn="ctr"/>
            <a:r>
              <a:rPr lang="en-US" altLang="en-US" sz="4400" b="1">
                <a:solidFill>
                  <a:schemeClr val="bg1"/>
                </a:solidFill>
                <a:latin typeface="+mj-lt"/>
                <a:cs typeface="Times New Roman" panose="02020603050405020304" pitchFamily="18" charset="0"/>
              </a:rPr>
              <a:t>AGENTIC AI POC </a:t>
            </a:r>
            <a:endParaRPr lang="en-IN" sz="4400" b="1">
              <a:solidFill>
                <a:schemeClr val="bg1"/>
              </a:solidFill>
              <a:latin typeface="+mj-lt"/>
              <a:cs typeface="Times New Roman" panose="02020603050405020304" pitchFamily="18" charset="0"/>
            </a:endParaRPr>
          </a:p>
        </p:txBody>
      </p:sp>
      <p:pic>
        <p:nvPicPr>
          <p:cNvPr id="3076" name="Picture 4">
            <a:extLst>
              <a:ext uri="{FF2B5EF4-FFF2-40B4-BE49-F238E27FC236}">
                <a16:creationId xmlns:a16="http://schemas.microsoft.com/office/drawing/2014/main" id="{1D1F7F67-F893-B2BE-2E16-58E0C3D7E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879" y="1186004"/>
            <a:ext cx="6704091" cy="4639627"/>
          </a:xfrm>
          <a:prstGeom prst="rect">
            <a:avLst/>
          </a:prstGeom>
          <a:solidFill>
            <a:schemeClr val="bg1"/>
          </a:solidFill>
          <a:ln>
            <a:solidFill>
              <a:schemeClr val="bg1"/>
            </a:solidFill>
          </a:ln>
          <a:effectLst>
            <a:glow rad="63500">
              <a:schemeClr val="accent2">
                <a:satMod val="175000"/>
                <a:alpha val="40000"/>
              </a:schemeClr>
            </a:glow>
          </a:effectLst>
        </p:spPr>
      </p:pic>
      <p:sp>
        <p:nvSpPr>
          <p:cNvPr id="2" name="Rectangle 1"/>
          <p:cNvSpPr/>
          <p:nvPr/>
        </p:nvSpPr>
        <p:spPr>
          <a:xfrm>
            <a:off x="7106970" y="1186004"/>
            <a:ext cx="5085030" cy="37571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IN">
                <a:solidFill>
                  <a:schemeClr val="tx1"/>
                </a:solidFill>
              </a:rPr>
              <a:t> User Input Collection via Form.</a:t>
            </a:r>
          </a:p>
          <a:p>
            <a:pPr marL="285750" indent="-285750" algn="just">
              <a:buFont typeface="Wingdings" panose="05000000000000000000" pitchFamily="2" charset="2"/>
              <a:buChar char="Ø"/>
            </a:pPr>
            <a:r>
              <a:rPr lang="en-IN">
                <a:solidFill>
                  <a:schemeClr val="tx1"/>
                </a:solidFill>
              </a:rPr>
              <a:t> Automated Market Research using SERP API.</a:t>
            </a:r>
          </a:p>
          <a:p>
            <a:pPr marL="285750" indent="-285750" algn="just">
              <a:buFont typeface="Wingdings" panose="05000000000000000000" pitchFamily="2" charset="2"/>
              <a:buChar char="Ø"/>
            </a:pPr>
            <a:r>
              <a:rPr lang="en-IN">
                <a:solidFill>
                  <a:schemeClr val="tx1"/>
                </a:solidFill>
              </a:rPr>
              <a:t>Contextual Prompt Creation for Gemini AI.</a:t>
            </a:r>
          </a:p>
          <a:p>
            <a:pPr marL="285750" indent="-285750" algn="just">
              <a:buFont typeface="Wingdings" panose="05000000000000000000" pitchFamily="2" charset="2"/>
              <a:buChar char="Ø"/>
            </a:pPr>
            <a:r>
              <a:rPr lang="en-IN">
                <a:solidFill>
                  <a:schemeClr val="tx1"/>
                </a:solidFill>
              </a:rPr>
              <a:t>Cold Email Generation and Display.</a:t>
            </a:r>
          </a:p>
        </p:txBody>
      </p:sp>
    </p:spTree>
    <p:extLst>
      <p:ext uri="{BB962C8B-B14F-4D97-AF65-F5344CB8AC3E}">
        <p14:creationId xmlns:p14="http://schemas.microsoft.com/office/powerpoint/2010/main" val="243986012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 Design</vt:lpstr>
      <vt:lpstr>PowerPoint Presentation</vt:lpstr>
      <vt:lpstr>Generative AI </vt:lpstr>
      <vt:lpstr>RAG</vt:lpstr>
      <vt:lpstr>Agentic  AI </vt:lpstr>
      <vt:lpstr>PowerPoint Presentation</vt:lpstr>
      <vt:lpstr>MCP</vt:lpstr>
      <vt:lpstr>MCP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Vino kumar Ponnukrishnan</dc:creator>
  <cp:revision>145</cp:revision>
  <dcterms:created xsi:type="dcterms:W3CDTF">2006-08-16T00:00:00Z</dcterms:created>
  <dcterms:modified xsi:type="dcterms:W3CDTF">2025-07-03T11:24:41Z</dcterms:modified>
</cp:coreProperties>
</file>