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6" r:id="rId12"/>
    <p:sldId id="317" r:id="rId13"/>
    <p:sldId id="318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452" autoAdjust="0"/>
  </p:normalViewPr>
  <p:slideViewPr>
    <p:cSldViewPr snapToGrid="0" snapToObjects="1">
      <p:cViewPr varScale="1">
        <p:scale>
          <a:sx n="52" d="100"/>
          <a:sy n="52" d="100"/>
        </p:scale>
        <p:origin x="1872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Good [morning/afternoon], today I’ll be presenting a data science project focused on </a:t>
            </a:r>
            <a:r>
              <a:rPr lang="en-US" b="1" dirty="0"/>
              <a:t>predicting student grades</a:t>
            </a:r>
            <a:r>
              <a:rPr lang="en-US" dirty="0"/>
              <a:t> using </a:t>
            </a:r>
            <a:r>
              <a:rPr lang="en-US" b="1" dirty="0"/>
              <a:t>linear regression</a:t>
            </a:r>
            <a:r>
              <a:rPr lang="en-US" dirty="0"/>
              <a:t>. We will walk through the process of </a:t>
            </a:r>
            <a:r>
              <a:rPr lang="en-US" b="1" dirty="0"/>
              <a:t>data preparation</a:t>
            </a:r>
            <a:r>
              <a:rPr lang="en-US" dirty="0"/>
              <a:t>, </a:t>
            </a:r>
            <a:r>
              <a:rPr lang="en-US" b="1" dirty="0"/>
              <a:t>model development</a:t>
            </a:r>
            <a:r>
              <a:rPr lang="en-US" dirty="0"/>
              <a:t>, </a:t>
            </a:r>
            <a:r>
              <a:rPr lang="en-US" b="1" dirty="0"/>
              <a:t>evaluation</a:t>
            </a:r>
            <a:r>
              <a:rPr lang="en-US" dirty="0"/>
              <a:t>, and </a:t>
            </a:r>
            <a:r>
              <a:rPr lang="en-US" b="1" dirty="0"/>
              <a:t>interpretation</a:t>
            </a:r>
            <a:r>
              <a:rPr lang="en-US" dirty="0"/>
              <a:t> of results.</a:t>
            </a:r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Linearity Assumption</a:t>
            </a:r>
            <a:r>
              <a:rPr lang="en-US" dirty="0"/>
              <a:t>: We assumed a </a:t>
            </a:r>
            <a:r>
              <a:rPr lang="en-US" b="1" dirty="0"/>
              <a:t>linear relationship</a:t>
            </a:r>
            <a:r>
              <a:rPr lang="en-US" dirty="0"/>
              <a:t> between the features and the final grade. In reality, this might not always hold true, and more complex models may be needed.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Multicollinearity</a:t>
            </a:r>
            <a:r>
              <a:rPr lang="en-US" dirty="0"/>
              <a:t>: There could be correlations between some features, like hours studied and attendance, which could affect the model’s reliability. We haven’t explicitly tested for this, but it's a common concern in regression models.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Limited Data</a:t>
            </a:r>
            <a:r>
              <a:rPr lang="en-US" dirty="0"/>
              <a:t>: Our dataset consists of only </a:t>
            </a:r>
            <a:r>
              <a:rPr lang="en-US" b="1" dirty="0"/>
              <a:t>15 records</a:t>
            </a:r>
            <a:r>
              <a:rPr lang="en-US" dirty="0"/>
              <a:t>, which is relatively small. This limits the model's ability to generalize to larger or more diverse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569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 this project, the goal is to predict student </a:t>
            </a:r>
            <a:r>
              <a:rPr lang="en-US" b="1" dirty="0"/>
              <a:t>final grades</a:t>
            </a:r>
            <a:r>
              <a:rPr lang="en-US" dirty="0"/>
              <a:t> using a </a:t>
            </a:r>
            <a:r>
              <a:rPr lang="en-US" b="1" dirty="0"/>
              <a:t>linear regression model</a:t>
            </a:r>
            <a:r>
              <a:rPr lang="en-US" dirty="0"/>
              <a:t>. We used a dataset of </a:t>
            </a:r>
            <a:r>
              <a:rPr lang="en-US" b="1" dirty="0"/>
              <a:t>15 student records</a:t>
            </a:r>
            <a:r>
              <a:rPr lang="en-US" dirty="0"/>
              <a:t> containing variables such as </a:t>
            </a:r>
            <a:r>
              <a:rPr lang="en-US" b="1" dirty="0"/>
              <a:t>hours studied</a:t>
            </a:r>
            <a:r>
              <a:rPr lang="en-US" dirty="0"/>
              <a:t>, </a:t>
            </a:r>
            <a:r>
              <a:rPr lang="en-US" b="1" dirty="0"/>
              <a:t>previous grades</a:t>
            </a:r>
            <a:r>
              <a:rPr lang="en-US" dirty="0"/>
              <a:t>, and </a:t>
            </a:r>
            <a:r>
              <a:rPr lang="en-US" b="1" dirty="0"/>
              <a:t>attendance</a:t>
            </a:r>
            <a:r>
              <a:rPr lang="en-US" dirty="0"/>
              <a:t>. The objective of this analysis is to show how we can apply linear regression, evaluate the model's performance, and interpret the results to understand how these factors affect student performance.</a:t>
            </a:r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began by collecting data for 15 students with relevant features like </a:t>
            </a:r>
            <a:r>
              <a:rPr lang="en-US" b="1" dirty="0"/>
              <a:t>hours studied</a:t>
            </a:r>
            <a:r>
              <a:rPr lang="en-US" dirty="0"/>
              <a:t>, </a:t>
            </a:r>
            <a:r>
              <a:rPr lang="en-US" b="1" dirty="0"/>
              <a:t>previous grades</a:t>
            </a:r>
            <a:r>
              <a:rPr lang="en-US" dirty="0"/>
              <a:t>, and </a:t>
            </a:r>
            <a:r>
              <a:rPr lang="en-US" b="1" dirty="0"/>
              <a:t>attendance</a:t>
            </a:r>
            <a:r>
              <a:rPr lang="en-US" dirty="0"/>
              <a:t>. After collecting the data, I performed </a:t>
            </a:r>
            <a:r>
              <a:rPr lang="en-US" b="1" dirty="0"/>
              <a:t>data cleaning</a:t>
            </a:r>
            <a:r>
              <a:rPr lang="en-US" dirty="0"/>
              <a:t>, ensuring there were no missing values or outliers. All the data was consistent, making it ready for analysis.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</a:t>
            </a:r>
            <a:r>
              <a:rPr lang="en-US" b="1" dirty="0"/>
              <a:t>feature selection</a:t>
            </a:r>
            <a:r>
              <a:rPr lang="en-US" dirty="0"/>
              <a:t>, we chose </a:t>
            </a:r>
            <a:r>
              <a:rPr lang="en-US" b="1" dirty="0"/>
              <a:t>hours studied</a:t>
            </a:r>
            <a:r>
              <a:rPr lang="en-US" dirty="0"/>
              <a:t>, </a:t>
            </a:r>
            <a:r>
              <a:rPr lang="en-US" b="1" dirty="0"/>
              <a:t>previous grade</a:t>
            </a:r>
            <a:r>
              <a:rPr lang="en-US" dirty="0"/>
              <a:t>, and </a:t>
            </a:r>
            <a:r>
              <a:rPr lang="en-US" b="1" dirty="0"/>
              <a:t>attendance</a:t>
            </a:r>
            <a:r>
              <a:rPr lang="en-US" dirty="0"/>
              <a:t> as independent variables, as these are likely to affect final grades. We split the data into </a:t>
            </a:r>
            <a:r>
              <a:rPr lang="en-US" b="1" dirty="0"/>
              <a:t>80% for training</a:t>
            </a:r>
            <a:r>
              <a:rPr lang="en-US" dirty="0"/>
              <a:t> the model and </a:t>
            </a:r>
            <a:r>
              <a:rPr lang="en-US" b="1" dirty="0"/>
              <a:t>20% for testing</a:t>
            </a:r>
            <a:r>
              <a:rPr lang="en-US" dirty="0"/>
              <a:t> it, ensuring that the model can be evaluated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</a:t>
            </a:r>
            <a:r>
              <a:rPr lang="en-US" b="1" dirty="0"/>
              <a:t>linear regression model</a:t>
            </a:r>
            <a:r>
              <a:rPr lang="en-US" dirty="0"/>
              <a:t>, the formula is expressed as y=b0+b1x1+b2x2+b3x3y = b_0 + b_1x_1 + b_2x_2 + b_3x_3y=b0​+b1​x1​+b2​x2​+b3​x3​, where </a:t>
            </a:r>
            <a:r>
              <a:rPr lang="en-US" dirty="0" err="1"/>
              <a:t>yyy</a:t>
            </a:r>
            <a:r>
              <a:rPr lang="en-US" dirty="0"/>
              <a:t> represents the predicted final grade, and x1,x2,x3x_1, x_2, x_3x1​,x2​,x3​ represent hours studied, previous grades, and attendance, respectively. The </a:t>
            </a:r>
            <a:r>
              <a:rPr lang="en-US" b="1" dirty="0"/>
              <a:t>coefficients</a:t>
            </a:r>
            <a:r>
              <a:rPr lang="en-US" dirty="0"/>
              <a:t> b1,b2,b3b_1, b_2, b_3b1​,b2​,b3​ tell us the impact of each independent variable on the final grade.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trained the model using our </a:t>
            </a:r>
            <a:r>
              <a:rPr lang="en-US" b="1" dirty="0"/>
              <a:t>training data</a:t>
            </a:r>
            <a:r>
              <a:rPr lang="en-US" dirty="0"/>
              <a:t> and calculated these coefficients, which tell us how much each factor affects the final grade.</a:t>
            </a:r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To evaluate the model's performance, we use three key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MSE (Mean Squared Error)</a:t>
            </a:r>
            <a:r>
              <a:rPr lang="en-US" dirty="0"/>
              <a:t>, which measures the average squared difference between actual and predicted values. A lower MSE means better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MAE (Mean Absolute Error)</a:t>
            </a:r>
            <a:r>
              <a:rPr lang="en-US" dirty="0"/>
              <a:t>, which measures the average of the absolute differences. This gives a more intuitive understanding of prediction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R²</a:t>
            </a:r>
            <a:r>
              <a:rPr lang="en-US" dirty="0"/>
              <a:t>, which tells us the proportion of variance in the dependent variable, or final grade, explained by our independent variables. A higher R² value means the model fits the data better.</a:t>
            </a:r>
          </a:p>
          <a:p>
            <a:r>
              <a:rPr lang="en-US" dirty="0"/>
              <a:t>Let’s move on to see how the model performed on both the training and testing data.</a:t>
            </a:r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performance evaluation, the </a:t>
            </a:r>
            <a:r>
              <a:rPr lang="en-US" b="1" dirty="0"/>
              <a:t>training data</a:t>
            </a:r>
            <a:r>
              <a:rPr lang="en-US" dirty="0"/>
              <a:t> resulted in a </a:t>
            </a:r>
            <a:r>
              <a:rPr lang="en-US" b="1" dirty="0"/>
              <a:t>low MSE</a:t>
            </a:r>
            <a:r>
              <a:rPr lang="en-US" dirty="0"/>
              <a:t> of 0.86, and a </a:t>
            </a:r>
            <a:r>
              <a:rPr lang="en-US" b="1" dirty="0"/>
              <a:t>low MAE</a:t>
            </a:r>
            <a:r>
              <a:rPr lang="en-US" dirty="0"/>
              <a:t> of 0.74, indicating the model’s accuracy. The </a:t>
            </a:r>
            <a:r>
              <a:rPr lang="en-US" b="1" dirty="0"/>
              <a:t>R² value</a:t>
            </a:r>
            <a:r>
              <a:rPr lang="en-US" dirty="0"/>
              <a:t> for training was </a:t>
            </a:r>
            <a:r>
              <a:rPr lang="en-US" b="1" dirty="0"/>
              <a:t>0.997</a:t>
            </a:r>
            <a:r>
              <a:rPr lang="en-US" dirty="0"/>
              <a:t>, meaning the model explains 99.7% of the variance in the training data.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the </a:t>
            </a:r>
            <a:r>
              <a:rPr lang="en-US" b="1" dirty="0"/>
              <a:t>testing data</a:t>
            </a:r>
            <a:r>
              <a:rPr lang="en-US" dirty="0"/>
              <a:t>, the model’s performance was also good: MSE = </a:t>
            </a:r>
            <a:r>
              <a:rPr lang="en-US" b="1" dirty="0"/>
              <a:t>6.98</a:t>
            </a:r>
            <a:r>
              <a:rPr lang="en-US" dirty="0"/>
              <a:t>, MAE = </a:t>
            </a:r>
            <a:r>
              <a:rPr lang="en-US" b="1" dirty="0"/>
              <a:t>2.54</a:t>
            </a:r>
            <a:r>
              <a:rPr lang="en-US" dirty="0"/>
              <a:t>, and R² = </a:t>
            </a:r>
            <a:r>
              <a:rPr lang="en-US" b="1" dirty="0"/>
              <a:t>0.974</a:t>
            </a:r>
            <a:r>
              <a:rPr lang="en-US" dirty="0"/>
              <a:t>. This indicates that the model generalizes well to unseen data, with a slightly higher error on testing.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performed </a:t>
            </a:r>
            <a:r>
              <a:rPr lang="en-US" b="1" dirty="0"/>
              <a:t>residual analysis</a:t>
            </a:r>
            <a:r>
              <a:rPr lang="en-US" dirty="0"/>
              <a:t> to ensure that the model assumptions were met. The residuals show no significant patterns, confirming that the model is appropriate for this data.</a:t>
            </a:r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Now, let’s interpret the </a:t>
            </a:r>
            <a:r>
              <a:rPr lang="en-US" b="1" dirty="0"/>
              <a:t>coefficients</a:t>
            </a:r>
            <a:r>
              <a:rPr lang="en-US" dirty="0"/>
              <a:t> from our model: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Hours Studied</a:t>
            </a:r>
            <a:r>
              <a:rPr lang="en-US" dirty="0"/>
              <a:t> has a coefficient of </a:t>
            </a:r>
            <a:r>
              <a:rPr lang="en-US" b="1" dirty="0"/>
              <a:t>0.509</a:t>
            </a:r>
            <a:r>
              <a:rPr lang="en-US" dirty="0"/>
              <a:t>, meaning that for each additional hour studied, the final grade increases by </a:t>
            </a:r>
            <a:r>
              <a:rPr lang="en-US" b="1" dirty="0"/>
              <a:t>0.509 points</a:t>
            </a:r>
            <a:r>
              <a:rPr lang="en-US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Previous Grade</a:t>
            </a:r>
            <a:r>
              <a:rPr lang="en-US" dirty="0"/>
              <a:t> coefficient is </a:t>
            </a:r>
            <a:r>
              <a:rPr lang="en-US" b="1" dirty="0"/>
              <a:t>-0.105</a:t>
            </a:r>
            <a:r>
              <a:rPr lang="en-US" dirty="0"/>
              <a:t>, suggesting that as previous grades increase, the predicted final grade </a:t>
            </a:r>
            <a:r>
              <a:rPr lang="en-US" b="1" dirty="0"/>
              <a:t>slightly decreases</a:t>
            </a:r>
            <a:r>
              <a:rPr lang="en-US" dirty="0"/>
              <a:t>, perhaps due to diminishing returns with a higher base grade.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Attendance</a:t>
            </a:r>
            <a:r>
              <a:rPr lang="en-US" dirty="0"/>
              <a:t> has the largest positive coefficient of </a:t>
            </a:r>
            <a:r>
              <a:rPr lang="en-US" b="1" dirty="0"/>
              <a:t>1.11</a:t>
            </a:r>
            <a:r>
              <a:rPr lang="en-US" dirty="0"/>
              <a:t>, showing that higher attendance significantly increases the final grade, which is expected as regular attendance likely leads to better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intercept</a:t>
            </a:r>
            <a:r>
              <a:rPr lang="en-US" dirty="0"/>
              <a:t> is </a:t>
            </a:r>
            <a:r>
              <a:rPr lang="en-US" b="1" dirty="0"/>
              <a:t>-11.63</a:t>
            </a:r>
            <a:r>
              <a:rPr lang="en-US" dirty="0"/>
              <a:t>, which is the predicted final grade when all predictors are zero. While this scenario is unrealistic, it helps define the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Residual analysis ensures that the model’s assumptions are met. Here, the residuals show no discernible pattern, confirming the model's validity.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16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results highlight the importance of study hours and attendance in predicting grades. Interestingly, prior grades have a slight negative impact, which might indicate diminishing returns for higher grades.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78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anchor="ctr">
            <a:normAutofit/>
          </a:bodyPr>
          <a:lstStyle/>
          <a:p>
            <a:r>
              <a:rPr lang="en-US" dirty="0"/>
              <a:t>Predicting Student Grades Using Linear Regression</a:t>
            </a:r>
            <a:br>
              <a:rPr lang="en-US" dirty="0"/>
            </a:br>
            <a:br>
              <a:rPr lang="en-US" dirty="0"/>
            </a:br>
            <a:r>
              <a:rPr lang="en-IN" sz="2400" b="0" dirty="0"/>
              <a:t>A Project on Regression Analysis</a:t>
            </a:r>
            <a:endParaRPr lang="en-US" sz="2400" b="0" dirty="0"/>
          </a:p>
        </p:txBody>
      </p:sp>
      <p:pic>
        <p:nvPicPr>
          <p:cNvPr id="8194" name="Picture 2" descr="The Complete Guide to Regression Analysis: Understanding, Implementing, and  Optimizing Regression Techniques for Data-Driven Insights | by Nilimesh  Halder, PhD | Analyst's corner | Medium">
            <a:extLst>
              <a:ext uri="{FF2B5EF4-FFF2-40B4-BE49-F238E27FC236}">
                <a16:creationId xmlns:a16="http://schemas.microsoft.com/office/drawing/2014/main" id="{1A9ADB3A-BD7B-4244-7B8D-C209EADB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2" r="14838" b="-1"/>
          <a:stretch/>
        </p:blipFill>
        <p:spPr bwMode="auto">
          <a:xfrm>
            <a:off x="869212" y="0"/>
            <a:ext cx="4344695" cy="635951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 hidden="1">
            <a:extLst>
              <a:ext uri="{FF2B5EF4-FFF2-40B4-BE49-F238E27FC236}">
                <a16:creationId xmlns:a16="http://schemas.microsoft.com/office/drawing/2014/main" id="{D3863EBD-36D6-9079-E8FD-EC9D5B0775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CBD6-B6F0-07A6-1B03-63DF3B07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Limitations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7BD64-4995-B087-F966-26D2468A0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C695C5-8D93-F250-FF34-2193A1604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96256"/>
            <a:ext cx="103681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Linearity Assumption: </a:t>
            </a:r>
            <a:r>
              <a:rPr lang="en-US" altLang="en-US" sz="2400" dirty="0">
                <a:solidFill>
                  <a:schemeClr val="accent6"/>
                </a:solidFill>
              </a:rPr>
              <a:t>Assumes linear relationships, which might not hold for more complex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Multicollinearity: </a:t>
            </a:r>
            <a:r>
              <a:rPr lang="en-US" altLang="en-US" sz="2400" dirty="0">
                <a:solidFill>
                  <a:schemeClr val="accent6"/>
                </a:solidFill>
              </a:rPr>
              <a:t>Potential correlations between independent variables could affect the model's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Limited Data: </a:t>
            </a:r>
            <a:r>
              <a:rPr lang="en-US" altLang="en-US" sz="2400" dirty="0">
                <a:solidFill>
                  <a:schemeClr val="accent6"/>
                </a:solidFill>
              </a:rPr>
              <a:t>With only 15 records, the model may not generalize well to larger datasets. </a:t>
            </a:r>
          </a:p>
        </p:txBody>
      </p:sp>
    </p:spTree>
    <p:extLst>
      <p:ext uri="{BB962C8B-B14F-4D97-AF65-F5344CB8AC3E}">
        <p14:creationId xmlns:p14="http://schemas.microsoft.com/office/powerpoint/2010/main" val="181707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Chandrashekar Mahesh</a:t>
            </a:r>
          </a:p>
          <a:p>
            <a:r>
              <a:rPr lang="en-US" dirty="0"/>
              <a:t>maheshc@csp.edu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928688"/>
            <a:ext cx="8499256" cy="1342534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Predicting final grades using linear regression.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BF0DC38-F159-60C0-9627-D0028B39995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090428" y="2647787"/>
            <a:ext cx="79654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Dataset</a:t>
            </a:r>
            <a:r>
              <a:rPr lang="en-US" sz="2400" dirty="0"/>
              <a:t>: 15 student records with features like hours studied, previous grades, and attendance.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Demonstrate linear regression techniques, evaluate the model, and interpret the results.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E376751-B910-E028-4066-E01040CC6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545" y="2255821"/>
            <a:ext cx="796546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/>
              <a:t>Data Collection: </a:t>
            </a:r>
            <a:r>
              <a:rPr lang="en-US" altLang="en-US" sz="2400" dirty="0"/>
              <a:t>Dataset of 15 students with hours studied, previous grades, and attendance.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/>
              <a:t>Data Cleaning: </a:t>
            </a:r>
            <a:r>
              <a:rPr lang="en-US" altLang="en-US" sz="2400" dirty="0"/>
              <a:t>No missing values or outliers detected. Ensured data consistency.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/>
              <a:t>Feature Selection: </a:t>
            </a:r>
            <a:r>
              <a:rPr lang="en-US" altLang="en-US" sz="2400" dirty="0"/>
              <a:t>Chose hours studied, previous grade, and attendance as independent variables based on relevance.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/>
              <a:t>Data Splitting: </a:t>
            </a:r>
            <a:r>
              <a:rPr lang="en-US" altLang="en-US" sz="2400" dirty="0"/>
              <a:t>80% training data, 20% testing data.</a:t>
            </a:r>
            <a:endParaRPr lang="en-IN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723D77-458F-0917-956D-A5C41EC7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46" y="928688"/>
            <a:ext cx="7965461" cy="1071564"/>
          </a:xfrm>
        </p:spPr>
        <p:txBody>
          <a:bodyPr anchor="b">
            <a:noAutofit/>
          </a:bodyPr>
          <a:lstStyle/>
          <a:p>
            <a:r>
              <a:rPr lang="en-IN" dirty="0"/>
              <a:t>Data Preparation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8566"/>
            <a:ext cx="6990735" cy="1833409"/>
          </a:xfrm>
        </p:spPr>
        <p:txBody>
          <a:bodyPr anchor="b">
            <a:normAutofit/>
          </a:bodyPr>
          <a:lstStyle/>
          <a:p>
            <a:r>
              <a:rPr lang="en-IN" dirty="0"/>
              <a:t>Model Development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C0E02D-ABE4-FDF2-7830-8652B2700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44334"/>
            <a:ext cx="101616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Linear Regression Formula: </a:t>
            </a:r>
            <a:r>
              <a:rPr lang="en-US" altLang="en-US" sz="2400" dirty="0">
                <a:solidFill>
                  <a:schemeClr val="accent6"/>
                </a:solidFill>
              </a:rPr>
              <a:t>y=b0+b1x1+b2x2+b3x3y = b_0 + b_1x_1 + b_2x_2 + b_3x_3y=b0​+b1​x1​+b2​x2​+b3​x3​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solidFill>
                <a:schemeClr val="accent6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Training the Model: </a:t>
            </a:r>
            <a:r>
              <a:rPr lang="en-US" altLang="en-US" sz="2400" dirty="0">
                <a:solidFill>
                  <a:schemeClr val="accent6"/>
                </a:solidFill>
              </a:rPr>
              <a:t>Using the training data to calculate coefficients for hours studied, previous grade, and attendance. 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51" y="1101523"/>
            <a:ext cx="9723581" cy="977999"/>
          </a:xfrm>
        </p:spPr>
        <p:txBody>
          <a:bodyPr anchor="b">
            <a:normAutofit/>
          </a:bodyPr>
          <a:lstStyle/>
          <a:p>
            <a:r>
              <a:rPr lang="en-IN" dirty="0"/>
              <a:t>Model Evaluation Metrics</a:t>
            </a:r>
            <a:endParaRPr lang="en-IN" b="1" dirty="0"/>
          </a:p>
        </p:txBody>
      </p:sp>
      <p:sp>
        <p:nvSpPr>
          <p:cNvPr id="23" name="Slide Number Placeholder 22" hidden="1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58437" y="-486697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BC744B-4301-08F5-89A2-6F787397B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51" y="2289790"/>
            <a:ext cx="102501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MSE (Mean Squared Error):</a:t>
            </a:r>
            <a:r>
              <a:rPr lang="en-US" altLang="en-US" sz="2400" dirty="0">
                <a:solidFill>
                  <a:schemeClr val="accent6"/>
                </a:solidFill>
              </a:rPr>
              <a:t> Measures the average squared difference between actual and predicted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MAE (Mean Absolute Error): </a:t>
            </a:r>
            <a:r>
              <a:rPr lang="en-US" altLang="en-US" sz="2400" dirty="0">
                <a:solidFill>
                  <a:schemeClr val="accent6"/>
                </a:solidFill>
              </a:rPr>
              <a:t>Measures the average of the absolute differences.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R²: </a:t>
            </a:r>
            <a:r>
              <a:rPr lang="en-US" altLang="en-US" sz="2400" dirty="0">
                <a:solidFill>
                  <a:schemeClr val="accent6"/>
                </a:solidFill>
              </a:rPr>
              <a:t>Proportion of variance in the dependent variable explained by the independent variables. 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"/>
            <a:ext cx="7043617" cy="1460090"/>
          </a:xfrm>
        </p:spPr>
        <p:txBody>
          <a:bodyPr/>
          <a:lstStyle/>
          <a:p>
            <a:r>
              <a:rPr lang="en-IN" dirty="0"/>
              <a:t>Model Analysis</a:t>
            </a:r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D6197A-ED54-2BED-FEF0-A61D47319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809" y="1917290"/>
            <a:ext cx="74882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Performance Evaluation</a:t>
            </a:r>
            <a:r>
              <a:rPr lang="en-US" altLang="en-US" sz="2400" dirty="0">
                <a:solidFill>
                  <a:schemeClr val="accent6"/>
                </a:solidFill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accent6"/>
                </a:solidFill>
              </a:rPr>
              <a:t>MSE: 0.86 (training), 6.98 (testing); MAE: 0.74 (training), 2.54 (testing); R²: 0.997 (training), 0.974 (testing).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Residual Analysis: </a:t>
            </a:r>
            <a:r>
              <a:rPr lang="en-US" altLang="en-US" sz="2400" dirty="0">
                <a:solidFill>
                  <a:schemeClr val="accent6"/>
                </a:solidFill>
              </a:rPr>
              <a:t>Residuals show no significant patterns, meeting assumptions of linear regression.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IN" dirty="0"/>
              <a:t>Interpretation of Coefficients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282A40-791A-6816-1470-7A3CE4F6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32" y="2533162"/>
            <a:ext cx="973393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Hours Studied: </a:t>
            </a:r>
            <a:r>
              <a:rPr lang="en-US" altLang="en-US" sz="2400" dirty="0">
                <a:solidFill>
                  <a:schemeClr val="accent6"/>
                </a:solidFill>
              </a:rPr>
              <a:t>Coefficient = 0.509. For each additional hour studied, the final grade increases by 0.509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Previous Grade: </a:t>
            </a:r>
            <a:r>
              <a:rPr lang="en-US" altLang="en-US" sz="2400" dirty="0">
                <a:solidFill>
                  <a:schemeClr val="accent6"/>
                </a:solidFill>
              </a:rPr>
              <a:t>Coefficient = -0.105. Higher previous grades slightly reduce the predicted final grade.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Attendance: </a:t>
            </a:r>
            <a:r>
              <a:rPr lang="en-US" altLang="en-US" sz="2400" dirty="0">
                <a:solidFill>
                  <a:schemeClr val="accent6"/>
                </a:solidFill>
              </a:rPr>
              <a:t>Coefficient = 1.11. Higher attendance significantly increases the predicted final grade.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Intercept: </a:t>
            </a:r>
            <a:r>
              <a:rPr lang="en-US" altLang="en-US" sz="2400" dirty="0">
                <a:solidFill>
                  <a:schemeClr val="accent6"/>
                </a:solidFill>
              </a:rPr>
              <a:t>-11.63. Predicted final grade when all predictors are zero.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FCA6-EC07-45DD-3B01-05665126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Residual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F0030-92DB-4910-FB97-27B2E8765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07355-54E4-A3F6-B2E0-704AAB78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03" y="2295896"/>
            <a:ext cx="4888723" cy="304698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7CB87BF-74A3-62F1-5765-CDAD506E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85" y="2558956"/>
            <a:ext cx="593261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chemeClr val="accent6"/>
                </a:solidFill>
              </a:rPr>
              <a:t>Observations: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accent6"/>
                </a:solidFill>
              </a:rPr>
              <a:t>Residuals are randomly distributed.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accent6"/>
                </a:solidFill>
              </a:rPr>
              <a:t>No clear pattern indicates the model fits well.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accent6"/>
                </a:solidFill>
              </a:rPr>
              <a:t>Residuals are within acceptable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1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9906-5C44-5DCB-92B3-4C72F579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Interpretation of Results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09E8-09F7-86F2-E15E-F6D37858F9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Findings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Hours_Studied</a:t>
            </a:r>
            <a:r>
              <a:rPr lang="en-US" sz="2400" dirty="0"/>
              <a:t> and Attendance positively influence </a:t>
            </a:r>
            <a:r>
              <a:rPr lang="en-US" sz="2400" dirty="0" err="1"/>
              <a:t>Final_Grade</a:t>
            </a:r>
            <a:r>
              <a:rPr lang="en-US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Previous_Grade</a:t>
            </a:r>
            <a:r>
              <a:rPr lang="en-US" sz="2400" dirty="0"/>
              <a:t> has a slight negative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Implications</a:t>
            </a:r>
            <a:r>
              <a:rPr lang="en-US" sz="2400" dirty="0"/>
              <a:t>: Focus on study hours and attendance to improve grades.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2B536-BFB7-0A80-3A6B-D24B01FBC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45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{4F969C59-097A-4B75-A1EB-626415D39A4D}tf78438558_win32</Template>
  <TotalTime>302</TotalTime>
  <Words>1410</Words>
  <Application>Microsoft Office PowerPoint</Application>
  <PresentationFormat>Widescreen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Predicting Student Grades Using Linear Regression  A Project on Regression Analysis</vt:lpstr>
      <vt:lpstr>Predicting final grades using linear regression.</vt:lpstr>
      <vt:lpstr>Data Preparation</vt:lpstr>
      <vt:lpstr>Model Development</vt:lpstr>
      <vt:lpstr>Model Evaluation Metrics</vt:lpstr>
      <vt:lpstr>Model Analysis</vt:lpstr>
      <vt:lpstr>Interpretation of Coefficients</vt:lpstr>
      <vt:lpstr>Residual Analysis</vt:lpstr>
      <vt:lpstr>Interpretation of Results </vt:lpstr>
      <vt:lpstr>Model 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Chandrashekar M</dc:creator>
  <cp:lastModifiedBy>Chandrashekar M</cp:lastModifiedBy>
  <cp:revision>43</cp:revision>
  <dcterms:created xsi:type="dcterms:W3CDTF">2025-01-11T07:19:56Z</dcterms:created>
  <dcterms:modified xsi:type="dcterms:W3CDTF">2025-01-26T04:26:25Z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