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312" r:id="rId5"/>
    <p:sldId id="307" r:id="rId6"/>
    <p:sldId id="326" r:id="rId7"/>
    <p:sldId id="327" r:id="rId8"/>
    <p:sldId id="281" r:id="rId9"/>
    <p:sldId id="323" r:id="rId10"/>
    <p:sldId id="322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0258" autoAdjust="0"/>
  </p:normalViewPr>
  <p:slideViewPr>
    <p:cSldViewPr snapToGrid="0" snapToObjects="1">
      <p:cViewPr varScale="1">
        <p:scale>
          <a:sx n="50" d="100"/>
          <a:sy n="50" d="100"/>
        </p:scale>
        <p:origin x="1934" y="4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Welcome to my presentation on enhancing developer-focused tools using customer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project involves analyzing customer feedback and using the </a:t>
            </a:r>
            <a:r>
              <a:rPr lang="en-US" dirty="0" err="1"/>
              <a:t>MoSCoW</a:t>
            </a:r>
            <a:r>
              <a:rPr lang="en-US" dirty="0"/>
              <a:t> prioritization technique to identify and categorize features for improvement.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this case study, I’ll focus on Trello, a widely used project management tool.</a:t>
            </a:r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Trello is popular for its ease of use and adaptability to different workflows.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Its drag-and-drop interface makes task management intuitive, while automation and integrations enhance productivity.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features make it a preferred choice for developers and teams worldwide.</a:t>
            </a:r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 feedback highlighted strengths like Trello’s interface and integrations but also pointed to areas for improvement.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Common frustrations include performance issues with larger boards and the lack of advanced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insights form the basis for our prioritization model.</a:t>
            </a:r>
          </a:p>
        </p:txBody>
      </p:sp>
    </p:spTree>
    <p:extLst>
      <p:ext uri="{BB962C8B-B14F-4D97-AF65-F5344CB8AC3E}">
        <p14:creationId xmlns:p14="http://schemas.microsoft.com/office/powerpoint/2010/main" val="531159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78B38-C58B-035A-D624-7C2DB1EF7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FF22A2-35B2-EEF9-FBEC-8405BA1C77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66253C-9569-B581-97C0-DD7EF878B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MoSCoW</a:t>
            </a:r>
            <a:r>
              <a:rPr lang="en-US" dirty="0"/>
              <a:t> Matrix is an effective way to align priorities with customer needs and resource availability.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ensures we focus on features that provide maximum impact without overwhelming the development process.</a:t>
            </a:r>
          </a:p>
        </p:txBody>
      </p:sp>
    </p:spTree>
    <p:extLst>
      <p:ext uri="{BB962C8B-B14F-4D97-AF65-F5344CB8AC3E}">
        <p14:creationId xmlns:p14="http://schemas.microsoft.com/office/powerpoint/2010/main" val="1146109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Must-have features tackle pressing issues like performance improvements.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Should-have features aim to address user demands for better tracking and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Could-have features are forward-looking, such as integrating AI, but aren’t urgent.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Redesigning the UI is deprioritized, as users are largely satisfied with the current design.</a:t>
            </a:r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C8672-41CD-D7AD-A1A7-F0696CC02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E42840-AFB8-DED6-90B9-64A986E1A9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00B7C4-E363-0194-5EC8-7539F47BB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Feedback analysis ensures that development efforts are focused and relevant.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Challenges like limited resources require careful planning, but addressing user priorities can boost satisfaction and retention.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By leveraging this approach, Trello can solidify its position as a top project management tool.</a:t>
            </a:r>
          </a:p>
        </p:txBody>
      </p:sp>
    </p:spTree>
    <p:extLst>
      <p:ext uri="{BB962C8B-B14F-4D97-AF65-F5344CB8AC3E}">
        <p14:creationId xmlns:p14="http://schemas.microsoft.com/office/powerpoint/2010/main" val="221866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5960" y="-271813"/>
            <a:ext cx="8463725" cy="3700813"/>
          </a:xfrm>
        </p:spPr>
        <p:txBody>
          <a:bodyPr anchor="ctr"/>
          <a:lstStyle/>
          <a:p>
            <a:r>
              <a:rPr lang="en-US" sz="2800" dirty="0"/>
              <a:t>Enhancing Developer-Focused Tools Using Customer Feedback </a:t>
            </a:r>
            <a:r>
              <a:rPr lang="en-US" sz="2800" b="1" dirty="0"/>
              <a:t>Subtitle:</a:t>
            </a:r>
            <a:r>
              <a:rPr lang="en-US" sz="2800" dirty="0"/>
              <a:t> Prioritizing Features with the </a:t>
            </a:r>
            <a:r>
              <a:rPr lang="en-US" sz="2800" dirty="0" err="1"/>
              <a:t>MoSCoW</a:t>
            </a:r>
            <a:r>
              <a:rPr lang="en-US" sz="2800" dirty="0"/>
              <a:t> Matrix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CE608-A2CD-A2E9-2E5C-4E2E7F129D88}"/>
              </a:ext>
            </a:extLst>
          </p:cNvPr>
          <p:cNvSpPr txBox="1"/>
          <p:nvPr/>
        </p:nvSpPr>
        <p:spPr>
          <a:xfrm>
            <a:off x="8305800" y="6036826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Chandrashekar Mahesh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96315"/>
            <a:ext cx="10012680" cy="802005"/>
          </a:xfrm>
        </p:spPr>
        <p:txBody>
          <a:bodyPr vert="horz" lIns="91440" tIns="0" rIns="91440" bIns="0" rtlCol="0" anchor="b" anchorCtr="0">
            <a:normAutofit fontScale="90000"/>
          </a:bodyPr>
          <a:lstStyle/>
          <a:p>
            <a:r>
              <a:rPr lang="en-US" dirty="0"/>
              <a:t>Trello: A project management and collaboration tool.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5A879-4FB2-DBA2-30A6-9E39CDBA5F6E}"/>
              </a:ext>
            </a:extLst>
          </p:cNvPr>
          <p:cNvSpPr txBox="1"/>
          <p:nvPr/>
        </p:nvSpPr>
        <p:spPr>
          <a:xfrm>
            <a:off x="1158240" y="2074457"/>
            <a:ext cx="103632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/>
                </a:solidFill>
              </a:rPr>
              <a:t>Primary Purpose: Visual task management with boards, lists, and cards.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/>
                </a:solidFill>
              </a:rPr>
              <a:t>Drag-and-drop task management.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/>
                </a:solidFill>
              </a:rPr>
              <a:t>Automation with Butler.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/>
                </a:solidFill>
              </a:rPr>
              <a:t>Integrations with tools like Slack, Google Drive, and Jira.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/>
                </a:solidFill>
              </a:rPr>
              <a:t>Collaboration tools such as comments and file attachments.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A7E1-92E8-AB82-63B6-40D91793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41045"/>
          </a:xfrm>
        </p:spPr>
        <p:txBody>
          <a:bodyPr/>
          <a:lstStyle/>
          <a:p>
            <a:r>
              <a:rPr lang="en-IN" b="1" dirty="0"/>
              <a:t>Customer Feedback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9A945-1D4F-0552-D4A8-6FBA4EC8E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91640"/>
            <a:ext cx="10515600" cy="4526280"/>
          </a:xfrm>
        </p:spPr>
        <p:txBody>
          <a:bodyPr>
            <a:normAutofit/>
          </a:bodyPr>
          <a:lstStyle/>
          <a:p>
            <a:r>
              <a:rPr lang="en-US" b="1" dirty="0"/>
              <a:t>Feedback Questions &amp; Responses: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What features do users find most valuable?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intuitive interface, integrations, and workflow customization.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What features are missing or could be improved?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Advanced reporting tools, Gantt charts, and templates.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How do users feel about the UI/UX?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Generally positive, though large boards can feel cluttered.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Are there recurring issues or bugs?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Sync delays in mobile apps and slow loading for large boards.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Suggestions for new features: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Time tracking, better analytics, and AI-driven task suggestions.</a:t>
            </a:r>
          </a:p>
        </p:txBody>
      </p:sp>
    </p:spTree>
    <p:extLst>
      <p:ext uri="{BB962C8B-B14F-4D97-AF65-F5344CB8AC3E}">
        <p14:creationId xmlns:p14="http://schemas.microsoft.com/office/powerpoint/2010/main" val="7074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3C15C-4824-AD9E-D5D6-B1B2452AD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A3FC4-F7AE-D03D-CFC8-9E51399D1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83921"/>
            <a:ext cx="10515600" cy="1158240"/>
          </a:xfrm>
        </p:spPr>
        <p:txBody>
          <a:bodyPr/>
          <a:lstStyle/>
          <a:p>
            <a:r>
              <a:rPr lang="en-US" b="1" dirty="0"/>
              <a:t>Introduction to the </a:t>
            </a:r>
            <a:r>
              <a:rPr lang="en-US" b="1" dirty="0" err="1"/>
              <a:t>MoSCoW</a:t>
            </a:r>
            <a:r>
              <a:rPr lang="en-US" b="1" dirty="0"/>
              <a:t>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121E3-0795-A41E-9B1B-003254877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9360"/>
            <a:ext cx="10515600" cy="2590801"/>
          </a:xfrm>
        </p:spPr>
        <p:txBody>
          <a:bodyPr>
            <a:normAutofit fontScale="92500" lnSpcReduction="20000"/>
          </a:bodyPr>
          <a:lstStyle/>
          <a:p>
            <a:pPr marL="0" lvl="1" indent="0">
              <a:buNone/>
            </a:pPr>
            <a:r>
              <a:rPr lang="en-US" sz="2400" b="1" dirty="0" err="1">
                <a:solidFill>
                  <a:schemeClr val="accent6"/>
                </a:solidFill>
              </a:rPr>
              <a:t>MoSCoW</a:t>
            </a:r>
            <a:r>
              <a:rPr lang="en-US" sz="2400" b="1" dirty="0">
                <a:solidFill>
                  <a:schemeClr val="accent6"/>
                </a:solidFill>
              </a:rPr>
              <a:t> Matrix: A method to prioritize features as:</a:t>
            </a:r>
          </a:p>
          <a:p>
            <a:pPr lvl="1"/>
            <a:endParaRPr lang="en-US" sz="2400" b="1" dirty="0">
              <a:solidFill>
                <a:schemeClr val="accent6"/>
              </a:solidFill>
            </a:endParaRPr>
          </a:p>
          <a:p>
            <a:pPr lvl="2"/>
            <a:r>
              <a:rPr lang="en-US" b="1" dirty="0">
                <a:solidFill>
                  <a:schemeClr val="accent6"/>
                </a:solidFill>
              </a:rPr>
              <a:t>Must-have: </a:t>
            </a:r>
            <a:r>
              <a:rPr lang="en-US" dirty="0">
                <a:solidFill>
                  <a:schemeClr val="accent6"/>
                </a:solidFill>
              </a:rPr>
              <a:t>Critical for core functionality.</a:t>
            </a:r>
          </a:p>
          <a:p>
            <a:pPr lvl="2"/>
            <a:endParaRPr lang="en-US" b="1" dirty="0">
              <a:solidFill>
                <a:schemeClr val="accent6"/>
              </a:solidFill>
            </a:endParaRPr>
          </a:p>
          <a:p>
            <a:pPr lvl="2"/>
            <a:r>
              <a:rPr lang="en-US" b="1" dirty="0">
                <a:solidFill>
                  <a:schemeClr val="accent6"/>
                </a:solidFill>
              </a:rPr>
              <a:t>Should-have: </a:t>
            </a:r>
            <a:r>
              <a:rPr lang="en-US" dirty="0">
                <a:solidFill>
                  <a:schemeClr val="accent6"/>
                </a:solidFill>
              </a:rPr>
              <a:t>Important but not essential immediately.</a:t>
            </a:r>
          </a:p>
          <a:p>
            <a:pPr lvl="2"/>
            <a:endParaRPr lang="en-US" b="1" dirty="0">
              <a:solidFill>
                <a:schemeClr val="accent6"/>
              </a:solidFill>
            </a:endParaRPr>
          </a:p>
          <a:p>
            <a:pPr lvl="2"/>
            <a:r>
              <a:rPr lang="en-US" b="1" dirty="0">
                <a:solidFill>
                  <a:schemeClr val="accent6"/>
                </a:solidFill>
              </a:rPr>
              <a:t>Could-have: </a:t>
            </a:r>
            <a:r>
              <a:rPr lang="en-US" dirty="0">
                <a:solidFill>
                  <a:schemeClr val="accent6"/>
                </a:solidFill>
              </a:rPr>
              <a:t>Desirable but non-critical enhancements.</a:t>
            </a:r>
          </a:p>
          <a:p>
            <a:pPr lvl="2"/>
            <a:endParaRPr lang="en-US" b="1" dirty="0">
              <a:solidFill>
                <a:schemeClr val="accent6"/>
              </a:solidFill>
            </a:endParaRPr>
          </a:p>
          <a:p>
            <a:pPr lvl="2"/>
            <a:r>
              <a:rPr lang="en-US" b="1" dirty="0">
                <a:solidFill>
                  <a:schemeClr val="accent6"/>
                </a:solidFill>
              </a:rPr>
              <a:t>Won’t-have: </a:t>
            </a:r>
            <a:r>
              <a:rPr lang="en-US" dirty="0">
                <a:solidFill>
                  <a:schemeClr val="accent6"/>
                </a:solidFill>
              </a:rPr>
              <a:t>Out of scope for the current timeline.</a:t>
            </a:r>
          </a:p>
        </p:txBody>
      </p:sp>
    </p:spTree>
    <p:extLst>
      <p:ext uri="{BB962C8B-B14F-4D97-AF65-F5344CB8AC3E}">
        <p14:creationId xmlns:p14="http://schemas.microsoft.com/office/powerpoint/2010/main" val="202122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821B861-2DB9-B4B4-C558-7DB9806D1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707231"/>
            <a:ext cx="9875463" cy="999746"/>
          </a:xfrm>
        </p:spPr>
        <p:txBody>
          <a:bodyPr vert="horz" lIns="91440" tIns="0" rIns="91440" bIns="0" rtlCol="0" anchor="b" anchorCtr="0">
            <a:normAutofit/>
          </a:bodyPr>
          <a:lstStyle/>
          <a:p>
            <a:r>
              <a:rPr lang="en-US" b="1" kern="1200" cap="all" baseline="0" dirty="0" err="1">
                <a:latin typeface="+mj-lt"/>
                <a:ea typeface="+mj-ea"/>
                <a:cs typeface="+mj-cs"/>
              </a:rPr>
              <a:t>MoSCoW</a:t>
            </a:r>
            <a:r>
              <a:rPr lang="en-US" b="1" kern="1200" cap="all" baseline="0" dirty="0">
                <a:latin typeface="+mj-lt"/>
                <a:ea typeface="+mj-ea"/>
                <a:cs typeface="+mj-cs"/>
              </a:rPr>
              <a:t> Matrix for Trello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425EE64-F16D-4170-4F73-3CCCC5F54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" y="2303028"/>
            <a:ext cx="10420186" cy="39615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0" rIns="91440" bIns="0" numCol="1" rtlCol="0" anchorCtr="0" compatLnSpc="1">
            <a:prstTxWarp prst="textNoShape">
              <a:avLst/>
            </a:prstTxWarp>
            <a:normAutofit/>
          </a:bodyPr>
          <a:lstStyle/>
          <a:p>
            <a:pPr marL="347472" marR="0" lvl="0" indent="-347472" defTabSz="914400" fontAlgn="base"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accent6"/>
                </a:solidFill>
                <a:effectLst/>
              </a:rPr>
              <a:t>Table Format: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</a:endParaRP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34E0DEA5-5AB6-7D21-E70C-5AC4E6492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vert="horz" lIns="9144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C24AE66-58CB-2882-1548-A2F5667E833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44276101"/>
              </p:ext>
            </p:extLst>
          </p:nvPr>
        </p:nvGraphicFramePr>
        <p:xfrm>
          <a:off x="1779164" y="2680050"/>
          <a:ext cx="5829148" cy="3420911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95000"/>
                  </a:schemeClr>
                </a:solidFill>
              </a:tblPr>
              <a:tblGrid>
                <a:gridCol w="1775668">
                  <a:extLst>
                    <a:ext uri="{9D8B030D-6E8A-4147-A177-3AD203B41FA5}">
                      <a16:colId xmlns:a16="http://schemas.microsoft.com/office/drawing/2014/main" val="3186580355"/>
                    </a:ext>
                  </a:extLst>
                </a:gridCol>
                <a:gridCol w="4053480">
                  <a:extLst>
                    <a:ext uri="{9D8B030D-6E8A-4147-A177-3AD203B41FA5}">
                      <a16:colId xmlns:a16="http://schemas.microsoft.com/office/drawing/2014/main" val="3485117021"/>
                    </a:ext>
                  </a:extLst>
                </a:gridCol>
              </a:tblGrid>
              <a:tr h="523198">
                <a:tc>
                  <a:txBody>
                    <a:bodyPr/>
                    <a:lstStyle/>
                    <a:p>
                      <a:r>
                        <a:rPr lang="en-IN" sz="1800" cap="none" spc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 marL="134153" marR="134153" marT="134153" marB="6707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cap="none" spc="0">
                          <a:solidFill>
                            <a:schemeClr val="tx1"/>
                          </a:solidFill>
                        </a:rPr>
                        <a:t>Features</a:t>
                      </a:r>
                    </a:p>
                  </a:txBody>
                  <a:tcPr marL="134153" marR="134153" marT="134153" marB="6707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78604"/>
                  </a:ext>
                </a:extLst>
              </a:tr>
              <a:tr h="791505">
                <a:tc>
                  <a:txBody>
                    <a:bodyPr/>
                    <a:lstStyle/>
                    <a:p>
                      <a:r>
                        <a:rPr lang="en-IN" sz="1800" b="1" cap="none" spc="0">
                          <a:solidFill>
                            <a:schemeClr val="tx1"/>
                          </a:solidFill>
                        </a:rPr>
                        <a:t>Must-have</a:t>
                      </a:r>
                      <a:endParaRPr lang="en-IN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4153" marR="134153" marT="134153" marB="6707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Fix sync delays; Speed up large board loading.</a:t>
                      </a:r>
                    </a:p>
                  </a:txBody>
                  <a:tcPr marL="134153" marR="134153" marT="134153" marB="6707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889810"/>
                  </a:ext>
                </a:extLst>
              </a:tr>
              <a:tr h="791505">
                <a:tc>
                  <a:txBody>
                    <a:bodyPr/>
                    <a:lstStyle/>
                    <a:p>
                      <a:r>
                        <a:rPr lang="en-IN" sz="1800" b="1" cap="none" spc="0">
                          <a:solidFill>
                            <a:schemeClr val="tx1"/>
                          </a:solidFill>
                        </a:rPr>
                        <a:t>Should-have</a:t>
                      </a:r>
                      <a:endParaRPr lang="en-IN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4153" marR="134153" marT="134153" marB="6707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Add Gantt charts; Enhance reporting tools.</a:t>
                      </a:r>
                    </a:p>
                  </a:txBody>
                  <a:tcPr marL="134153" marR="134153" marT="134153" marB="6707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067495"/>
                  </a:ext>
                </a:extLst>
              </a:tr>
              <a:tr h="791505">
                <a:tc>
                  <a:txBody>
                    <a:bodyPr/>
                    <a:lstStyle/>
                    <a:p>
                      <a:r>
                        <a:rPr lang="en-IN" sz="1800" b="1" cap="none" spc="0">
                          <a:solidFill>
                            <a:schemeClr val="tx1"/>
                          </a:solidFill>
                        </a:rPr>
                        <a:t>Could-have</a:t>
                      </a:r>
                      <a:endParaRPr lang="en-IN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4153" marR="134153" marT="134153" marB="6707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Introduce AI task suggestions; Implement time tracking.</a:t>
                      </a:r>
                    </a:p>
                  </a:txBody>
                  <a:tcPr marL="134153" marR="134153" marT="134153" marB="6707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225926"/>
                  </a:ext>
                </a:extLst>
              </a:tr>
              <a:tr h="523198">
                <a:tc>
                  <a:txBody>
                    <a:bodyPr/>
                    <a:lstStyle/>
                    <a:p>
                      <a:r>
                        <a:rPr lang="en-IN" sz="1800" b="1" cap="none" spc="0">
                          <a:solidFill>
                            <a:schemeClr val="tx1"/>
                          </a:solidFill>
                        </a:rPr>
                        <a:t>Won’t-have</a:t>
                      </a:r>
                      <a:endParaRPr lang="en-IN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4153" marR="134153" marT="134153" marB="6707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Redesign the UI from scratch.</a:t>
                      </a:r>
                    </a:p>
                  </a:txBody>
                  <a:tcPr marL="134153" marR="134153" marT="134153" marB="6707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420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754EE-E36F-A2CE-C219-AB0C533A4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D1D75-B0C4-D056-173D-40851BA8701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29640" y="2065592"/>
            <a:ext cx="10805160" cy="398468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Impact of Feedback Analysis: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Highlights critical user needs.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clear direction for development priorities.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Balancing quick fixes with long-term improvements.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Managing user expectations alongside technical constraints.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Opportunities: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Enhancing user loyalty through targeted updates.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Differentiating Trello in the competitive landscape with innovative features.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1F193087-A71E-D1DD-2F16-7B1F1340CD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691715" y="1112519"/>
            <a:ext cx="987552" cy="471489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D29E94-7517-34A0-017C-21D6015B3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04" y="402334"/>
            <a:ext cx="10930996" cy="999746"/>
          </a:xfrm>
        </p:spPr>
        <p:txBody>
          <a:bodyPr/>
          <a:lstStyle/>
          <a:p>
            <a:r>
              <a:rPr lang="en-IN" b="1" dirty="0"/>
              <a:t>Reflection and Impact</a:t>
            </a:r>
          </a:p>
        </p:txBody>
      </p:sp>
    </p:spTree>
    <p:extLst>
      <p:ext uri="{BB962C8B-B14F-4D97-AF65-F5344CB8AC3E}">
        <p14:creationId xmlns:p14="http://schemas.microsoft.com/office/powerpoint/2010/main" val="384765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A6D0-098B-07B5-BEA6-B3FC4C4A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90300-AA76-86AA-5FC3-CE19090A9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9"/>
            <a:ext cx="5829147" cy="11259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Chandrashekar Mahesh</a:t>
            </a:r>
          </a:p>
          <a:p>
            <a:pPr marL="0" indent="0">
              <a:buNone/>
            </a:pPr>
            <a:r>
              <a:rPr lang="en-US" dirty="0"/>
              <a:t>maheshc@csp.edu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2B233-427A-FAC5-DF0E-DD55376981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6909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{4F969C59-097A-4B75-A1EB-626415D39A4D}tf78438558_win32</Template>
  <TotalTime>2587</TotalTime>
  <Words>593</Words>
  <Application>Microsoft Office PowerPoint</Application>
  <PresentationFormat>Widescreen</PresentationFormat>
  <Paragraphs>76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Sabon Next LT</vt:lpstr>
      <vt:lpstr>Custom</vt:lpstr>
      <vt:lpstr>Enhancing Developer-Focused Tools Using Customer Feedback Subtitle: Prioritizing Features with the MoSCoW Matrix</vt:lpstr>
      <vt:lpstr>Trello: A project management and collaboration tool.</vt:lpstr>
      <vt:lpstr>Customer Feedback Analysis</vt:lpstr>
      <vt:lpstr>Introduction to the MoSCoW Matrix</vt:lpstr>
      <vt:lpstr>MoSCoW Matrix for Trello</vt:lpstr>
      <vt:lpstr>Reflection and Impact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Chandrashekar M</dc:creator>
  <cp:lastModifiedBy>Chandrashekar M</cp:lastModifiedBy>
  <cp:revision>118</cp:revision>
  <dcterms:created xsi:type="dcterms:W3CDTF">2024-11-09T09:00:00Z</dcterms:created>
  <dcterms:modified xsi:type="dcterms:W3CDTF">2024-12-14T20:46:32Z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