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22" r:id="rId2"/>
    <p:sldId id="321" r:id="rId3"/>
    <p:sldId id="317" r:id="rId4"/>
    <p:sldId id="257" r:id="rId5"/>
    <p:sldId id="268" r:id="rId6"/>
    <p:sldId id="289" r:id="rId7"/>
    <p:sldId id="290" r:id="rId8"/>
    <p:sldId id="291" r:id="rId9"/>
    <p:sldId id="292" r:id="rId10"/>
    <p:sldId id="293" r:id="rId11"/>
    <p:sldId id="263" r:id="rId12"/>
    <p:sldId id="295" r:id="rId13"/>
    <p:sldId id="296" r:id="rId14"/>
    <p:sldId id="297" r:id="rId15"/>
    <p:sldId id="298" r:id="rId16"/>
    <p:sldId id="299" r:id="rId17"/>
    <p:sldId id="300" r:id="rId18"/>
    <p:sldId id="308" r:id="rId19"/>
    <p:sldId id="302" r:id="rId20"/>
    <p:sldId id="303" r:id="rId21"/>
    <p:sldId id="309" r:id="rId22"/>
    <p:sldId id="315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4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8B6A0-2C86-4C5A-8702-606264B005C1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D52C-33C1-43C7-A060-632623BB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9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97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2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62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7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16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0D52C-33C1-43C7-A060-632623BB3E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0D52C-33C1-43C7-A060-632623BB3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8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00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06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4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4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0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DC42F-3284-410C-9F24-5C6247B1A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5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ED76-5FB5-4FC1-9FF6-E9CE1766C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3598-286B-48F2-A32F-395A406B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724A-3D7B-41E3-A10E-DDEBD1B9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FFD8-735C-4DA4-A0E6-6F24C65D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5405-31A1-43AE-8440-4FAE3A04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ABAE-2259-4313-BF0F-8B097ED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09A8F-55D5-4FD0-9095-96F32938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55AA-BFF2-41FD-8182-F2FF9CA5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38B2-C25C-4385-8A2C-9E404C9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94B7-1B78-4017-8B03-A0AFC793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4C09C-53B8-4CF8-8308-791712BEC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7C351-FF7A-4A94-9E40-4EAD7E10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5A17-AADB-4E8D-853A-A3F70DD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44AC-1FE8-4116-8ED9-4BA30FA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59F9-5BF1-48C4-A924-C3304746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1DB-8AB4-4E9F-BC5F-5F555569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5B4E-7593-42B6-9A10-B5030F69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820B-FCD1-451D-A8D8-10C9D6A3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0431-1E9F-4F24-B531-29BC92C8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5696-6C17-4622-A57A-C350FAE3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AA6B-3BA8-4234-A5E4-A2ADF145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BCAE-8D0F-4364-8932-F3CBC246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29AC-CB8E-4ECB-9EA6-26A093BD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E882-43D2-4346-8905-0327EAF8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F426-26C9-4DC2-922B-40F82E7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862C-452C-4DAD-92DB-D8E384A2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F71B-FBFD-4333-8158-0AC03D9A1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ABE9A-C64F-4925-B202-BC70AE45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B5F6-2068-42A5-99C6-176BCC8B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8346E-97E8-409C-B99E-F3DEB2FD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6312-2779-48F5-8F1F-3F92397E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6107-9477-44E6-9B63-BCAA4B25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1E10-C5DF-4080-B674-D4BDDE23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969C-D417-4E29-B1D2-58EEDE5A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D2790-10FE-47FA-A211-27AF2873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5F2CA-FCD3-4F3F-AD1C-C01FF42F9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A0A9-0197-4021-A3A1-71EA43F3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5AA8-1AB4-423B-8FA9-010DEAE5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50CF-325A-47B8-83D2-6A46CB9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FF5D-3741-428F-9FB8-2ECF2EC2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5D90D-2034-47E9-A7A1-65B86C7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2A81-1961-44F4-97D2-FED8D08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185C4-83A6-4F40-87EB-023A06E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6A5A5-52D4-4DB0-86A2-06199EE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B7B68-0F03-4BEB-B5F4-004EE8EC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D93E-B54A-4C47-957F-C59ED3C3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EFAA-C52E-4F6B-B60E-056D8EB0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E5D-A1AF-4259-B396-F7F34D27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C49E4-6577-4C73-8836-E117701E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438D-5DC4-43D8-875A-C4CB3E8F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87B0-5DCB-4259-9E89-C7D9EDB6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A873-15A8-464C-9453-EF9A096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AFE-35C4-4A3E-A05C-474CD7F5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595BB-81EF-4DF3-BAB5-3F66CDB90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2A8C2-798E-412D-A938-6CDEA2B2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DEEB-CF8D-4B8A-83FD-BF69C11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265D-EB79-442B-9135-7C1C4F72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0F4D-CE3D-444C-8B0C-29DD456B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8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03B8-E478-4623-B7FA-8619866A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5DDA-97A8-4316-81E5-7D4F7871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EFE9-42B4-4CD4-8B13-12785EB3C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2CED-A715-45C3-93A2-461E46A5CA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04AE-CA7F-4D7E-8666-F3FDB7D9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1148-5F07-4C9E-8E9A-ACDF7946D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12B1-EED4-474F-AAED-838D0ACC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ubik%27s_Cu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2995-ambulance-van-clip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0CF9-4607-9267-6515-50B3FC96E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Emergency Medical Service Database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C513-2485-9269-AF03-6EA9287CB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fontAlgn="base">
              <a:spcBef>
                <a:spcPts val="17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MySQL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database system (with ER Diagram) for a reporting of EMS treatments in combination with patient priorities, and medical expense.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2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Reporting/Manipulating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C115A-25C4-C9E0-495C-4879AC8B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73855" y="2179240"/>
            <a:ext cx="3844290" cy="40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RB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Collect EMTs who treat </a:t>
            </a:r>
            <a:r>
              <a:rPr lang="en-US" sz="2000" b="1" u="sng" dirty="0">
                <a:solidFill>
                  <a:schemeClr val="bg1"/>
                </a:solidFill>
              </a:rPr>
              <a:t>Poisoning.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4FD0006-0C5D-B2BE-42FF-173528D3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38" y="2573284"/>
            <a:ext cx="9709723" cy="21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PB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many patients are there in each </a:t>
            </a:r>
            <a:r>
              <a:rPr lang="en-US" sz="2000" b="1" u="sng" dirty="0">
                <a:solidFill>
                  <a:schemeClr val="bg1"/>
                </a:solidFill>
              </a:rPr>
              <a:t>Priority Color?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many patients are there who received </a:t>
            </a:r>
            <a:r>
              <a:rPr lang="en-US" sz="2000" b="1" u="sng" dirty="0">
                <a:solidFill>
                  <a:schemeClr val="bg1"/>
                </a:solidFill>
              </a:rPr>
              <a:t>ALS (Advanced Life Support) Assistance?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764019-F056-74B0-3BF6-72E7B262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2514599"/>
            <a:ext cx="5561614" cy="250507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39C21D-7CC0-DA45-911E-75181068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82" y="2800348"/>
            <a:ext cx="508698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1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HB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Which Hospital</a:t>
            </a:r>
            <a:r>
              <a:rPr lang="en-US" sz="2000" dirty="0">
                <a:solidFill>
                  <a:schemeClr val="bg1"/>
                </a:solidFill>
              </a:rPr>
              <a:t> did each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patient go to?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BC021C5-7763-367E-4BA6-DB53E1CD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681037"/>
            <a:ext cx="7784379" cy="5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HB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many went to a </a:t>
            </a:r>
            <a:r>
              <a:rPr lang="en-US" sz="2000" b="1" u="sng" dirty="0">
                <a:solidFill>
                  <a:schemeClr val="bg1"/>
                </a:solidFill>
              </a:rPr>
              <a:t>Private or Public Hospital?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5A8ACD-922B-2E00-8608-F51F9E85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87" y="2462212"/>
            <a:ext cx="7251025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0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RB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Correct the Gender of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Patient Named: Gill.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From F to M.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835A182-2526-2A8F-DADB-1BD48CB7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3" y="275988"/>
            <a:ext cx="7116933" cy="64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PB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much does each patient owe in </a:t>
            </a:r>
            <a:r>
              <a:rPr lang="en-US" sz="2000" b="1" u="sng" dirty="0">
                <a:solidFill>
                  <a:schemeClr val="bg1"/>
                </a:solidFill>
              </a:rPr>
              <a:t>medical expense?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6FCE31-6DA9-E463-E8D7-868F4552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1" y="1896697"/>
            <a:ext cx="10115553" cy="45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HB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Searching for a patient: Find FULL PATIENT DETAIL about patients with </a:t>
            </a:r>
            <a:r>
              <a:rPr lang="en-US" sz="2000" b="1" u="sng" dirty="0">
                <a:solidFill>
                  <a:schemeClr val="bg1"/>
                </a:solidFill>
              </a:rPr>
              <a:t>name ending in “LL”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A7149B-B90F-3031-1151-EB5116B2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438857"/>
            <a:ext cx="10378616" cy="23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PB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Collect </a:t>
            </a:r>
            <a:r>
              <a:rPr lang="en-US" sz="2000" b="1" u="sng" dirty="0">
                <a:solidFill>
                  <a:schemeClr val="bg1"/>
                </a:solidFill>
              </a:rPr>
              <a:t>Males</a:t>
            </a:r>
            <a:r>
              <a:rPr lang="en-US" sz="2000" dirty="0">
                <a:solidFill>
                  <a:schemeClr val="bg1"/>
                </a:solidFill>
              </a:rPr>
              <a:t> who had a </a:t>
            </a:r>
            <a:r>
              <a:rPr lang="en-US" sz="2000" b="1" u="sng" dirty="0">
                <a:solidFill>
                  <a:schemeClr val="bg1"/>
                </a:solidFill>
              </a:rPr>
              <a:t>Priority Red</a:t>
            </a:r>
            <a:r>
              <a:rPr lang="en-US" sz="2000" dirty="0">
                <a:solidFill>
                  <a:schemeClr val="bg1"/>
                </a:solidFill>
              </a:rPr>
              <a:t> case AND had </a:t>
            </a:r>
            <a:r>
              <a:rPr lang="en-US" sz="2000" b="1" u="sng" dirty="0">
                <a:solidFill>
                  <a:schemeClr val="bg1"/>
                </a:solidFill>
              </a:rPr>
              <a:t>In-Patient</a:t>
            </a:r>
            <a:r>
              <a:rPr lang="en-US" sz="2000" dirty="0">
                <a:solidFill>
                  <a:schemeClr val="bg1"/>
                </a:solidFill>
              </a:rPr>
              <a:t> status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6899D63-86C7-DFDE-B0F4-C2D4C928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93" y="2103402"/>
            <a:ext cx="8807814" cy="206658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8D5BEE-63AF-3C10-698F-AB0E833E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503" y="4175136"/>
            <a:ext cx="5400993" cy="19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PB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Average Age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everyone a </a:t>
            </a:r>
            <a:r>
              <a:rPr lang="en-US" sz="2000" b="1" u="sng" dirty="0">
                <a:solidFill>
                  <a:schemeClr val="bg1"/>
                </a:solidFill>
              </a:rPr>
              <a:t>Surgeon</a:t>
            </a:r>
            <a:r>
              <a:rPr lang="en-US" sz="2000" dirty="0">
                <a:solidFill>
                  <a:schemeClr val="bg1"/>
                </a:solidFill>
              </a:rPr>
              <a:t> operated on.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E6F0E2-A2EC-2815-42B5-15FB0246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3" y="2303444"/>
            <a:ext cx="1017208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9D0-4120-4DF4-94DB-FE1D3079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660900"/>
          </a:xfrm>
          <a:solidFill>
            <a:srgbClr val="7A8AAA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Intro/Background</a:t>
            </a:r>
          </a:p>
          <a:p>
            <a:r>
              <a:rPr lang="en-US" dirty="0">
                <a:solidFill>
                  <a:schemeClr val="bg1"/>
                </a:solidFill>
              </a:rPr>
              <a:t>ER Diagram</a:t>
            </a:r>
          </a:p>
          <a:p>
            <a:r>
              <a:rPr lang="en-US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r>
              <a:rPr lang="en-US" dirty="0">
                <a:solidFill>
                  <a:schemeClr val="bg1"/>
                </a:solidFill>
              </a:rPr>
              <a:t>Data Reporting/Manipulations</a:t>
            </a:r>
          </a:p>
          <a:p>
            <a:r>
              <a:rPr lang="en-US" dirty="0">
                <a:solidFill>
                  <a:schemeClr val="bg1"/>
                </a:solidFill>
              </a:rPr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73804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Reporting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RB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a list of </a:t>
            </a:r>
            <a:r>
              <a:rPr lang="en-US" sz="2000" b="1" u="sng" dirty="0">
                <a:solidFill>
                  <a:schemeClr val="bg1"/>
                </a:solidFill>
              </a:rPr>
              <a:t>EMTs who need to be trained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Delete Upper Ranks to gather only Lower.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6556F8C-2CAB-5773-9E38-D625059C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07" y="224072"/>
            <a:ext cx="5562918" cy="619260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DFF918A-0882-E096-87AB-19B8118C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3436938"/>
            <a:ext cx="3144505" cy="2740025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20484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Deleting from the Master Table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D9D24-30ED-F92A-253D-5B0D709E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1" y="279400"/>
            <a:ext cx="5100970" cy="478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1C3D5-41FC-0CA2-B4EE-685F6AF8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5166159"/>
            <a:ext cx="4763165" cy="80021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03496-319E-C60F-A616-841C65920C77}"/>
              </a:ext>
            </a:extLst>
          </p:cNvPr>
          <p:cNvSpPr txBox="1"/>
          <p:nvPr/>
        </p:nvSpPr>
        <p:spPr>
          <a:xfrm>
            <a:off x="7451098" y="6137444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Mr. Mark is gone from the new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EEEC0-045E-45A8-0C63-29B1FC6B3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81" y="1690688"/>
            <a:ext cx="5906347" cy="284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3277F-4620-0A40-3ED6-6434E07B6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81" y="4697977"/>
            <a:ext cx="5992061" cy="733527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33E3F-4FFB-EB9E-B79C-6E61E83AB5D9}"/>
              </a:ext>
            </a:extLst>
          </p:cNvPr>
          <p:cNvSpPr txBox="1"/>
          <p:nvPr/>
        </p:nvSpPr>
        <p:spPr>
          <a:xfrm>
            <a:off x="784714" y="5675779"/>
            <a:ext cx="51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more Heart Attack calls because the Rescue Squad responsible for treating it is gone</a:t>
            </a:r>
          </a:p>
        </p:txBody>
      </p:sp>
    </p:spTree>
    <p:extLst>
      <p:ext uri="{BB962C8B-B14F-4D97-AF65-F5344CB8AC3E}">
        <p14:creationId xmlns:p14="http://schemas.microsoft.com/office/powerpoint/2010/main" val="151229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FEC-88B0-455F-8B64-8AC5544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1316-143F-4019-87A3-0C4B4E18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20726"/>
            <a:ext cx="10515599" cy="5156237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Deleting from the Master Table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cont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03496-319E-C60F-A616-841C65920C77}"/>
              </a:ext>
            </a:extLst>
          </p:cNvPr>
          <p:cNvSpPr txBox="1"/>
          <p:nvPr/>
        </p:nvSpPr>
        <p:spPr>
          <a:xfrm>
            <a:off x="6936023" y="4984814"/>
            <a:ext cx="471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Mr. Mark (E009) is gone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the patients he treated are gone from the record as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CD9C0-D8F6-509F-E6F9-816736B3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" y="1575746"/>
            <a:ext cx="5820587" cy="4601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E46DB-EF26-D4C6-EB14-F6CFDA06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61" y="417899"/>
            <a:ext cx="5211796" cy="430762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8113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9D0-4120-4DF4-94DB-FE1D3079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660900"/>
          </a:xfrm>
          <a:solidFill>
            <a:srgbClr val="7A8AAA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Able to Manipulate Existing Data</a:t>
            </a:r>
          </a:p>
          <a:p>
            <a:r>
              <a:rPr lang="en-US" dirty="0">
                <a:solidFill>
                  <a:schemeClr val="bg1"/>
                </a:solidFill>
              </a:rPr>
              <a:t>Connect different tables together and draw specific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Draw conclusions which can help develop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3749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With 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9D0-4120-4DF4-94DB-FE1D3079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660900"/>
          </a:xfrm>
          <a:solidFill>
            <a:srgbClr val="7A8AAA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Manipulate Existing Data</a:t>
            </a:r>
          </a:p>
          <a:p>
            <a:r>
              <a:rPr lang="en-US" dirty="0">
                <a:solidFill>
                  <a:schemeClr val="bg1"/>
                </a:solidFill>
              </a:rPr>
              <a:t>Connect different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11857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9D0-4120-4DF4-94DB-FE1D3079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660900"/>
          </a:xfrm>
          <a:solidFill>
            <a:srgbClr val="7A8AAA"/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EMT Rescue Squads respond to emergency calls.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are prepped to handle nearly all emergency situations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this case: I have assigned each rescue squad with one type of call</a:t>
            </a:r>
          </a:p>
          <a:p>
            <a:r>
              <a:rPr lang="en-US" b="1" dirty="0">
                <a:solidFill>
                  <a:schemeClr val="bg1"/>
                </a:solidFill>
              </a:rPr>
              <a:t>Once on scene work is done the ambulance goes to the Hospital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the hospital EMT briefs the emergency room nurse/doctor about the situation and if ALS (Advanced Life Support) Assisted on the patient before arrival</a:t>
            </a:r>
          </a:p>
          <a:p>
            <a:r>
              <a:rPr lang="en-US" b="1" dirty="0">
                <a:solidFill>
                  <a:schemeClr val="bg1"/>
                </a:solidFill>
              </a:rPr>
              <a:t>Now it is the responsibility of the hospital to take care of the new patient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Obviously, hospitals are equipped with Doctors trained in all manner of emergency medicine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my case: I have assigned each Hospital/Doctor with one type of specialty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truck, car, outdoor&#10;&#10;Description automatically generated">
            <a:extLst>
              <a:ext uri="{FF2B5EF4-FFF2-40B4-BE49-F238E27FC236}">
                <a16:creationId xmlns:a16="http://schemas.microsoft.com/office/drawing/2014/main" id="{9BBC0EA3-761C-B092-C892-E68B187A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639175" y="190271"/>
            <a:ext cx="3248024" cy="19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3A049-DACA-44D1-96E7-123D7AE87C21}"/>
              </a:ext>
            </a:extLst>
          </p:cNvPr>
          <p:cNvSpPr txBox="1"/>
          <p:nvPr/>
        </p:nvSpPr>
        <p:spPr>
          <a:xfrm>
            <a:off x="996100" y="1073360"/>
            <a:ext cx="9262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Rescue Squad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B5A49-195B-4B76-93BF-83C8913C6322}"/>
              </a:ext>
            </a:extLst>
          </p:cNvPr>
          <p:cNvSpPr txBox="1"/>
          <p:nvPr/>
        </p:nvSpPr>
        <p:spPr>
          <a:xfrm>
            <a:off x="90946" y="298038"/>
            <a:ext cx="926237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A7BC6-DA71-46B4-BA2D-1E6E80F61199}"/>
              </a:ext>
            </a:extLst>
          </p:cNvPr>
          <p:cNvSpPr txBox="1"/>
          <p:nvPr/>
        </p:nvSpPr>
        <p:spPr>
          <a:xfrm>
            <a:off x="1781685" y="397533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Sqd_ID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E6C73-B851-43FC-B3E6-17886974EB5D}"/>
              </a:ext>
            </a:extLst>
          </p:cNvPr>
          <p:cNvSpPr txBox="1"/>
          <p:nvPr/>
        </p:nvSpPr>
        <p:spPr>
          <a:xfrm>
            <a:off x="2059364" y="1342038"/>
            <a:ext cx="1010576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D534E-772C-4F0E-953C-8EC2540F322D}"/>
              </a:ext>
            </a:extLst>
          </p:cNvPr>
          <p:cNvSpPr txBox="1"/>
          <p:nvPr/>
        </p:nvSpPr>
        <p:spPr>
          <a:xfrm>
            <a:off x="90946" y="1455575"/>
            <a:ext cx="856249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 No.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7CD3BF-99AB-4F1D-AB16-FDE3C249DEDE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flipH="1">
            <a:off x="519071" y="1334970"/>
            <a:ext cx="477029" cy="12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D9B17A-C5BD-4C69-A73C-0A47C985ADA1}"/>
              </a:ext>
            </a:extLst>
          </p:cNvPr>
          <p:cNvCxnSpPr>
            <a:cxnSpLocks/>
            <a:stCxn id="17" idx="4"/>
            <a:endCxn id="4" idx="0"/>
          </p:cNvCxnSpPr>
          <p:nvPr/>
        </p:nvCxnSpPr>
        <p:spPr>
          <a:xfrm flipH="1">
            <a:off x="1459219" y="787046"/>
            <a:ext cx="785585" cy="28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27F239-BB53-4E30-B599-24A996A9BC8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8589" y="909459"/>
            <a:ext cx="357511" cy="42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3E819C-D681-4236-B53E-8140E027A4B8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922337" y="1334970"/>
            <a:ext cx="285022" cy="1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D942279-1FF2-4669-A154-F1B4FC8ED987}"/>
              </a:ext>
            </a:extLst>
          </p:cNvPr>
          <p:cNvSpPr txBox="1"/>
          <p:nvPr/>
        </p:nvSpPr>
        <p:spPr>
          <a:xfrm>
            <a:off x="9345254" y="5023675"/>
            <a:ext cx="10934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C4CFA8-2B2B-419B-A117-7136F4854D0B}"/>
              </a:ext>
            </a:extLst>
          </p:cNvPr>
          <p:cNvSpPr txBox="1"/>
          <p:nvPr/>
        </p:nvSpPr>
        <p:spPr>
          <a:xfrm>
            <a:off x="8471068" y="4554742"/>
            <a:ext cx="108502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D7B241-5F2D-4436-AF29-0D9370CC9D7B}"/>
              </a:ext>
            </a:extLst>
          </p:cNvPr>
          <p:cNvSpPr txBox="1"/>
          <p:nvPr/>
        </p:nvSpPr>
        <p:spPr>
          <a:xfrm>
            <a:off x="8902813" y="5610971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A914D7-5E68-480D-98F7-4A73FBB6E66C}"/>
              </a:ext>
            </a:extLst>
          </p:cNvPr>
          <p:cNvSpPr txBox="1"/>
          <p:nvPr/>
        </p:nvSpPr>
        <p:spPr>
          <a:xfrm>
            <a:off x="10909185" y="4351873"/>
            <a:ext cx="109341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Doc_ID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47D21BF-FDA9-43E8-AEE3-705DCFE01479}"/>
              </a:ext>
            </a:extLst>
          </p:cNvPr>
          <p:cNvCxnSpPr>
            <a:cxnSpLocks/>
            <a:stCxn id="87" idx="2"/>
            <a:endCxn id="89" idx="7"/>
          </p:cNvCxnSpPr>
          <p:nvPr/>
        </p:nvCxnSpPr>
        <p:spPr>
          <a:xfrm flipH="1">
            <a:off x="9765394" y="5393007"/>
            <a:ext cx="126565" cy="27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63D618-C72A-4EB3-B21C-FEFE47F1EC28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V="1">
            <a:off x="9891959" y="4546630"/>
            <a:ext cx="1017226" cy="47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8C00073-1D92-4AB8-8207-27849324CB06}"/>
              </a:ext>
            </a:extLst>
          </p:cNvPr>
          <p:cNvCxnSpPr>
            <a:cxnSpLocks/>
            <a:stCxn id="87" idx="0"/>
            <a:endCxn id="88" idx="5"/>
          </p:cNvCxnSpPr>
          <p:nvPr/>
        </p:nvCxnSpPr>
        <p:spPr>
          <a:xfrm flipH="1" flipV="1">
            <a:off x="9397197" y="4887212"/>
            <a:ext cx="494762" cy="13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70231B6-A2AB-4EAE-BCC6-DC73D6DD164C}"/>
              </a:ext>
            </a:extLst>
          </p:cNvPr>
          <p:cNvSpPr txBox="1"/>
          <p:nvPr/>
        </p:nvSpPr>
        <p:spPr>
          <a:xfrm>
            <a:off x="9581431" y="2791589"/>
            <a:ext cx="2194560" cy="9170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1:M Hospitals hire many Drs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63CBEB-58B0-41ED-92F6-5F66262E88C8}"/>
              </a:ext>
            </a:extLst>
          </p:cNvPr>
          <p:cNvSpPr txBox="1"/>
          <p:nvPr/>
        </p:nvSpPr>
        <p:spPr>
          <a:xfrm>
            <a:off x="1270548" y="5566693"/>
            <a:ext cx="113677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 Employee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EB3033-6569-4ADC-8F8C-31AC6914E366}"/>
              </a:ext>
            </a:extLst>
          </p:cNvPr>
          <p:cNvSpPr txBox="1"/>
          <p:nvPr/>
        </p:nvSpPr>
        <p:spPr>
          <a:xfrm>
            <a:off x="92525" y="4832439"/>
            <a:ext cx="131166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 Name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EC29DE-1EDE-4753-A9D9-F8511F99508E}"/>
              </a:ext>
            </a:extLst>
          </p:cNvPr>
          <p:cNvSpPr txBox="1"/>
          <p:nvPr/>
        </p:nvSpPr>
        <p:spPr>
          <a:xfrm>
            <a:off x="1774505" y="4672449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EMP_ID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42AF63-54A1-404D-AC7A-808AD80AFEE0}"/>
              </a:ext>
            </a:extLst>
          </p:cNvPr>
          <p:cNvSpPr txBox="1"/>
          <p:nvPr/>
        </p:nvSpPr>
        <p:spPr>
          <a:xfrm>
            <a:off x="923463" y="6289175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Salary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BE5EE5-8C68-4284-9D08-9B3398A8DC2F}"/>
              </a:ext>
            </a:extLst>
          </p:cNvPr>
          <p:cNvCxnSpPr>
            <a:cxnSpLocks/>
            <a:stCxn id="142" idx="2"/>
            <a:endCxn id="146" idx="0"/>
          </p:cNvCxnSpPr>
          <p:nvPr/>
        </p:nvCxnSpPr>
        <p:spPr>
          <a:xfrm flipH="1">
            <a:off x="1428751" y="6089913"/>
            <a:ext cx="410184" cy="19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35807BF-3AE5-4A30-BB6B-BC4B64355ABE}"/>
              </a:ext>
            </a:extLst>
          </p:cNvPr>
          <p:cNvCxnSpPr>
            <a:cxnSpLocks/>
            <a:stCxn id="142" idx="0"/>
            <a:endCxn id="145" idx="4"/>
          </p:cNvCxnSpPr>
          <p:nvPr/>
        </p:nvCxnSpPr>
        <p:spPr>
          <a:xfrm flipV="1">
            <a:off x="1838935" y="5061962"/>
            <a:ext cx="440858" cy="50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94CEB35-788B-42B9-A4BB-9129C9A76B55}"/>
              </a:ext>
            </a:extLst>
          </p:cNvPr>
          <p:cNvCxnSpPr>
            <a:cxnSpLocks/>
            <a:stCxn id="142" idx="0"/>
            <a:endCxn id="143" idx="5"/>
          </p:cNvCxnSpPr>
          <p:nvPr/>
        </p:nvCxnSpPr>
        <p:spPr>
          <a:xfrm flipH="1" flipV="1">
            <a:off x="1212097" y="5164909"/>
            <a:ext cx="626838" cy="40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539E231-2174-4023-8590-057D54ECF94D}"/>
              </a:ext>
            </a:extLst>
          </p:cNvPr>
          <p:cNvCxnSpPr>
            <a:stCxn id="107" idx="2"/>
            <a:endCxn id="87" idx="0"/>
          </p:cNvCxnSpPr>
          <p:nvPr/>
        </p:nvCxnSpPr>
        <p:spPr>
          <a:xfrm flipH="1">
            <a:off x="9891959" y="3708668"/>
            <a:ext cx="786752" cy="1315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836210-64BB-4EC8-844E-32FFA96D1031}"/>
              </a:ext>
            </a:extLst>
          </p:cNvPr>
          <p:cNvCxnSpPr>
            <a:cxnSpLocks/>
            <a:stCxn id="107" idx="0"/>
            <a:endCxn id="165" idx="2"/>
          </p:cNvCxnSpPr>
          <p:nvPr/>
        </p:nvCxnSpPr>
        <p:spPr>
          <a:xfrm flipH="1" flipV="1">
            <a:off x="10378639" y="1036232"/>
            <a:ext cx="300072" cy="1755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C82C26F-0DC1-4C6B-85C0-6FDD0021DD90}"/>
              </a:ext>
            </a:extLst>
          </p:cNvPr>
          <p:cNvSpPr txBox="1"/>
          <p:nvPr/>
        </p:nvSpPr>
        <p:spPr>
          <a:xfrm>
            <a:off x="2712869" y="5994741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Sqd_ID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8BC08-1777-454F-AA1E-A82F8B3D161D}"/>
              </a:ext>
            </a:extLst>
          </p:cNvPr>
          <p:cNvCxnSpPr>
            <a:cxnSpLocks/>
            <a:stCxn id="142" idx="3"/>
            <a:endCxn id="71" idx="0"/>
          </p:cNvCxnSpPr>
          <p:nvPr/>
        </p:nvCxnSpPr>
        <p:spPr>
          <a:xfrm>
            <a:off x="2407322" y="5828303"/>
            <a:ext cx="810835" cy="16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5EC772-8311-432B-BA40-0841615D6D48}"/>
              </a:ext>
            </a:extLst>
          </p:cNvPr>
          <p:cNvSpPr txBox="1"/>
          <p:nvPr/>
        </p:nvSpPr>
        <p:spPr>
          <a:xfrm>
            <a:off x="174289" y="2673393"/>
            <a:ext cx="2194560" cy="12839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1:M Squad Employs Many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8BD027-E1DF-4ACF-84E1-F380693F41A5}"/>
              </a:ext>
            </a:extLst>
          </p:cNvPr>
          <p:cNvCxnSpPr>
            <a:cxnSpLocks/>
            <a:stCxn id="4" idx="2"/>
            <a:endCxn id="75" idx="0"/>
          </p:cNvCxnSpPr>
          <p:nvPr/>
        </p:nvCxnSpPr>
        <p:spPr>
          <a:xfrm flipH="1">
            <a:off x="1271569" y="1596580"/>
            <a:ext cx="187650" cy="1076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8CC6A-8AF8-4D27-9DA1-7EB30DF1DE43}"/>
              </a:ext>
            </a:extLst>
          </p:cNvPr>
          <p:cNvCxnSpPr>
            <a:cxnSpLocks/>
            <a:stCxn id="75" idx="2"/>
            <a:endCxn id="142" idx="0"/>
          </p:cNvCxnSpPr>
          <p:nvPr/>
        </p:nvCxnSpPr>
        <p:spPr>
          <a:xfrm>
            <a:off x="1271569" y="3957303"/>
            <a:ext cx="567366" cy="1609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19E90E-D88B-4887-B0CD-C11A1C0793B0}"/>
              </a:ext>
            </a:extLst>
          </p:cNvPr>
          <p:cNvSpPr txBox="1"/>
          <p:nvPr/>
        </p:nvSpPr>
        <p:spPr>
          <a:xfrm>
            <a:off x="5092583" y="1002714"/>
            <a:ext cx="113677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7F7416-3C43-4A49-9768-05655D767E5E}"/>
              </a:ext>
            </a:extLst>
          </p:cNvPr>
          <p:cNvSpPr txBox="1"/>
          <p:nvPr/>
        </p:nvSpPr>
        <p:spPr>
          <a:xfrm>
            <a:off x="4747346" y="158769"/>
            <a:ext cx="84093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0F2DEF-5B7E-4174-A99C-36961F08486E}"/>
              </a:ext>
            </a:extLst>
          </p:cNvPr>
          <p:cNvSpPr txBox="1"/>
          <p:nvPr/>
        </p:nvSpPr>
        <p:spPr>
          <a:xfrm>
            <a:off x="3453279" y="841475"/>
            <a:ext cx="124582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E0F61E-1164-4CB7-ADAC-F0E12DCC016B}"/>
              </a:ext>
            </a:extLst>
          </p:cNvPr>
          <p:cNvSpPr txBox="1"/>
          <p:nvPr/>
        </p:nvSpPr>
        <p:spPr>
          <a:xfrm>
            <a:off x="5596540" y="108470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Pat_ID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C86060-C23C-4F3B-8248-F204F1391207}"/>
              </a:ext>
            </a:extLst>
          </p:cNvPr>
          <p:cNvSpPr txBox="1"/>
          <p:nvPr/>
        </p:nvSpPr>
        <p:spPr>
          <a:xfrm>
            <a:off x="3837420" y="401857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302351D-8B40-4CE3-AF0B-84E78A3B211C}"/>
              </a:ext>
            </a:extLst>
          </p:cNvPr>
          <p:cNvCxnSpPr>
            <a:cxnSpLocks/>
            <a:stCxn id="99" idx="1"/>
            <a:endCxn id="101" idx="6"/>
          </p:cNvCxnSpPr>
          <p:nvPr/>
        </p:nvCxnSpPr>
        <p:spPr>
          <a:xfrm flipH="1" flipV="1">
            <a:off x="4699105" y="1036232"/>
            <a:ext cx="393478" cy="12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20C56C4-5DAD-47AB-B4CD-C25D49514776}"/>
              </a:ext>
            </a:extLst>
          </p:cNvPr>
          <p:cNvCxnSpPr>
            <a:cxnSpLocks/>
            <a:stCxn id="99" idx="1"/>
            <a:endCxn id="103" idx="5"/>
          </p:cNvCxnSpPr>
          <p:nvPr/>
        </p:nvCxnSpPr>
        <p:spPr>
          <a:xfrm flipH="1" flipV="1">
            <a:off x="4700001" y="734327"/>
            <a:ext cx="392582" cy="42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81BB77-8ED1-4725-B0C4-F13AA1DEF1A3}"/>
              </a:ext>
            </a:extLst>
          </p:cNvPr>
          <p:cNvCxnSpPr>
            <a:cxnSpLocks/>
            <a:stCxn id="99" idx="0"/>
            <a:endCxn id="102" idx="4"/>
          </p:cNvCxnSpPr>
          <p:nvPr/>
        </p:nvCxnSpPr>
        <p:spPr>
          <a:xfrm flipV="1">
            <a:off x="5660970" y="497983"/>
            <a:ext cx="440858" cy="50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5C3BC93-8EE6-424F-9DB0-38877E1A42F8}"/>
              </a:ext>
            </a:extLst>
          </p:cNvPr>
          <p:cNvCxnSpPr>
            <a:cxnSpLocks/>
            <a:stCxn id="99" idx="0"/>
            <a:endCxn id="100" idx="5"/>
          </p:cNvCxnSpPr>
          <p:nvPr/>
        </p:nvCxnSpPr>
        <p:spPr>
          <a:xfrm flipH="1" flipV="1">
            <a:off x="5465132" y="491239"/>
            <a:ext cx="195838" cy="51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6274628-E111-43AC-8C2C-E33C834EA7DD}"/>
              </a:ext>
            </a:extLst>
          </p:cNvPr>
          <p:cNvSpPr txBox="1"/>
          <p:nvPr/>
        </p:nvSpPr>
        <p:spPr>
          <a:xfrm>
            <a:off x="6730008" y="40300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EMP_ID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942EE3-A128-47A2-BF76-C75A357F7967}"/>
              </a:ext>
            </a:extLst>
          </p:cNvPr>
          <p:cNvCxnSpPr>
            <a:cxnSpLocks/>
            <a:stCxn id="99" idx="3"/>
            <a:endCxn id="118" idx="3"/>
          </p:cNvCxnSpPr>
          <p:nvPr/>
        </p:nvCxnSpPr>
        <p:spPr>
          <a:xfrm flipV="1">
            <a:off x="6229357" y="372770"/>
            <a:ext cx="648646" cy="78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6A66232-C782-4502-912D-36E2073C7A83}"/>
              </a:ext>
            </a:extLst>
          </p:cNvPr>
          <p:cNvCxnSpPr>
            <a:cxnSpLocks/>
            <a:stCxn id="142" idx="3"/>
            <a:endCxn id="121" idx="2"/>
          </p:cNvCxnSpPr>
          <p:nvPr/>
        </p:nvCxnSpPr>
        <p:spPr>
          <a:xfrm flipV="1">
            <a:off x="2407322" y="3068039"/>
            <a:ext cx="1045957" cy="276026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7C1454F-3766-479D-90B7-03EDED559E83}"/>
              </a:ext>
            </a:extLst>
          </p:cNvPr>
          <p:cNvSpPr txBox="1"/>
          <p:nvPr/>
        </p:nvSpPr>
        <p:spPr>
          <a:xfrm>
            <a:off x="2355999" y="2150960"/>
            <a:ext cx="2194560" cy="9170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1:M EMT help Many Patients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3F8C6B-31F4-4D93-9553-8730D4B3FD72}"/>
              </a:ext>
            </a:extLst>
          </p:cNvPr>
          <p:cNvCxnSpPr>
            <a:cxnSpLocks/>
            <a:stCxn id="99" idx="1"/>
            <a:endCxn id="121" idx="0"/>
          </p:cNvCxnSpPr>
          <p:nvPr/>
        </p:nvCxnSpPr>
        <p:spPr>
          <a:xfrm flipH="1">
            <a:off x="3453279" y="1156603"/>
            <a:ext cx="1639304" cy="994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50A496E-1A0E-4B26-861A-C9311AE0ABE4}"/>
              </a:ext>
            </a:extLst>
          </p:cNvPr>
          <p:cNvSpPr txBox="1"/>
          <p:nvPr/>
        </p:nvSpPr>
        <p:spPr>
          <a:xfrm>
            <a:off x="5263301" y="5521037"/>
            <a:ext cx="92623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Type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A6F567-4DC9-4BF3-AEFC-DA504789239E}"/>
              </a:ext>
            </a:extLst>
          </p:cNvPr>
          <p:cNvSpPr txBox="1"/>
          <p:nvPr/>
        </p:nvSpPr>
        <p:spPr>
          <a:xfrm>
            <a:off x="4175832" y="5157282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673494-F5DB-4261-8DDE-839ADA9979BB}"/>
              </a:ext>
            </a:extLst>
          </p:cNvPr>
          <p:cNvSpPr txBox="1"/>
          <p:nvPr/>
        </p:nvSpPr>
        <p:spPr>
          <a:xfrm>
            <a:off x="6189538" y="5096415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Call_ID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9A595A-05D5-4D5A-9C4B-8A701C1DCE00}"/>
              </a:ext>
            </a:extLst>
          </p:cNvPr>
          <p:cNvSpPr txBox="1"/>
          <p:nvPr/>
        </p:nvSpPr>
        <p:spPr>
          <a:xfrm>
            <a:off x="6326565" y="5789715"/>
            <a:ext cx="1010576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 Assist Y/N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98E7B79-9D38-414A-B525-AF659DC9897E}"/>
              </a:ext>
            </a:extLst>
          </p:cNvPr>
          <p:cNvSpPr txBox="1"/>
          <p:nvPr/>
        </p:nvSpPr>
        <p:spPr>
          <a:xfrm>
            <a:off x="4288159" y="5903252"/>
            <a:ext cx="926237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Priority Color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363E9F-BD57-483E-98BF-55CFFE98C25F}"/>
              </a:ext>
            </a:extLst>
          </p:cNvPr>
          <p:cNvCxnSpPr>
            <a:cxnSpLocks/>
            <a:stCxn id="131" idx="1"/>
            <a:endCxn id="135" idx="0"/>
          </p:cNvCxnSpPr>
          <p:nvPr/>
        </p:nvCxnSpPr>
        <p:spPr>
          <a:xfrm flipH="1">
            <a:off x="4751278" y="5674926"/>
            <a:ext cx="512023" cy="22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3076D4-4AC4-4C05-81DB-619F8C401D8F}"/>
              </a:ext>
            </a:extLst>
          </p:cNvPr>
          <p:cNvCxnSpPr>
            <a:cxnSpLocks/>
            <a:stCxn id="133" idx="4"/>
            <a:endCxn id="131" idx="3"/>
          </p:cNvCxnSpPr>
          <p:nvPr/>
        </p:nvCxnSpPr>
        <p:spPr>
          <a:xfrm flipH="1">
            <a:off x="6189538" y="5485928"/>
            <a:ext cx="463119" cy="18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3CC8BA-018D-4CFC-9E63-68E5F435334E}"/>
              </a:ext>
            </a:extLst>
          </p:cNvPr>
          <p:cNvCxnSpPr>
            <a:cxnSpLocks/>
            <a:stCxn id="132" idx="5"/>
            <a:endCxn id="131" idx="1"/>
          </p:cNvCxnSpPr>
          <p:nvPr/>
        </p:nvCxnSpPr>
        <p:spPr>
          <a:xfrm>
            <a:off x="4966425" y="5489752"/>
            <a:ext cx="296876" cy="18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E0AB82-19DA-4F2F-9DF7-168C4281C1E4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>
            <a:off x="6189538" y="5674926"/>
            <a:ext cx="285022" cy="24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AFE2239-6FA6-4D71-90E6-9A367E9D90A0}"/>
              </a:ext>
            </a:extLst>
          </p:cNvPr>
          <p:cNvSpPr txBox="1"/>
          <p:nvPr/>
        </p:nvSpPr>
        <p:spPr>
          <a:xfrm>
            <a:off x="9915520" y="728455"/>
            <a:ext cx="92623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6C3D734-2EB6-438C-9D14-2CB0EF9ACF81}"/>
              </a:ext>
            </a:extLst>
          </p:cNvPr>
          <p:cNvSpPr txBox="1"/>
          <p:nvPr/>
        </p:nvSpPr>
        <p:spPr>
          <a:xfrm>
            <a:off x="8828051" y="364700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Hos_ID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FE27970-5EB7-48B3-A7CE-16497931B3CB}"/>
              </a:ext>
            </a:extLst>
          </p:cNvPr>
          <p:cNvSpPr txBox="1"/>
          <p:nvPr/>
        </p:nvSpPr>
        <p:spPr>
          <a:xfrm>
            <a:off x="10841757" y="303833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7972E9-6002-4143-A389-3D17B06B4A70}"/>
              </a:ext>
            </a:extLst>
          </p:cNvPr>
          <p:cNvSpPr txBox="1"/>
          <p:nvPr/>
        </p:nvSpPr>
        <p:spPr>
          <a:xfrm>
            <a:off x="10978784" y="997133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07C139-AA52-41A9-A36A-F1D5415FBF6D}"/>
              </a:ext>
            </a:extLst>
          </p:cNvPr>
          <p:cNvSpPr txBox="1"/>
          <p:nvPr/>
        </p:nvSpPr>
        <p:spPr>
          <a:xfrm>
            <a:off x="8940378" y="1110670"/>
            <a:ext cx="92623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A3D433-68EC-4A99-82CC-F2DA7D1ADD28}"/>
              </a:ext>
            </a:extLst>
          </p:cNvPr>
          <p:cNvCxnSpPr>
            <a:cxnSpLocks/>
            <a:stCxn id="165" idx="2"/>
            <a:endCxn id="169" idx="6"/>
          </p:cNvCxnSpPr>
          <p:nvPr/>
        </p:nvCxnSpPr>
        <p:spPr>
          <a:xfrm flipH="1">
            <a:off x="9866615" y="1036232"/>
            <a:ext cx="512024" cy="26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D7F9A01-C70B-46EB-8B41-1C0F61FE1549}"/>
              </a:ext>
            </a:extLst>
          </p:cNvPr>
          <p:cNvCxnSpPr>
            <a:cxnSpLocks/>
            <a:stCxn id="165" idx="2"/>
            <a:endCxn id="168" idx="2"/>
          </p:cNvCxnSpPr>
          <p:nvPr/>
        </p:nvCxnSpPr>
        <p:spPr>
          <a:xfrm>
            <a:off x="10378639" y="1036232"/>
            <a:ext cx="600145" cy="15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4EE5E7-34DF-4CC9-B982-2DE5227E87EE}"/>
              </a:ext>
            </a:extLst>
          </p:cNvPr>
          <p:cNvCxnSpPr>
            <a:cxnSpLocks/>
            <a:stCxn id="167" idx="2"/>
            <a:endCxn id="165" idx="0"/>
          </p:cNvCxnSpPr>
          <p:nvPr/>
        </p:nvCxnSpPr>
        <p:spPr>
          <a:xfrm flipH="1">
            <a:off x="10378639" y="498590"/>
            <a:ext cx="463118" cy="22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0B57A6C-F2CC-4058-BA84-85CBEED4DEAE}"/>
              </a:ext>
            </a:extLst>
          </p:cNvPr>
          <p:cNvCxnSpPr>
            <a:cxnSpLocks/>
            <a:stCxn id="166" idx="6"/>
            <a:endCxn id="165" idx="0"/>
          </p:cNvCxnSpPr>
          <p:nvPr/>
        </p:nvCxnSpPr>
        <p:spPr>
          <a:xfrm>
            <a:off x="9754288" y="559457"/>
            <a:ext cx="624351" cy="16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E49B6A2E-9025-45A4-8E00-CEE438C4E923}"/>
              </a:ext>
            </a:extLst>
          </p:cNvPr>
          <p:cNvSpPr txBox="1"/>
          <p:nvPr/>
        </p:nvSpPr>
        <p:spPr>
          <a:xfrm>
            <a:off x="6432188" y="3531092"/>
            <a:ext cx="2194560" cy="91707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1:M 1 Dr. sees many Pats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E957B87-9D4C-42F4-9E06-BA4E444F9776}"/>
              </a:ext>
            </a:extLst>
          </p:cNvPr>
          <p:cNvCxnSpPr>
            <a:cxnSpLocks/>
            <a:stCxn id="185" idx="0"/>
            <a:endCxn id="74" idx="2"/>
          </p:cNvCxnSpPr>
          <p:nvPr/>
        </p:nvCxnSpPr>
        <p:spPr>
          <a:xfrm flipV="1">
            <a:off x="7529468" y="2637700"/>
            <a:ext cx="382506" cy="893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EF29AAA6-3B19-4464-AA67-366ED7547DC9}"/>
              </a:ext>
            </a:extLst>
          </p:cNvPr>
          <p:cNvCxnSpPr>
            <a:cxnSpLocks/>
            <a:stCxn id="87" idx="1"/>
            <a:endCxn id="185" idx="2"/>
          </p:cNvCxnSpPr>
          <p:nvPr/>
        </p:nvCxnSpPr>
        <p:spPr>
          <a:xfrm rot="10800000">
            <a:off x="7529468" y="4448171"/>
            <a:ext cx="1815786" cy="76017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DBCA8C1-AA4B-4FBD-93FD-AADD7AEA8112}"/>
              </a:ext>
            </a:extLst>
          </p:cNvPr>
          <p:cNvSpPr txBox="1"/>
          <p:nvPr/>
        </p:nvSpPr>
        <p:spPr>
          <a:xfrm>
            <a:off x="10921452" y="5666110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Hos_ID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E0C638F-06B3-4A6A-BD0E-DFB8FCE9307C}"/>
              </a:ext>
            </a:extLst>
          </p:cNvPr>
          <p:cNvCxnSpPr>
            <a:cxnSpLocks/>
            <a:stCxn id="87" idx="3"/>
            <a:endCxn id="223" idx="1"/>
          </p:cNvCxnSpPr>
          <p:nvPr/>
        </p:nvCxnSpPr>
        <p:spPr>
          <a:xfrm>
            <a:off x="10438664" y="5208341"/>
            <a:ext cx="630783" cy="51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4668A8-E9CE-4BCC-A00C-F1FF68CF6CA5}"/>
              </a:ext>
            </a:extLst>
          </p:cNvPr>
          <p:cNvSpPr txBox="1"/>
          <p:nvPr/>
        </p:nvSpPr>
        <p:spPr>
          <a:xfrm>
            <a:off x="7343587" y="2329923"/>
            <a:ext cx="113677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4A6E45-86E6-478A-80D9-E9DF0980DA77}"/>
              </a:ext>
            </a:extLst>
          </p:cNvPr>
          <p:cNvSpPr txBox="1"/>
          <p:nvPr/>
        </p:nvSpPr>
        <p:spPr>
          <a:xfrm>
            <a:off x="6998350" y="1485978"/>
            <a:ext cx="84093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6F8663-1C79-4874-8490-6BD7FBBFC722}"/>
              </a:ext>
            </a:extLst>
          </p:cNvPr>
          <p:cNvSpPr txBox="1"/>
          <p:nvPr/>
        </p:nvSpPr>
        <p:spPr>
          <a:xfrm>
            <a:off x="7847544" y="1435679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Pat_ID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FC1131-D6FF-4D24-972C-D1F870964189}"/>
              </a:ext>
            </a:extLst>
          </p:cNvPr>
          <p:cNvCxnSpPr>
            <a:cxnSpLocks/>
            <a:stCxn id="74" idx="0"/>
            <a:endCxn id="80" idx="4"/>
          </p:cNvCxnSpPr>
          <p:nvPr/>
        </p:nvCxnSpPr>
        <p:spPr>
          <a:xfrm flipV="1">
            <a:off x="7911974" y="1825192"/>
            <a:ext cx="440858" cy="50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39A9168-18B2-4F5B-92E9-BF213DC4E469}"/>
              </a:ext>
            </a:extLst>
          </p:cNvPr>
          <p:cNvCxnSpPr>
            <a:cxnSpLocks/>
            <a:stCxn id="74" idx="0"/>
            <a:endCxn id="76" idx="5"/>
          </p:cNvCxnSpPr>
          <p:nvPr/>
        </p:nvCxnSpPr>
        <p:spPr>
          <a:xfrm flipH="1" flipV="1">
            <a:off x="7716136" y="1818448"/>
            <a:ext cx="195838" cy="51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7660DCF-CDFB-4A47-9590-DA7A36801ABC}"/>
              </a:ext>
            </a:extLst>
          </p:cNvPr>
          <p:cNvSpPr txBox="1"/>
          <p:nvPr/>
        </p:nvSpPr>
        <p:spPr>
          <a:xfrm>
            <a:off x="8607804" y="2603468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Doc_ID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631A01-265A-4781-8A09-8C5BE1B6511D}"/>
              </a:ext>
            </a:extLst>
          </p:cNvPr>
          <p:cNvCxnSpPr>
            <a:cxnSpLocks/>
            <a:stCxn id="74" idx="3"/>
            <a:endCxn id="113" idx="3"/>
          </p:cNvCxnSpPr>
          <p:nvPr/>
        </p:nvCxnSpPr>
        <p:spPr>
          <a:xfrm flipV="1">
            <a:off x="8480361" y="2242103"/>
            <a:ext cx="296824" cy="24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797488-D3FC-458C-A71A-8E1777E76790}"/>
              </a:ext>
            </a:extLst>
          </p:cNvPr>
          <p:cNvCxnSpPr>
            <a:cxnSpLocks/>
            <a:stCxn id="4" idx="2"/>
            <a:endCxn id="96" idx="1"/>
          </p:cNvCxnSpPr>
          <p:nvPr/>
        </p:nvCxnSpPr>
        <p:spPr>
          <a:xfrm>
            <a:off x="1459219" y="1596580"/>
            <a:ext cx="2183420" cy="267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02E9110-10F8-4325-AF8F-0D0DBFF539CD}"/>
              </a:ext>
            </a:extLst>
          </p:cNvPr>
          <p:cNvSpPr txBox="1"/>
          <p:nvPr/>
        </p:nvSpPr>
        <p:spPr>
          <a:xfrm>
            <a:off x="3642639" y="3566296"/>
            <a:ext cx="1945646" cy="140618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1:1 Each Unit responds to Different types of calls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A50F66-A35A-4376-8412-39026F1B966C}"/>
              </a:ext>
            </a:extLst>
          </p:cNvPr>
          <p:cNvCxnSpPr>
            <a:cxnSpLocks/>
            <a:stCxn id="131" idx="0"/>
            <a:endCxn id="96" idx="2"/>
          </p:cNvCxnSpPr>
          <p:nvPr/>
        </p:nvCxnSpPr>
        <p:spPr>
          <a:xfrm flipH="1" flipV="1">
            <a:off x="4615462" y="4972484"/>
            <a:ext cx="1110958" cy="5485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498B0D6-274B-48E5-30DC-96A3AAEE936C}"/>
              </a:ext>
            </a:extLst>
          </p:cNvPr>
          <p:cNvSpPr txBox="1"/>
          <p:nvPr/>
        </p:nvSpPr>
        <p:spPr>
          <a:xfrm>
            <a:off x="71937" y="5650728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95C6BD-C8F2-529D-4842-EA212F60A67B}"/>
              </a:ext>
            </a:extLst>
          </p:cNvPr>
          <p:cNvCxnSpPr>
            <a:cxnSpLocks/>
            <a:stCxn id="142" idx="1"/>
            <a:endCxn id="82" idx="6"/>
          </p:cNvCxnSpPr>
          <p:nvPr/>
        </p:nvCxnSpPr>
        <p:spPr>
          <a:xfrm flipH="1">
            <a:off x="1082513" y="5828303"/>
            <a:ext cx="188035" cy="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42E3F73-31E3-2754-7D67-5E6AD9B0CBEF}"/>
              </a:ext>
            </a:extLst>
          </p:cNvPr>
          <p:cNvSpPr txBox="1"/>
          <p:nvPr/>
        </p:nvSpPr>
        <p:spPr>
          <a:xfrm>
            <a:off x="5263301" y="6162927"/>
            <a:ext cx="101057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Sqd_ID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7A86ED-55A7-0042-B6EF-816603FA0123}"/>
              </a:ext>
            </a:extLst>
          </p:cNvPr>
          <p:cNvCxnSpPr>
            <a:cxnSpLocks/>
            <a:stCxn id="131" idx="2"/>
            <a:endCxn id="98" idx="0"/>
          </p:cNvCxnSpPr>
          <p:nvPr/>
        </p:nvCxnSpPr>
        <p:spPr>
          <a:xfrm>
            <a:off x="5726420" y="5828814"/>
            <a:ext cx="42169" cy="33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DC6DF85-5D86-B544-96A1-5426267A056B}"/>
              </a:ext>
            </a:extLst>
          </p:cNvPr>
          <p:cNvSpPr txBox="1"/>
          <p:nvPr/>
        </p:nvSpPr>
        <p:spPr>
          <a:xfrm>
            <a:off x="9891959" y="6133906"/>
            <a:ext cx="108502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Salary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9781448-D4CC-D1B3-D46B-B0EF41BEB148}"/>
              </a:ext>
            </a:extLst>
          </p:cNvPr>
          <p:cNvCxnSpPr>
            <a:cxnSpLocks/>
            <a:stCxn id="87" idx="2"/>
            <a:endCxn id="109" idx="0"/>
          </p:cNvCxnSpPr>
          <p:nvPr/>
        </p:nvCxnSpPr>
        <p:spPr>
          <a:xfrm>
            <a:off x="9891959" y="5393007"/>
            <a:ext cx="542514" cy="74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BB93BB-BB7F-ABC7-D2B3-172A82F22B65}"/>
              </a:ext>
            </a:extLst>
          </p:cNvPr>
          <p:cNvSpPr txBox="1"/>
          <p:nvPr/>
        </p:nvSpPr>
        <p:spPr>
          <a:xfrm>
            <a:off x="6367948" y="796362"/>
            <a:ext cx="124582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A0635C9-AE99-0289-BBCD-F0A8A03A30D3}"/>
              </a:ext>
            </a:extLst>
          </p:cNvPr>
          <p:cNvCxnSpPr>
            <a:cxnSpLocks/>
            <a:stCxn id="99" idx="3"/>
            <a:endCxn id="111" idx="3"/>
          </p:cNvCxnSpPr>
          <p:nvPr/>
        </p:nvCxnSpPr>
        <p:spPr>
          <a:xfrm flipV="1">
            <a:off x="6229357" y="1128832"/>
            <a:ext cx="321038" cy="2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F36A332-FB3D-EB22-2333-5399105A0DE6}"/>
              </a:ext>
            </a:extLst>
          </p:cNvPr>
          <p:cNvSpPr txBox="1"/>
          <p:nvPr/>
        </p:nvSpPr>
        <p:spPr>
          <a:xfrm>
            <a:off x="8548670" y="1909633"/>
            <a:ext cx="156039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Treatment_ID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498601F-0A08-0C2D-4915-7191174C2E38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>
            <a:off x="8480361" y="2483812"/>
            <a:ext cx="275438" cy="17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0C8D4-FAF1-5B58-4646-5D7939F04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1" b="10959"/>
          <a:stretch/>
        </p:blipFill>
        <p:spPr>
          <a:xfrm>
            <a:off x="10284051" y="-30638"/>
            <a:ext cx="1895384" cy="2264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28CFC-A88A-35BF-E257-E1AC724E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1" y="1773708"/>
            <a:ext cx="3806083" cy="250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446CD4-A122-40B7-C0D1-FE8249B6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391" y="127283"/>
            <a:ext cx="4364984" cy="3561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3E521D-A2C2-DD59-6AA6-A5A3F7746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391" y="3841013"/>
            <a:ext cx="601111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5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E7B2-2876-884C-8220-39D5EDDB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9" y="1700011"/>
            <a:ext cx="4925112" cy="286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16298-6D0B-1534-6A5B-D7CC6C5E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70" y="1233222"/>
            <a:ext cx="50870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250F3-3B83-6900-A96F-811C5C1F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531"/>
            <a:ext cx="5772956" cy="475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34092-60CB-619B-A12F-AC9BE9AC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55" y="1566531"/>
            <a:ext cx="404869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F63F-152B-4FC4-96D3-B8609649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5F84-9401-025B-4ECC-092A8AE4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5"/>
            <a:ext cx="105156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Patient Based (PB):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Patients in each Priority Color / if they had ALS (Advanced Life Support)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Total payment for each patient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How many males had red level cases and were in-patient?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Average age of everyone who had surgery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Hospital Based (HB):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Which Hospital did each Patient go to?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How many patients went to private hospitals?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Find patient based on clue from their name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Rescue Squad Based (RB):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Collect EMTs based on their area of expertise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Correct a patient info in the table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Deleting Upper Level EMTs to see who requires more training (SAVE POINT).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Delete from master table to see its effects</a:t>
            </a:r>
          </a:p>
        </p:txBody>
      </p:sp>
      <p:pic>
        <p:nvPicPr>
          <p:cNvPr id="4" name="Picture 4" descr="3d Target Dart Icons PNG Transparent Background, Free Download #4538 -  FreeIconsPNG">
            <a:extLst>
              <a:ext uri="{FF2B5EF4-FFF2-40B4-BE49-F238E27FC236}">
                <a16:creationId xmlns:a16="http://schemas.microsoft.com/office/drawing/2014/main" id="{52D03DB1-2503-6757-D328-F78EDCC4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843698"/>
            <a:ext cx="2457450" cy="24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58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672</Words>
  <Application>Microsoft Office PowerPoint</Application>
  <PresentationFormat>Widescreen</PresentationFormat>
  <Paragraphs>148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Amasis MT Pro Medium</vt:lpstr>
      <vt:lpstr>Arial</vt:lpstr>
      <vt:lpstr>Calibri</vt:lpstr>
      <vt:lpstr>Calibri Light</vt:lpstr>
      <vt:lpstr>1_Office Theme</vt:lpstr>
      <vt:lpstr>Emergency Medical Service Database Management</vt:lpstr>
      <vt:lpstr>Project Overview</vt:lpstr>
      <vt:lpstr>With SQL:</vt:lpstr>
      <vt:lpstr>Background</vt:lpstr>
      <vt:lpstr>PowerPoint Presentation</vt:lpstr>
      <vt:lpstr>Tables</vt:lpstr>
      <vt:lpstr>Tables</vt:lpstr>
      <vt:lpstr>Tables</vt:lpstr>
      <vt:lpstr>Objectives</vt:lpstr>
      <vt:lpstr>Reporting/Manipulating Data</vt:lpstr>
      <vt:lpstr>Reporting Data</vt:lpstr>
      <vt:lpstr>Reporting Data</vt:lpstr>
      <vt:lpstr>Reporting Data</vt:lpstr>
      <vt:lpstr>Reporting Data</vt:lpstr>
      <vt:lpstr>Manipulating Data</vt:lpstr>
      <vt:lpstr>Reporting Data</vt:lpstr>
      <vt:lpstr>Reporting Data</vt:lpstr>
      <vt:lpstr>Reporting Data</vt:lpstr>
      <vt:lpstr>Reporting Data</vt:lpstr>
      <vt:lpstr>Reporting Data</vt:lpstr>
      <vt:lpstr>Manipulating Data</vt:lpstr>
      <vt:lpstr>Manipulating Data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BINF5115 Project</dc:title>
  <dc:creator>Chandrasheker Tiruchirapalli Venka</dc:creator>
  <cp:lastModifiedBy>CHANDRASHEKER Tiruchirapalli Venka</cp:lastModifiedBy>
  <cp:revision>2</cp:revision>
  <dcterms:created xsi:type="dcterms:W3CDTF">2022-05-03T15:06:12Z</dcterms:created>
  <dcterms:modified xsi:type="dcterms:W3CDTF">2023-12-27T20:07:07Z</dcterms:modified>
</cp:coreProperties>
</file>