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24"/>
  </p:notesMasterIdLst>
  <p:sldIdLst>
    <p:sldId id="283" r:id="rId2"/>
    <p:sldId id="257" r:id="rId3"/>
    <p:sldId id="275" r:id="rId4"/>
    <p:sldId id="260" r:id="rId5"/>
    <p:sldId id="259" r:id="rId6"/>
    <p:sldId id="265" r:id="rId7"/>
    <p:sldId id="266" r:id="rId8"/>
    <p:sldId id="267" r:id="rId9"/>
    <p:sldId id="270" r:id="rId10"/>
    <p:sldId id="268" r:id="rId11"/>
    <p:sldId id="261" r:id="rId12"/>
    <p:sldId id="271" r:id="rId13"/>
    <p:sldId id="272" r:id="rId14"/>
    <p:sldId id="273" r:id="rId15"/>
    <p:sldId id="274" r:id="rId16"/>
    <p:sldId id="277" r:id="rId17"/>
    <p:sldId id="278" r:id="rId18"/>
    <p:sldId id="279" r:id="rId19"/>
    <p:sldId id="276" r:id="rId20"/>
    <p:sldId id="264" r:id="rId21"/>
    <p:sldId id="26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F0BB70-92FC-4EBB-BFA3-1793F1BC9348}">
          <p14:sldIdLst>
            <p14:sldId id="283"/>
            <p14:sldId id="257"/>
            <p14:sldId id="275"/>
          </p14:sldIdLst>
        </p14:section>
        <p14:section name="Untitled Section" id="{7E753763-B487-46C7-893A-8874521B34E1}">
          <p14:sldIdLst>
            <p14:sldId id="260"/>
            <p14:sldId id="259"/>
            <p14:sldId id="265"/>
            <p14:sldId id="266"/>
            <p14:sldId id="267"/>
            <p14:sldId id="270"/>
            <p14:sldId id="268"/>
            <p14:sldId id="261"/>
            <p14:sldId id="271"/>
            <p14:sldId id="272"/>
            <p14:sldId id="273"/>
            <p14:sldId id="274"/>
            <p14:sldId id="277"/>
            <p14:sldId id="278"/>
            <p14:sldId id="279"/>
            <p14:sldId id="276"/>
            <p14:sldId id="264"/>
            <p14:sldId id="269"/>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BBAD5-D120-4696-BC9B-BEE64441990C}" type="datetimeFigureOut">
              <a:rPr lang="en-IN" smtClean="0"/>
              <a:t>16/05/2020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FAA5C-AE63-4FFF-8D3E-0BD6927D8E90}" type="slidenum">
              <a:rPr lang="en-IN" smtClean="0"/>
              <a:t>‹#›</a:t>
            </a:fld>
            <a:endParaRPr lang="en-IN"/>
          </a:p>
        </p:txBody>
      </p:sp>
    </p:spTree>
    <p:extLst>
      <p:ext uri="{BB962C8B-B14F-4D97-AF65-F5344CB8AC3E}">
        <p14:creationId xmlns:p14="http://schemas.microsoft.com/office/powerpoint/2010/main" val="127451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48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83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38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565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524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649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5982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77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28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63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8185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7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74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67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521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5/13/2020</a:t>
            </a:fld>
            <a:endParaRPr lang="en-US" dirty="0"/>
          </a:p>
        </p:txBody>
      </p:sp>
    </p:spTree>
    <p:extLst>
      <p:ext uri="{BB962C8B-B14F-4D97-AF65-F5344CB8AC3E}">
        <p14:creationId xmlns:p14="http://schemas.microsoft.com/office/powerpoint/2010/main" val="208596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2245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6971"/>
          <a:stretch/>
        </p:blipFill>
        <p:spPr>
          <a:xfrm>
            <a:off x="0" y="0"/>
            <a:ext cx="12192000" cy="6858000"/>
          </a:xfrm>
          <a:prstGeom prst="rect">
            <a:avLst/>
          </a:prstGeom>
        </p:spPr>
      </p:pic>
    </p:spTree>
    <p:extLst>
      <p:ext uri="{BB962C8B-B14F-4D97-AF65-F5344CB8AC3E}">
        <p14:creationId xmlns:p14="http://schemas.microsoft.com/office/powerpoint/2010/main" val="202524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4495920"/>
            <a:ext cx="6451600" cy="418980"/>
          </a:xfrm>
        </p:spPr>
        <p:txBody>
          <a:bodyPr>
            <a:normAutofit fontScale="90000"/>
          </a:bodyPr>
          <a:lstStyle/>
          <a:p>
            <a:r>
              <a:rPr lang="en-IN" dirty="0" smtClean="0"/>
              <a:t>                                             </a:t>
            </a:r>
            <a:r>
              <a:rPr lang="en-IN" sz="2200" b="1" dirty="0" smtClean="0">
                <a:solidFill>
                  <a:schemeClr val="tx1"/>
                </a:solidFill>
              </a:rPr>
              <a:t>K=3</a:t>
            </a:r>
            <a:endParaRPr lang="en-IN" sz="2200" b="1" dirty="0">
              <a:solidFill>
                <a:schemeClr val="tx1"/>
              </a:solidFill>
            </a:endParaRPr>
          </a:p>
        </p:txBody>
      </p:sp>
      <p:pic>
        <p:nvPicPr>
          <p:cNvPr id="3" name="Picture 2"/>
          <p:cNvPicPr>
            <a:picLocks noChangeAspect="1"/>
          </p:cNvPicPr>
          <p:nvPr/>
        </p:nvPicPr>
        <p:blipFill>
          <a:blip r:embed="rId2"/>
          <a:stretch>
            <a:fillRect/>
          </a:stretch>
        </p:blipFill>
        <p:spPr>
          <a:xfrm>
            <a:off x="1422910" y="1752481"/>
            <a:ext cx="3603048" cy="2743438"/>
          </a:xfrm>
          <a:prstGeom prst="rect">
            <a:avLst/>
          </a:prstGeom>
        </p:spPr>
      </p:pic>
      <p:pic>
        <p:nvPicPr>
          <p:cNvPr id="4" name="Picture 3"/>
          <p:cNvPicPr>
            <a:picLocks noChangeAspect="1"/>
          </p:cNvPicPr>
          <p:nvPr/>
        </p:nvPicPr>
        <p:blipFill>
          <a:blip r:embed="rId3"/>
          <a:stretch>
            <a:fillRect/>
          </a:stretch>
        </p:blipFill>
        <p:spPr>
          <a:xfrm>
            <a:off x="5585268" y="1752481"/>
            <a:ext cx="3871296" cy="2743438"/>
          </a:xfrm>
          <a:prstGeom prst="rect">
            <a:avLst/>
          </a:prstGeom>
        </p:spPr>
      </p:pic>
    </p:spTree>
    <p:extLst>
      <p:ext uri="{BB962C8B-B14F-4D97-AF65-F5344CB8AC3E}">
        <p14:creationId xmlns:p14="http://schemas.microsoft.com/office/powerpoint/2010/main" val="2920678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190" y="0"/>
            <a:ext cx="6103620" cy="6858000"/>
          </a:xfrm>
          <a:prstGeom prst="rect">
            <a:avLst/>
          </a:prstGeom>
        </p:spPr>
      </p:pic>
    </p:spTree>
    <p:extLst>
      <p:ext uri="{BB962C8B-B14F-4D97-AF65-F5344CB8AC3E}">
        <p14:creationId xmlns:p14="http://schemas.microsoft.com/office/powerpoint/2010/main" val="972091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8596668" cy="622300"/>
          </a:xfrm>
        </p:spPr>
        <p:txBody>
          <a:bodyPr>
            <a:normAutofit/>
          </a:bodyPr>
          <a:lstStyle/>
          <a:p>
            <a:r>
              <a:rPr lang="en-IN" sz="2400" u="sng" dirty="0" err="1" smtClean="0">
                <a:solidFill>
                  <a:schemeClr val="tx1"/>
                </a:solidFill>
              </a:rPr>
              <a:t>Hyperparameter</a:t>
            </a:r>
            <a:r>
              <a:rPr lang="en-IN" sz="2400" u="sng" dirty="0" smtClean="0">
                <a:solidFill>
                  <a:schemeClr val="tx1"/>
                </a:solidFill>
              </a:rPr>
              <a:t> Tuning:</a:t>
            </a:r>
            <a:endParaRPr lang="en-IN" sz="2400" u="sng" dirty="0">
              <a:solidFill>
                <a:schemeClr val="tx1"/>
              </a:solidFill>
            </a:endParaRPr>
          </a:p>
        </p:txBody>
      </p:sp>
      <p:sp>
        <p:nvSpPr>
          <p:cNvPr id="3" name="Content Placeholder 2"/>
          <p:cNvSpPr>
            <a:spLocks noGrp="1"/>
          </p:cNvSpPr>
          <p:nvPr>
            <p:ph idx="1"/>
          </p:nvPr>
        </p:nvSpPr>
        <p:spPr>
          <a:xfrm>
            <a:off x="127000" y="622300"/>
            <a:ext cx="9147002" cy="6007099"/>
          </a:xfrm>
        </p:spPr>
        <p:txBody>
          <a:bodyPr>
            <a:normAutofit/>
          </a:bodyPr>
          <a:lstStyle/>
          <a:p>
            <a:pPr>
              <a:buClr>
                <a:schemeClr val="tx1"/>
              </a:buClr>
              <a:buFont typeface="Wingdings" panose="05000000000000000000" pitchFamily="2" charset="2"/>
              <a:buChar char="§"/>
            </a:pPr>
            <a:r>
              <a:rPr lang="en-IN" dirty="0" err="1" smtClean="0"/>
              <a:t>Hyperparameter</a:t>
            </a:r>
            <a:r>
              <a:rPr lang="en-IN" dirty="0" smtClean="0"/>
              <a:t> tuning is choosing a set of optimal </a:t>
            </a:r>
            <a:r>
              <a:rPr lang="en-IN" dirty="0" err="1" smtClean="0"/>
              <a:t>hyperparameters</a:t>
            </a:r>
            <a:r>
              <a:rPr lang="en-IN" dirty="0" smtClean="0"/>
              <a:t> for a learning algorithm.</a:t>
            </a:r>
          </a:p>
          <a:p>
            <a:pPr>
              <a:buClr>
                <a:schemeClr val="tx1"/>
              </a:buClr>
              <a:buFont typeface="Wingdings" panose="05000000000000000000" pitchFamily="2" charset="2"/>
              <a:buChar char="§"/>
            </a:pPr>
            <a:r>
              <a:rPr lang="en-IN" dirty="0" smtClean="0"/>
              <a:t>In </a:t>
            </a:r>
            <a:r>
              <a:rPr lang="en-IN" dirty="0" err="1" smtClean="0"/>
              <a:t>sklearn,hyperparameters</a:t>
            </a:r>
            <a:r>
              <a:rPr lang="en-IN" dirty="0" smtClean="0"/>
              <a:t> are passed in as arguments to the constructor of the model classes.</a:t>
            </a:r>
            <a:r>
              <a:rPr lang="en-GB" dirty="0" smtClean="0"/>
              <a:t>While </a:t>
            </a:r>
            <a:r>
              <a:rPr lang="en-GB" dirty="0"/>
              <a:t>this is an important step in </a:t>
            </a:r>
            <a:r>
              <a:rPr lang="en-GB" dirty="0" err="1"/>
              <a:t>modeling</a:t>
            </a:r>
            <a:r>
              <a:rPr lang="en-GB" dirty="0"/>
              <a:t>, it is by no means the only way to improve performance</a:t>
            </a:r>
            <a:r>
              <a:rPr lang="en-GB" dirty="0" smtClean="0"/>
              <a:t>.</a:t>
            </a:r>
            <a:endParaRPr lang="en-IN" dirty="0" smtClean="0"/>
          </a:p>
          <a:p>
            <a:pPr>
              <a:buClr>
                <a:schemeClr val="tx1"/>
              </a:buClr>
              <a:buFont typeface="Wingdings" panose="05000000000000000000" pitchFamily="2" charset="2"/>
              <a:buChar char="§"/>
            </a:pPr>
            <a:r>
              <a:rPr lang="en-IN" dirty="0" smtClean="0"/>
              <a:t>Tuning Strategies</a:t>
            </a:r>
          </a:p>
          <a:p>
            <a:pPr marL="0" indent="0">
              <a:buNone/>
            </a:pPr>
            <a:r>
              <a:rPr lang="en-IN" dirty="0"/>
              <a:t> </a:t>
            </a:r>
            <a:r>
              <a:rPr lang="en-IN" dirty="0" smtClean="0"/>
              <a:t>    </a:t>
            </a:r>
            <a:r>
              <a:rPr lang="en-GB" dirty="0" smtClean="0"/>
              <a:t>There are </a:t>
            </a:r>
            <a:r>
              <a:rPr lang="en-GB" dirty="0"/>
              <a:t>two different methods for optimizing </a:t>
            </a:r>
            <a:r>
              <a:rPr lang="en-GB" dirty="0" err="1"/>
              <a:t>hyperparameters</a:t>
            </a:r>
            <a:r>
              <a:rPr lang="en-GB" dirty="0"/>
              <a:t>:</a:t>
            </a:r>
          </a:p>
          <a:p>
            <a:pPr marL="0" indent="0">
              <a:buNone/>
            </a:pPr>
            <a:r>
              <a:rPr lang="en-GB" dirty="0" smtClean="0"/>
              <a:t>     1.Grid Search</a:t>
            </a:r>
          </a:p>
          <a:p>
            <a:pPr marL="0" indent="0">
              <a:buNone/>
            </a:pPr>
            <a:r>
              <a:rPr lang="en-GB" dirty="0"/>
              <a:t> </a:t>
            </a:r>
            <a:r>
              <a:rPr lang="en-GB" dirty="0" smtClean="0"/>
              <a:t>    2.Random Search</a:t>
            </a:r>
          </a:p>
          <a:p>
            <a:pPr marL="0" indent="0">
              <a:buNone/>
            </a:pPr>
            <a:r>
              <a:rPr lang="en-GB" dirty="0"/>
              <a:t/>
            </a:r>
            <a:br>
              <a:rPr lang="en-GB" dirty="0"/>
            </a:br>
            <a:endParaRPr lang="en-GB" dirty="0"/>
          </a:p>
          <a:p>
            <a:pPr marL="0" indent="0">
              <a:buNone/>
            </a:pPr>
            <a:r>
              <a:rPr lang="en-GB" dirty="0"/>
              <a:t/>
            </a:r>
            <a:br>
              <a:rPr lang="en-GB"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384" y="3867149"/>
            <a:ext cx="6819900" cy="2895599"/>
          </a:xfrm>
          <a:prstGeom prst="rect">
            <a:avLst/>
          </a:prstGeom>
        </p:spPr>
      </p:pic>
    </p:spTree>
    <p:extLst>
      <p:ext uri="{BB962C8B-B14F-4D97-AF65-F5344CB8AC3E}">
        <p14:creationId xmlns:p14="http://schemas.microsoft.com/office/powerpoint/2010/main" val="2039741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0800"/>
          </a:xfrm>
        </p:spPr>
        <p:txBody>
          <a:bodyPr>
            <a:normAutofit fontScale="90000"/>
          </a:bodyPr>
          <a:lstStyle/>
          <a:p>
            <a:endParaRPr lang="en-IN" sz="2400" dirty="0">
              <a:solidFill>
                <a:schemeClr val="tx1"/>
              </a:solidFill>
            </a:endParaRPr>
          </a:p>
        </p:txBody>
      </p:sp>
      <p:sp>
        <p:nvSpPr>
          <p:cNvPr id="3" name="Content Placeholder 2"/>
          <p:cNvSpPr>
            <a:spLocks noGrp="1"/>
          </p:cNvSpPr>
          <p:nvPr>
            <p:ph idx="1"/>
          </p:nvPr>
        </p:nvSpPr>
        <p:spPr>
          <a:xfrm>
            <a:off x="0" y="457200"/>
            <a:ext cx="8596668" cy="7429500"/>
          </a:xfrm>
        </p:spPr>
        <p:txBody>
          <a:bodyPr>
            <a:normAutofit fontScale="92500" lnSpcReduction="20000"/>
          </a:bodyPr>
          <a:lstStyle/>
          <a:p>
            <a:pPr algn="just">
              <a:buClr>
                <a:schemeClr val="tx1"/>
              </a:buClr>
              <a:buFont typeface="Wingdings" panose="05000000000000000000" pitchFamily="2" charset="2"/>
              <a:buChar char="§"/>
            </a:pPr>
            <a:endParaRPr lang="en-GB" dirty="0" smtClean="0"/>
          </a:p>
          <a:p>
            <a:pPr marL="0" indent="0" algn="just">
              <a:buClr>
                <a:schemeClr val="tx1"/>
              </a:buClr>
              <a:buNone/>
            </a:pPr>
            <a:r>
              <a:rPr lang="en-GB" sz="2400" dirty="0" smtClean="0"/>
              <a:t>1.Grid Search</a:t>
            </a:r>
            <a:endParaRPr lang="en-GB" sz="2600" dirty="0" smtClean="0"/>
          </a:p>
          <a:p>
            <a:pPr algn="just">
              <a:buClr>
                <a:schemeClr val="tx1"/>
              </a:buClr>
              <a:buFont typeface="Wingdings" panose="05000000000000000000" pitchFamily="2" charset="2"/>
              <a:buChar char="§"/>
            </a:pPr>
            <a:r>
              <a:rPr lang="en-GB" sz="2200" dirty="0" smtClean="0"/>
              <a:t>Grid </a:t>
            </a:r>
            <a:r>
              <a:rPr lang="en-GB" sz="2200" dirty="0"/>
              <a:t>search is a traditional way to perform </a:t>
            </a:r>
            <a:r>
              <a:rPr lang="en-GB" sz="2200" dirty="0" err="1"/>
              <a:t>hyperparameter</a:t>
            </a:r>
            <a:r>
              <a:rPr lang="en-GB" sz="2200" dirty="0"/>
              <a:t> optimization. It works by searching exhaustively through a specified subset of </a:t>
            </a:r>
            <a:r>
              <a:rPr lang="en-GB" sz="2200" dirty="0" err="1"/>
              <a:t>hyperparameters</a:t>
            </a:r>
            <a:r>
              <a:rPr lang="en-GB" sz="2200" dirty="0" smtClean="0"/>
              <a:t>.</a:t>
            </a:r>
          </a:p>
          <a:p>
            <a:pPr algn="just">
              <a:buClr>
                <a:schemeClr val="tx1"/>
              </a:buClr>
              <a:buFont typeface="Wingdings" panose="05000000000000000000" pitchFamily="2" charset="2"/>
              <a:buChar char="§"/>
            </a:pPr>
            <a:r>
              <a:rPr lang="en-GB" sz="2200" dirty="0"/>
              <a:t>The benefit of grid search is that it is guaranteed to find the optimal combination of parameters supplied. The drawback is that it can be very time consuming and computationally expensive</a:t>
            </a:r>
            <a:r>
              <a:rPr lang="en-GB" sz="2200" dirty="0" smtClean="0"/>
              <a:t>.</a:t>
            </a:r>
          </a:p>
          <a:p>
            <a:pPr>
              <a:buClr>
                <a:schemeClr val="tx1"/>
              </a:buClr>
              <a:buFont typeface="Wingdings" panose="05000000000000000000" pitchFamily="2" charset="2"/>
              <a:buChar char="§"/>
            </a:pPr>
            <a:r>
              <a:rPr lang="en-GB" sz="2200" dirty="0"/>
              <a:t>We can combat this with random search</a:t>
            </a:r>
            <a:r>
              <a:rPr lang="en-GB" sz="2200" dirty="0" smtClean="0"/>
              <a:t>.</a:t>
            </a:r>
          </a:p>
          <a:p>
            <a:pPr marL="0" indent="0">
              <a:buClr>
                <a:schemeClr val="tx1"/>
              </a:buClr>
              <a:buNone/>
            </a:pPr>
            <a:endParaRPr lang="en-GB" sz="2200" dirty="0" smtClean="0"/>
          </a:p>
          <a:p>
            <a:pPr marL="0" indent="0">
              <a:buClr>
                <a:schemeClr val="tx1"/>
              </a:buClr>
              <a:buNone/>
            </a:pPr>
            <a:r>
              <a:rPr lang="en-GB" sz="2400" dirty="0" smtClean="0"/>
              <a:t>2.Random </a:t>
            </a:r>
            <a:r>
              <a:rPr lang="en-GB" sz="2600" dirty="0" smtClean="0"/>
              <a:t>Search</a:t>
            </a:r>
          </a:p>
          <a:p>
            <a:pPr algn="just">
              <a:buClr>
                <a:schemeClr val="tx1"/>
              </a:buClr>
              <a:buFont typeface="Wingdings" panose="05000000000000000000" pitchFamily="2" charset="2"/>
              <a:buChar char="§"/>
            </a:pPr>
            <a:r>
              <a:rPr lang="en-GB" sz="2200" dirty="0" smtClean="0"/>
              <a:t>Random </a:t>
            </a:r>
            <a:r>
              <a:rPr lang="en-GB" sz="2200" dirty="0"/>
              <a:t>search differs from grid search mainly in that it searches the specified subset of </a:t>
            </a:r>
            <a:r>
              <a:rPr lang="en-GB" sz="2200" dirty="0" err="1"/>
              <a:t>hyperparameters</a:t>
            </a:r>
            <a:r>
              <a:rPr lang="en-GB" sz="2200" dirty="0"/>
              <a:t> randomly instead of exhaustively. The major benefit being decreased processing time</a:t>
            </a:r>
            <a:r>
              <a:rPr lang="en-GB" sz="2200" dirty="0" smtClean="0"/>
              <a:t>.</a:t>
            </a:r>
          </a:p>
          <a:p>
            <a:pPr algn="just">
              <a:buClr>
                <a:schemeClr val="tx1"/>
              </a:buClr>
              <a:buFont typeface="Wingdings" panose="05000000000000000000" pitchFamily="2" charset="2"/>
              <a:buChar char="§"/>
            </a:pPr>
            <a:r>
              <a:rPr lang="en-GB" sz="2200" dirty="0"/>
              <a:t>There is a </a:t>
            </a:r>
            <a:r>
              <a:rPr lang="en-GB" sz="2200" dirty="0" err="1"/>
              <a:t>tradeoff</a:t>
            </a:r>
            <a:r>
              <a:rPr lang="en-GB" sz="2200" dirty="0"/>
              <a:t> to decreased processing time, however. We aren’t guaranteed to find the optimal combination of </a:t>
            </a:r>
            <a:r>
              <a:rPr lang="en-GB" sz="2200" dirty="0" err="1"/>
              <a:t>hyperparameters</a:t>
            </a:r>
            <a:r>
              <a:rPr lang="en-GB" sz="2200" dirty="0" smtClean="0"/>
              <a:t>.</a:t>
            </a:r>
            <a:endParaRPr lang="en-GB" sz="2200" dirty="0"/>
          </a:p>
          <a:p>
            <a:pPr marL="0" indent="0">
              <a:buNone/>
            </a:pPr>
            <a:endParaRPr lang="en-GB" sz="2200" dirty="0"/>
          </a:p>
          <a:p>
            <a:pPr marL="0" indent="0">
              <a:buNone/>
            </a:pPr>
            <a:endParaRPr lang="en-GB" dirty="0" smtClean="0"/>
          </a:p>
          <a:p>
            <a:pPr marL="0" indent="0">
              <a:buClr>
                <a:schemeClr val="tx1"/>
              </a:buClr>
              <a:buNone/>
            </a:pPr>
            <a:r>
              <a:rPr lang="en-GB" dirty="0"/>
              <a:t/>
            </a:r>
            <a:br>
              <a:rPr lang="en-GB" dirty="0"/>
            </a:br>
            <a:endParaRPr lang="en-GB" dirty="0"/>
          </a:p>
          <a:p>
            <a:pPr marL="0" indent="0">
              <a:buNone/>
            </a:pPr>
            <a:r>
              <a:rPr lang="en-GB" dirty="0"/>
              <a:t/>
            </a:r>
            <a:br>
              <a:rPr lang="en-GB" dirty="0"/>
            </a:br>
            <a:endParaRPr lang="en-IN" dirty="0"/>
          </a:p>
        </p:txBody>
      </p:sp>
    </p:spTree>
    <p:extLst>
      <p:ext uri="{BB962C8B-B14F-4D97-AF65-F5344CB8AC3E}">
        <p14:creationId xmlns:p14="http://schemas.microsoft.com/office/powerpoint/2010/main" val="2541412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84200"/>
          </a:xfrm>
        </p:spPr>
        <p:txBody>
          <a:bodyPr>
            <a:normAutofit/>
          </a:bodyPr>
          <a:lstStyle/>
          <a:p>
            <a:r>
              <a:rPr lang="en-IN" sz="2400" u="sng" dirty="0" err="1" smtClean="0">
                <a:solidFill>
                  <a:schemeClr val="tx1"/>
                </a:solidFill>
              </a:rPr>
              <a:t>Peformance</a:t>
            </a:r>
            <a:r>
              <a:rPr lang="en-IN" sz="2400" u="sng" dirty="0" smtClean="0">
                <a:solidFill>
                  <a:schemeClr val="tx1"/>
                </a:solidFill>
              </a:rPr>
              <a:t> Metrics :</a:t>
            </a:r>
            <a:endParaRPr lang="en-IN" sz="2400" u="sng" dirty="0">
              <a:solidFill>
                <a:schemeClr val="tx1"/>
              </a:solidFill>
            </a:endParaRPr>
          </a:p>
        </p:txBody>
      </p:sp>
      <p:sp>
        <p:nvSpPr>
          <p:cNvPr id="3" name="Content Placeholder 2"/>
          <p:cNvSpPr>
            <a:spLocks noGrp="1"/>
          </p:cNvSpPr>
          <p:nvPr>
            <p:ph idx="1"/>
          </p:nvPr>
        </p:nvSpPr>
        <p:spPr>
          <a:xfrm>
            <a:off x="190500" y="584200"/>
            <a:ext cx="9083502" cy="6019800"/>
          </a:xfrm>
        </p:spPr>
        <p:txBody>
          <a:bodyPr>
            <a:normAutofit fontScale="92500" lnSpcReduction="20000"/>
          </a:bodyPr>
          <a:lstStyle/>
          <a:p>
            <a:pPr algn="just">
              <a:buClrTx/>
              <a:buFont typeface="Wingdings" panose="05000000000000000000" pitchFamily="2" charset="2"/>
              <a:buChar char="§"/>
            </a:pPr>
            <a:r>
              <a:rPr lang="en-GB" sz="1900" dirty="0"/>
              <a:t>The most widely used technique for summarizing the performance of a classification algorithm is the </a:t>
            </a:r>
            <a:r>
              <a:rPr lang="en-GB" sz="1900" b="1" dirty="0"/>
              <a:t>Confusion</a:t>
            </a:r>
            <a:r>
              <a:rPr lang="en-GB" sz="1900" dirty="0"/>
              <a:t> </a:t>
            </a:r>
            <a:r>
              <a:rPr lang="en-GB" sz="1900" b="1" dirty="0" smtClean="0"/>
              <a:t>Matrix</a:t>
            </a:r>
            <a:r>
              <a:rPr lang="en-GB" sz="1900" dirty="0" smtClean="0"/>
              <a:t> .Figure shows </a:t>
            </a:r>
            <a:r>
              <a:rPr lang="en-GB" sz="1900" dirty="0"/>
              <a:t>the confusion matrix for the case of binary classification with the following elements</a:t>
            </a:r>
            <a:r>
              <a:rPr lang="en-GB" sz="1900" dirty="0" smtClean="0"/>
              <a:t>:</a:t>
            </a:r>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marL="0" indent="0" algn="just">
              <a:buClrTx/>
              <a:buNone/>
            </a:pPr>
            <a:endParaRPr lang="en-GB" dirty="0"/>
          </a:p>
          <a:p>
            <a:pPr>
              <a:buClrTx/>
              <a:buFont typeface="Wingdings" panose="05000000000000000000" pitchFamily="2" charset="2"/>
              <a:buChar char="§"/>
            </a:pP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marL="0" indent="0">
              <a:buNone/>
            </a:pPr>
            <a:r>
              <a:rPr lang="en-GB" b="1" dirty="0" smtClean="0"/>
              <a:t>1.True</a:t>
            </a:r>
            <a:r>
              <a:rPr lang="en-GB" b="1" i="1" dirty="0" smtClean="0"/>
              <a:t> </a:t>
            </a:r>
            <a:r>
              <a:rPr lang="en-GB" b="1" dirty="0"/>
              <a:t>Positives</a:t>
            </a:r>
            <a:r>
              <a:rPr lang="en-GB" b="1" i="1" dirty="0"/>
              <a:t> </a:t>
            </a:r>
            <a:r>
              <a:rPr lang="en-GB" b="1" dirty="0"/>
              <a:t>(TP)</a:t>
            </a:r>
            <a:r>
              <a:rPr lang="en-GB" dirty="0"/>
              <a:t> is defined by the total number of accurate outputs when the actual class of the data object was True and the prediction was also the True </a:t>
            </a:r>
            <a:r>
              <a:rPr lang="en-GB" dirty="0" smtClean="0"/>
              <a:t>value.</a:t>
            </a:r>
          </a:p>
          <a:p>
            <a:pPr marL="0" indent="0">
              <a:buNone/>
            </a:pPr>
            <a:r>
              <a:rPr lang="en-GB" b="1" dirty="0" smtClean="0"/>
              <a:t>2.True</a:t>
            </a:r>
            <a:r>
              <a:rPr lang="en-GB" b="1" i="1" dirty="0" smtClean="0"/>
              <a:t> </a:t>
            </a:r>
            <a:r>
              <a:rPr lang="en-GB" b="1" dirty="0"/>
              <a:t>Negatives</a:t>
            </a:r>
            <a:r>
              <a:rPr lang="en-GB" b="1" i="1" dirty="0"/>
              <a:t> </a:t>
            </a:r>
            <a:r>
              <a:rPr lang="en-GB" b="1" dirty="0"/>
              <a:t>(TN)</a:t>
            </a:r>
            <a:r>
              <a:rPr lang="en-GB" dirty="0"/>
              <a:t> is defined by the total number of accurate outputs when the actual class of the data object was False and the predicted is also the False value.</a:t>
            </a:r>
          </a:p>
          <a:p>
            <a:pPr marL="0" indent="0">
              <a:buNone/>
            </a:pPr>
            <a:r>
              <a:rPr lang="en-GB" b="1" dirty="0"/>
              <a:t>3.False</a:t>
            </a:r>
            <a:r>
              <a:rPr lang="en-GB" b="1" i="1" dirty="0"/>
              <a:t> </a:t>
            </a:r>
            <a:r>
              <a:rPr lang="en-GB" b="1" dirty="0"/>
              <a:t>Positives</a:t>
            </a:r>
            <a:r>
              <a:rPr lang="en-GB" b="1" i="1" dirty="0"/>
              <a:t> </a:t>
            </a:r>
            <a:r>
              <a:rPr lang="en-GB" b="1" dirty="0"/>
              <a:t>(FP)</a:t>
            </a:r>
            <a:r>
              <a:rPr lang="en-GB" dirty="0"/>
              <a:t> when the actual class of the data object was False and the output value was the True </a:t>
            </a:r>
            <a:r>
              <a:rPr lang="en-GB" dirty="0" smtClean="0"/>
              <a:t>value.</a:t>
            </a:r>
            <a:endParaRPr lang="en-GB" dirty="0"/>
          </a:p>
          <a:p>
            <a:pPr marL="0" indent="0">
              <a:buNone/>
            </a:pPr>
            <a:r>
              <a:rPr lang="en-GB" b="1" dirty="0"/>
              <a:t>4.False</a:t>
            </a:r>
            <a:r>
              <a:rPr lang="en-GB" b="1" i="1" dirty="0"/>
              <a:t> </a:t>
            </a:r>
            <a:r>
              <a:rPr lang="en-GB" b="1" dirty="0"/>
              <a:t>Negatives</a:t>
            </a:r>
            <a:r>
              <a:rPr lang="en-GB" b="1" i="1" dirty="0"/>
              <a:t> </a:t>
            </a:r>
            <a:r>
              <a:rPr lang="en-GB" b="1" dirty="0"/>
              <a:t>(FN)</a:t>
            </a:r>
            <a:r>
              <a:rPr lang="en-GB" dirty="0"/>
              <a:t> when the actual class of the data object was True and the output value was the False value</a:t>
            </a:r>
            <a:r>
              <a:rPr lang="en-GB" dirty="0" smtClean="0"/>
              <a:t>.</a:t>
            </a:r>
            <a:r>
              <a:rPr lang="en-GB" dirty="0"/>
              <a:t/>
            </a:r>
            <a:br>
              <a:rPr lang="en-GB" dirty="0"/>
            </a:b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a:buClrTx/>
              <a:buFont typeface="Wingdings" panose="05000000000000000000" pitchFamily="2" charset="2"/>
              <a:buChar char="§"/>
            </a:pPr>
            <a:endParaRPr lang="en-GB" dirty="0"/>
          </a:p>
          <a:p>
            <a:pPr>
              <a:buClrTx/>
              <a:buFont typeface="Wingdings" panose="05000000000000000000" pitchFamily="2" charset="2"/>
              <a:buChar char="§"/>
            </a:pPr>
            <a:endParaRPr lang="en-GB" dirty="0" smtClean="0"/>
          </a:p>
          <a:p>
            <a:pPr marL="0" indent="0">
              <a:buClrTx/>
              <a:buNone/>
            </a:pPr>
            <a:endParaRPr lang="en-GB"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026" y="1435100"/>
            <a:ext cx="2794616" cy="246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128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GB" sz="2400" u="sng" dirty="0">
                <a:solidFill>
                  <a:schemeClr val="tx1"/>
                </a:solidFill>
              </a:rPr>
              <a:t>Metrics computed from a confusion </a:t>
            </a:r>
            <a:r>
              <a:rPr lang="en-GB" sz="2400" u="sng" dirty="0" smtClean="0">
                <a:solidFill>
                  <a:schemeClr val="tx1"/>
                </a:solidFill>
              </a:rPr>
              <a:t>matrix :</a:t>
            </a:r>
            <a:r>
              <a:rPr lang="en-GB" sz="2400" u="sng" dirty="0">
                <a:solidFill>
                  <a:schemeClr val="tx1"/>
                </a:solidFill>
              </a:rPr>
              <a:t/>
            </a:r>
            <a:br>
              <a:rPr lang="en-GB" sz="2400" u="sng" dirty="0">
                <a:solidFill>
                  <a:schemeClr val="tx1"/>
                </a:solidFill>
              </a:rPr>
            </a:br>
            <a:r>
              <a:rPr lang="en-GB" sz="2400" u="sng" dirty="0">
                <a:solidFill>
                  <a:schemeClr val="tx1"/>
                </a:solidFill>
              </a:rPr>
              <a:t/>
            </a:r>
            <a:br>
              <a:rPr lang="en-GB" sz="2400" u="sng" dirty="0">
                <a:solidFill>
                  <a:schemeClr val="tx1"/>
                </a:solidFill>
              </a:rPr>
            </a:br>
            <a:endParaRPr lang="en-IN" sz="2400" u="sng" dirty="0">
              <a:solidFill>
                <a:schemeClr val="tx1"/>
              </a:solidFill>
            </a:endParaRPr>
          </a:p>
        </p:txBody>
      </p:sp>
      <p:sp>
        <p:nvSpPr>
          <p:cNvPr id="3" name="Content Placeholder 2"/>
          <p:cNvSpPr>
            <a:spLocks noGrp="1"/>
          </p:cNvSpPr>
          <p:nvPr>
            <p:ph idx="1"/>
          </p:nvPr>
        </p:nvSpPr>
        <p:spPr>
          <a:xfrm>
            <a:off x="114300" y="533400"/>
            <a:ext cx="9207500" cy="5499100"/>
          </a:xfrm>
        </p:spPr>
        <p:txBody>
          <a:bodyPr>
            <a:normAutofit/>
          </a:bodyPr>
          <a:lstStyle/>
          <a:p>
            <a:pPr marL="0" indent="0">
              <a:buClr>
                <a:schemeClr val="tx1"/>
              </a:buClr>
              <a:buNone/>
            </a:pPr>
            <a:r>
              <a:rPr lang="en-GB" dirty="0"/>
              <a:t>A confusion matrix gives a useful information about how well the model does. However, its elements can be used to calculate many performance </a:t>
            </a:r>
            <a:r>
              <a:rPr lang="en-GB" dirty="0" smtClean="0"/>
              <a:t>metrics.</a:t>
            </a:r>
          </a:p>
          <a:p>
            <a:pPr marL="0" indent="0">
              <a:buClr>
                <a:schemeClr val="tx1"/>
              </a:buClr>
              <a:buNone/>
            </a:pPr>
            <a:endParaRPr lang="en-GB" dirty="0" smtClean="0"/>
          </a:p>
          <a:p>
            <a:pPr marL="0" indent="0">
              <a:buClr>
                <a:schemeClr val="tx1"/>
              </a:buClr>
              <a:buNone/>
            </a:pPr>
            <a:endParaRPr lang="en-GB" dirty="0"/>
          </a:p>
          <a:p>
            <a:pPr marL="0" indent="0">
              <a:buNone/>
            </a:pPr>
            <a:r>
              <a:rPr lang="en-GB" u="sng" dirty="0" smtClean="0"/>
              <a:t>1.Accuracy -</a:t>
            </a:r>
            <a:r>
              <a:rPr lang="en-GB" dirty="0"/>
              <a:t> is the most intuitive performance measure, and defined as the ratio of the number of correctly classified objects to the total number of objects evaluated.</a:t>
            </a:r>
          </a:p>
          <a:p>
            <a:pPr marL="0" indent="0">
              <a:buNone/>
            </a:pPr>
            <a:r>
              <a:rPr lang="en-GB" u="sng" dirty="0" smtClean="0"/>
              <a:t>2.Precision -</a:t>
            </a:r>
            <a:r>
              <a:rPr lang="en-GB" dirty="0"/>
              <a:t> it is simply a ratio of correctly predicted positive data objects to the total predicted positive data objects.</a:t>
            </a:r>
          </a:p>
          <a:p>
            <a:pPr marL="0" indent="0">
              <a:buNone/>
            </a:pPr>
            <a:r>
              <a:rPr lang="en-GB" u="sng" dirty="0" smtClean="0"/>
              <a:t>3.Recall -</a:t>
            </a:r>
            <a:r>
              <a:rPr lang="en-GB" dirty="0"/>
              <a:t> it is defined by the number of correct positive results divided by the total number of relevant samples (all samples that should have been identified as positive</a:t>
            </a:r>
            <a:r>
              <a:rPr lang="en-GB" dirty="0" smtClean="0"/>
              <a:t>).</a:t>
            </a:r>
          </a:p>
          <a:p>
            <a:pPr marL="0" indent="0">
              <a:buNone/>
            </a:pPr>
            <a:r>
              <a:rPr lang="en-GB" u="sng" dirty="0" smtClean="0"/>
              <a:t>4.F-score -</a:t>
            </a:r>
            <a:r>
              <a:rPr lang="en-GB" dirty="0"/>
              <a:t> it can be defined as a weighted average of the precision and recall. An F-score is considered perfect when reaches its best value at 1, while the model is a total failure when it reaches the 0 value.</a:t>
            </a:r>
          </a:p>
          <a:p>
            <a:endParaRPr lang="en-IN" dirty="0"/>
          </a:p>
        </p:txBody>
      </p:sp>
    </p:spTree>
    <p:extLst>
      <p:ext uri="{BB962C8B-B14F-4D97-AF65-F5344CB8AC3E}">
        <p14:creationId xmlns:p14="http://schemas.microsoft.com/office/powerpoint/2010/main" val="4201852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8596668" cy="1320800"/>
          </a:xfrm>
        </p:spPr>
        <p:txBody>
          <a:bodyPr>
            <a:normAutofit/>
          </a:bodyPr>
          <a:lstStyle/>
          <a:p>
            <a:r>
              <a:rPr lang="en-IN" sz="2400" u="sng" dirty="0" smtClean="0">
                <a:solidFill>
                  <a:schemeClr val="tx1"/>
                </a:solidFill>
              </a:rPr>
              <a:t>Overfitting and </a:t>
            </a:r>
            <a:r>
              <a:rPr lang="en-IN" sz="2400" u="sng" dirty="0" err="1" smtClean="0">
                <a:solidFill>
                  <a:schemeClr val="tx1"/>
                </a:solidFill>
              </a:rPr>
              <a:t>Underfitting</a:t>
            </a:r>
            <a:r>
              <a:rPr lang="en-IN" sz="2400" u="sng" dirty="0" smtClean="0">
                <a:solidFill>
                  <a:schemeClr val="tx1"/>
                </a:solidFill>
              </a:rPr>
              <a:t> :</a:t>
            </a:r>
            <a:endParaRPr lang="en-IN" sz="2400" u="sng" dirty="0">
              <a:solidFill>
                <a:schemeClr val="tx1"/>
              </a:solidFill>
            </a:endParaRPr>
          </a:p>
        </p:txBody>
      </p:sp>
      <p:sp>
        <p:nvSpPr>
          <p:cNvPr id="3" name="Content Placeholder 2"/>
          <p:cNvSpPr>
            <a:spLocks noGrp="1"/>
          </p:cNvSpPr>
          <p:nvPr>
            <p:ph idx="1"/>
          </p:nvPr>
        </p:nvSpPr>
        <p:spPr>
          <a:xfrm>
            <a:off x="105834" y="1092200"/>
            <a:ext cx="8596668" cy="5511800"/>
          </a:xfrm>
        </p:spPr>
        <p:txBody>
          <a:bodyPr>
            <a:normAutofit/>
          </a:bodyPr>
          <a:lstStyle/>
          <a:p>
            <a:pPr marL="0" indent="0" fontAlgn="base">
              <a:buClr>
                <a:schemeClr val="tx1"/>
              </a:buClr>
              <a:buNone/>
            </a:pPr>
            <a:r>
              <a:rPr lang="en-GB" sz="2000" b="1" dirty="0"/>
              <a:t>Overfitting</a:t>
            </a:r>
            <a:r>
              <a:rPr lang="en-GB" dirty="0" smtClean="0"/>
              <a:t>:</a:t>
            </a:r>
          </a:p>
          <a:p>
            <a:pPr fontAlgn="base">
              <a:buClr>
                <a:schemeClr val="tx1"/>
              </a:buClr>
              <a:buFont typeface="Wingdings" panose="05000000000000000000" pitchFamily="2" charset="2"/>
              <a:buChar char="§"/>
            </a:pPr>
            <a:r>
              <a:rPr lang="en-GB" dirty="0" smtClean="0"/>
              <a:t> </a:t>
            </a:r>
            <a:r>
              <a:rPr lang="en-GB" dirty="0"/>
              <a:t>Good performance on the training data, poor </a:t>
            </a:r>
            <a:r>
              <a:rPr lang="en-GB" dirty="0" err="1"/>
              <a:t>generliazation</a:t>
            </a:r>
            <a:r>
              <a:rPr lang="en-GB" dirty="0"/>
              <a:t> to other data</a:t>
            </a:r>
            <a:r>
              <a:rPr lang="en-GB" dirty="0" smtClean="0"/>
              <a:t>.</a:t>
            </a:r>
            <a:r>
              <a:rPr lang="en-GB" dirty="0"/>
              <a:t> </a:t>
            </a:r>
            <a:endParaRPr lang="en-GB" dirty="0" smtClean="0"/>
          </a:p>
          <a:p>
            <a:pPr fontAlgn="base">
              <a:buClr>
                <a:schemeClr val="tx1"/>
              </a:buClr>
              <a:buFont typeface="Wingdings" panose="05000000000000000000" pitchFamily="2" charset="2"/>
              <a:buChar char="§"/>
            </a:pPr>
            <a:r>
              <a:rPr lang="en-GB" dirty="0" smtClean="0"/>
              <a:t>A </a:t>
            </a:r>
            <a:r>
              <a:rPr lang="en-GB" dirty="0"/>
              <a:t>statistical model is said to be </a:t>
            </a:r>
            <a:r>
              <a:rPr lang="en-GB" dirty="0" err="1"/>
              <a:t>overfitted</a:t>
            </a:r>
            <a:r>
              <a:rPr lang="en-GB" dirty="0"/>
              <a:t>, when we train it with a lot of </a:t>
            </a:r>
            <a:r>
              <a:rPr lang="en-GB" dirty="0" smtClean="0"/>
              <a:t>data.</a:t>
            </a:r>
          </a:p>
          <a:p>
            <a:pPr fontAlgn="base">
              <a:buClr>
                <a:schemeClr val="tx1"/>
              </a:buClr>
              <a:buFont typeface="Wingdings" panose="05000000000000000000" pitchFamily="2" charset="2"/>
              <a:buChar char="§"/>
            </a:pPr>
            <a:r>
              <a:rPr lang="en-GB" dirty="0" smtClean="0"/>
              <a:t>When </a:t>
            </a:r>
            <a:r>
              <a:rPr lang="en-GB" dirty="0"/>
              <a:t>a model gets trained with so much of data, it starts learning from the noise and inaccurate data entries in our data set. </a:t>
            </a:r>
            <a:endParaRPr lang="en-GB" dirty="0" smtClean="0"/>
          </a:p>
          <a:p>
            <a:pPr fontAlgn="base">
              <a:buClr>
                <a:schemeClr val="tx1"/>
              </a:buClr>
              <a:buFont typeface="Wingdings" panose="05000000000000000000" pitchFamily="2" charset="2"/>
              <a:buChar char="§"/>
            </a:pPr>
            <a:r>
              <a:rPr lang="en-GB" dirty="0" smtClean="0"/>
              <a:t>Then </a:t>
            </a:r>
            <a:r>
              <a:rPr lang="en-GB" dirty="0"/>
              <a:t>the model does not categorize the data correctly, because of too much of details and noise. </a:t>
            </a:r>
            <a:endParaRPr lang="en-GB" dirty="0" smtClean="0"/>
          </a:p>
          <a:p>
            <a:pPr fontAlgn="base">
              <a:buClr>
                <a:schemeClr val="tx1"/>
              </a:buClr>
              <a:buFont typeface="Wingdings" panose="05000000000000000000" pitchFamily="2" charset="2"/>
              <a:buChar char="§"/>
            </a:pPr>
            <a:r>
              <a:rPr lang="en-GB" dirty="0" smtClean="0"/>
              <a:t>The </a:t>
            </a:r>
            <a:r>
              <a:rPr lang="en-GB" dirty="0"/>
              <a:t>causes of overfitting are the non-parametric and non-linear methods because these types of machine learning algorithms have more freedom in building the model based on the dataset and therefore they can really build unrealistic models</a:t>
            </a:r>
            <a:r>
              <a:rPr lang="en-GB" dirty="0" smtClean="0"/>
              <a:t>.</a:t>
            </a:r>
          </a:p>
          <a:p>
            <a:pPr fontAlgn="base">
              <a:buClr>
                <a:schemeClr val="tx1"/>
              </a:buClr>
              <a:buFont typeface="Wingdings" panose="05000000000000000000" pitchFamily="2" charset="2"/>
              <a:buChar char="§"/>
            </a:pPr>
            <a:r>
              <a:rPr lang="en-GB" dirty="0" smtClean="0"/>
              <a:t> </a:t>
            </a:r>
            <a:r>
              <a:rPr lang="en-GB" dirty="0"/>
              <a:t>A solution to avoid overfitting is using a linear algorithm if we have linear data or using the parameters </a:t>
            </a:r>
            <a:r>
              <a:rPr lang="en-GB" dirty="0" smtClean="0"/>
              <a:t>like cross-validation.</a:t>
            </a:r>
          </a:p>
          <a:p>
            <a:pPr fontAlgn="base">
              <a:buClr>
                <a:schemeClr val="tx1"/>
              </a:buClr>
              <a:buFont typeface="Wingdings" panose="05000000000000000000" pitchFamily="2" charset="2"/>
              <a:buChar char="§"/>
            </a:pPr>
            <a:r>
              <a:rPr lang="en-GB" dirty="0" smtClean="0"/>
              <a:t>If K=1,it will be </a:t>
            </a:r>
            <a:r>
              <a:rPr lang="en-GB" dirty="0" err="1" smtClean="0"/>
              <a:t>overfitted</a:t>
            </a:r>
            <a:r>
              <a:rPr lang="en-GB" dirty="0" smtClean="0"/>
              <a:t> model.</a:t>
            </a:r>
            <a:endParaRPr lang="en-GB" dirty="0"/>
          </a:p>
          <a:p>
            <a:pPr marL="0" indent="0">
              <a:buNone/>
            </a:pPr>
            <a:endParaRPr lang="en-IN" dirty="0"/>
          </a:p>
        </p:txBody>
      </p:sp>
    </p:spTree>
    <p:extLst>
      <p:ext uri="{BB962C8B-B14F-4D97-AF65-F5344CB8AC3E}">
        <p14:creationId xmlns:p14="http://schemas.microsoft.com/office/powerpoint/2010/main" val="129931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4" y="482600"/>
            <a:ext cx="8596668" cy="520700"/>
          </a:xfrm>
        </p:spPr>
        <p:txBody>
          <a:bodyPr>
            <a:normAutofit/>
          </a:bodyPr>
          <a:lstStyle/>
          <a:p>
            <a:r>
              <a:rPr lang="en-IN" sz="2000" b="1" dirty="0" err="1" smtClean="0">
                <a:solidFill>
                  <a:schemeClr val="tx1"/>
                </a:solidFill>
              </a:rPr>
              <a:t>Underfitting</a:t>
            </a:r>
            <a:r>
              <a:rPr lang="en-IN" sz="2000" b="1" dirty="0" smtClean="0">
                <a:solidFill>
                  <a:schemeClr val="tx1"/>
                </a:solidFill>
              </a:rPr>
              <a:t> :</a:t>
            </a:r>
            <a:endParaRPr lang="en-IN" sz="2000" b="1" dirty="0">
              <a:solidFill>
                <a:schemeClr val="tx1"/>
              </a:solidFill>
            </a:endParaRPr>
          </a:p>
        </p:txBody>
      </p:sp>
      <p:sp>
        <p:nvSpPr>
          <p:cNvPr id="3" name="Content Placeholder 2"/>
          <p:cNvSpPr>
            <a:spLocks noGrp="1"/>
          </p:cNvSpPr>
          <p:nvPr>
            <p:ph idx="1"/>
          </p:nvPr>
        </p:nvSpPr>
        <p:spPr>
          <a:xfrm>
            <a:off x="156634" y="1093789"/>
            <a:ext cx="9025466" cy="5637211"/>
          </a:xfrm>
        </p:spPr>
        <p:txBody>
          <a:bodyPr/>
          <a:lstStyle/>
          <a:p>
            <a:pPr>
              <a:buClr>
                <a:schemeClr val="tx1"/>
              </a:buClr>
              <a:buFont typeface="Wingdings" panose="05000000000000000000" pitchFamily="2" charset="2"/>
              <a:buChar char="§"/>
            </a:pPr>
            <a:r>
              <a:rPr lang="en-GB" dirty="0" smtClean="0"/>
              <a:t> </a:t>
            </a:r>
            <a:r>
              <a:rPr lang="en-GB" dirty="0"/>
              <a:t>Poor performance on the training data and poor generalization to other data. </a:t>
            </a:r>
          </a:p>
          <a:p>
            <a:pPr>
              <a:buClr>
                <a:schemeClr val="tx1"/>
              </a:buClr>
              <a:buFont typeface="Wingdings" panose="05000000000000000000" pitchFamily="2" charset="2"/>
              <a:buChar char="§"/>
            </a:pPr>
            <a:r>
              <a:rPr lang="en-GB" dirty="0" smtClean="0"/>
              <a:t>A </a:t>
            </a:r>
            <a:r>
              <a:rPr lang="en-GB" dirty="0"/>
              <a:t>statistical model or a machine learning algorithm is said to have </a:t>
            </a:r>
            <a:r>
              <a:rPr lang="en-GB" dirty="0" err="1"/>
              <a:t>underfitting</a:t>
            </a:r>
            <a:r>
              <a:rPr lang="en-GB" dirty="0"/>
              <a:t> when it cannot capture the underlying trend of the data</a:t>
            </a:r>
            <a:r>
              <a:rPr lang="en-GB" dirty="0" smtClean="0"/>
              <a:t>.</a:t>
            </a:r>
          </a:p>
          <a:p>
            <a:pPr>
              <a:buClr>
                <a:schemeClr val="tx1"/>
              </a:buClr>
              <a:buFont typeface="Wingdings" panose="05000000000000000000" pitchFamily="2" charset="2"/>
              <a:buChar char="§"/>
            </a:pPr>
            <a:r>
              <a:rPr lang="en-GB" dirty="0"/>
              <a:t> </a:t>
            </a:r>
            <a:r>
              <a:rPr lang="en-GB" dirty="0" err="1"/>
              <a:t>Underfitting</a:t>
            </a:r>
            <a:r>
              <a:rPr lang="en-GB" dirty="0"/>
              <a:t> destroys the accuracy of our machine learning model. Its occurrence simply means that our model or the algorithm does not fit the data well </a:t>
            </a:r>
            <a:r>
              <a:rPr lang="en-GB" dirty="0" smtClean="0"/>
              <a:t>enough.</a:t>
            </a:r>
          </a:p>
          <a:p>
            <a:pPr>
              <a:buClr>
                <a:schemeClr val="tx1"/>
              </a:buClr>
              <a:buFont typeface="Wingdings" panose="05000000000000000000" pitchFamily="2" charset="2"/>
              <a:buChar char="§"/>
            </a:pPr>
            <a:r>
              <a:rPr lang="en-GB" dirty="0" smtClean="0"/>
              <a:t>It </a:t>
            </a:r>
            <a:r>
              <a:rPr lang="en-GB" dirty="0"/>
              <a:t>usually happens when we have less data to build an accurate model and also when we try to build a linear model with a non-linear data</a:t>
            </a:r>
            <a:r>
              <a:rPr lang="en-GB" dirty="0" smtClean="0"/>
              <a:t>.</a:t>
            </a:r>
          </a:p>
          <a:p>
            <a:pPr>
              <a:buClr>
                <a:schemeClr val="tx1"/>
              </a:buClr>
              <a:buFont typeface="Wingdings" panose="05000000000000000000" pitchFamily="2" charset="2"/>
              <a:buChar char="§"/>
            </a:pPr>
            <a:r>
              <a:rPr lang="en-GB" dirty="0" smtClean="0"/>
              <a:t> </a:t>
            </a:r>
            <a:r>
              <a:rPr lang="en-GB" dirty="0"/>
              <a:t>In such cases the rules of the machine learning model are too easy and flexible to be applied on such a minimal data and therefore the model will probably make a lot of wrong predictions</a:t>
            </a:r>
            <a:r>
              <a:rPr lang="en-GB" dirty="0" smtClean="0"/>
              <a:t>.</a:t>
            </a:r>
          </a:p>
          <a:p>
            <a:pPr>
              <a:buClr>
                <a:schemeClr val="tx1"/>
              </a:buClr>
              <a:buFont typeface="Wingdings" panose="05000000000000000000" pitchFamily="2" charset="2"/>
              <a:buChar char="§"/>
            </a:pPr>
            <a:r>
              <a:rPr lang="en-GB" dirty="0" smtClean="0"/>
              <a:t> </a:t>
            </a:r>
            <a:r>
              <a:rPr lang="en-GB" dirty="0" err="1"/>
              <a:t>Underfitting</a:t>
            </a:r>
            <a:r>
              <a:rPr lang="en-GB" dirty="0"/>
              <a:t> can be avoided by using more data and also reducing the features by feature selection</a:t>
            </a:r>
            <a:r>
              <a:rPr lang="en-GB" dirty="0" smtClean="0"/>
              <a:t>.</a:t>
            </a:r>
          </a:p>
          <a:p>
            <a:pPr>
              <a:buClr>
                <a:schemeClr val="tx1"/>
              </a:buClr>
              <a:buFont typeface="Wingdings" panose="05000000000000000000" pitchFamily="2" charset="2"/>
              <a:buChar char="§"/>
            </a:pPr>
            <a:r>
              <a:rPr lang="en-GB" dirty="0" smtClean="0"/>
              <a:t>If K=n then it will be </a:t>
            </a:r>
            <a:r>
              <a:rPr lang="en-GB" dirty="0" err="1" smtClean="0"/>
              <a:t>underfitted</a:t>
            </a:r>
            <a:r>
              <a:rPr lang="en-GB" dirty="0" smtClean="0"/>
              <a:t> model.</a:t>
            </a:r>
            <a:endParaRPr lang="en-GB" dirty="0"/>
          </a:p>
          <a:p>
            <a:endParaRPr lang="en-IN" dirty="0"/>
          </a:p>
        </p:txBody>
      </p:sp>
    </p:spTree>
    <p:extLst>
      <p:ext uri="{BB962C8B-B14F-4D97-AF65-F5344CB8AC3E}">
        <p14:creationId xmlns:p14="http://schemas.microsoft.com/office/powerpoint/2010/main" val="3872541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892300"/>
            <a:ext cx="7761288" cy="3060700"/>
          </a:xfrm>
          <a:prstGeom prst="rect">
            <a:avLst/>
          </a:prstGeom>
        </p:spPr>
      </p:pic>
    </p:spTree>
    <p:extLst>
      <p:ext uri="{BB962C8B-B14F-4D97-AF65-F5344CB8AC3E}">
        <p14:creationId xmlns:p14="http://schemas.microsoft.com/office/powerpoint/2010/main" val="791859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IN" sz="2400" u="sng" dirty="0" smtClean="0">
                <a:solidFill>
                  <a:schemeClr val="tx1"/>
                </a:solidFill>
              </a:rPr>
              <a:t>Time and Space Complexity :</a:t>
            </a:r>
            <a:endParaRPr lang="en-IN" sz="2400" u="sng" dirty="0">
              <a:solidFill>
                <a:schemeClr val="tx1"/>
              </a:solidFill>
            </a:endParaRPr>
          </a:p>
        </p:txBody>
      </p:sp>
      <p:sp>
        <p:nvSpPr>
          <p:cNvPr id="3" name="Content Placeholder 2"/>
          <p:cNvSpPr>
            <a:spLocks noGrp="1"/>
          </p:cNvSpPr>
          <p:nvPr>
            <p:ph idx="1"/>
          </p:nvPr>
        </p:nvSpPr>
        <p:spPr>
          <a:xfrm>
            <a:off x="245534" y="1500189"/>
            <a:ext cx="8596668" cy="4430711"/>
          </a:xfrm>
        </p:spPr>
        <p:txBody>
          <a:bodyPr/>
          <a:lstStyle/>
          <a:p>
            <a:pPr>
              <a:buClr>
                <a:schemeClr val="tx1"/>
              </a:buClr>
              <a:buFont typeface="Wingdings" panose="05000000000000000000" pitchFamily="2" charset="2"/>
              <a:buChar char="§"/>
            </a:pPr>
            <a:r>
              <a:rPr lang="en-IN" dirty="0" smtClean="0"/>
              <a:t>Time Complexity </a:t>
            </a:r>
            <a:r>
              <a:rPr lang="en-IN" dirty="0" smtClean="0">
                <a:sym typeface="Wingdings" panose="05000000000000000000" pitchFamily="2" charset="2"/>
              </a:rPr>
              <a:t> O(</a:t>
            </a:r>
            <a:r>
              <a:rPr lang="en-IN" dirty="0" err="1" smtClean="0">
                <a:sym typeface="Wingdings" panose="05000000000000000000" pitchFamily="2" charset="2"/>
              </a:rPr>
              <a:t>nxd</a:t>
            </a:r>
            <a:r>
              <a:rPr lang="en-IN" dirty="0" smtClean="0">
                <a:sym typeface="Wingdings" panose="05000000000000000000" pitchFamily="2" charset="2"/>
              </a:rPr>
              <a:t>)</a:t>
            </a:r>
          </a:p>
          <a:p>
            <a:pPr marL="0" indent="0">
              <a:buClr>
                <a:schemeClr val="tx1"/>
              </a:buClr>
              <a:buNone/>
            </a:pPr>
            <a:r>
              <a:rPr lang="en-IN" dirty="0">
                <a:sym typeface="Wingdings" panose="05000000000000000000" pitchFamily="2" charset="2"/>
              </a:rPr>
              <a:t>  </a:t>
            </a:r>
            <a:r>
              <a:rPr lang="en-IN" dirty="0" smtClean="0">
                <a:sym typeface="Wingdings" panose="05000000000000000000" pitchFamily="2" charset="2"/>
              </a:rPr>
              <a:t>   - As n training samples of d dimension.</a:t>
            </a:r>
          </a:p>
          <a:p>
            <a:pPr marL="0" indent="0">
              <a:buClr>
                <a:schemeClr val="tx1"/>
              </a:buClr>
              <a:buNone/>
            </a:pPr>
            <a:endParaRPr lang="en-IN" dirty="0" smtClean="0">
              <a:sym typeface="Wingdings" panose="05000000000000000000" pitchFamily="2" charset="2"/>
            </a:endParaRPr>
          </a:p>
          <a:p>
            <a:pPr>
              <a:buClr>
                <a:schemeClr val="tx1"/>
              </a:buClr>
              <a:buFont typeface="Wingdings" panose="05000000000000000000" pitchFamily="2" charset="2"/>
              <a:buChar char="§"/>
            </a:pPr>
            <a:r>
              <a:rPr lang="en-IN" dirty="0" smtClean="0">
                <a:sym typeface="Wingdings" panose="05000000000000000000" pitchFamily="2" charset="2"/>
              </a:rPr>
              <a:t>Space Complexity  O(</a:t>
            </a:r>
            <a:r>
              <a:rPr lang="en-IN" dirty="0" err="1" smtClean="0">
                <a:sym typeface="Wingdings" panose="05000000000000000000" pitchFamily="2" charset="2"/>
              </a:rPr>
              <a:t>nxd</a:t>
            </a:r>
            <a:r>
              <a:rPr lang="en-IN" dirty="0" smtClean="0">
                <a:sym typeface="Wingdings" panose="05000000000000000000" pitchFamily="2" charset="2"/>
              </a:rPr>
              <a:t>)</a:t>
            </a:r>
          </a:p>
          <a:p>
            <a:pPr marL="0" indent="0" algn="just">
              <a:buClr>
                <a:schemeClr val="tx1"/>
              </a:buClr>
              <a:buNone/>
            </a:pPr>
            <a:r>
              <a:rPr lang="en-IN" dirty="0">
                <a:sym typeface="Wingdings" panose="05000000000000000000" pitchFamily="2" charset="2"/>
              </a:rPr>
              <a:t> </a:t>
            </a:r>
            <a:r>
              <a:rPr lang="en-IN" dirty="0" smtClean="0">
                <a:sym typeface="Wingdings" panose="05000000000000000000" pitchFamily="2" charset="2"/>
              </a:rPr>
              <a:t>    - We must be able to keep the entire training dataset in memory and    performing classifications can be computationally expensive as the algorithm pass through all data points for each classification.</a:t>
            </a:r>
          </a:p>
          <a:p>
            <a:pPr>
              <a:buClr>
                <a:schemeClr val="tx1"/>
              </a:buClr>
              <a:buFont typeface="Wingdings" panose="05000000000000000000" pitchFamily="2" charset="2"/>
              <a:buChar char="§"/>
            </a:pPr>
            <a:endParaRPr lang="en-IN" dirty="0"/>
          </a:p>
        </p:txBody>
      </p:sp>
    </p:spTree>
    <p:extLst>
      <p:ext uri="{BB962C8B-B14F-4D97-AF65-F5344CB8AC3E}">
        <p14:creationId xmlns:p14="http://schemas.microsoft.com/office/powerpoint/2010/main" val="50505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 y="412931"/>
            <a:ext cx="9064996" cy="1293223"/>
          </a:xfrm>
        </p:spPr>
        <p:txBody>
          <a:bodyPr>
            <a:normAutofit fontScale="90000"/>
          </a:bodyPr>
          <a:lstStyle/>
          <a:p>
            <a:r>
              <a:rPr lang="en-IN" sz="2700" u="sng" dirty="0" smtClean="0">
                <a:solidFill>
                  <a:schemeClr val="tx1"/>
                </a:solidFill>
              </a:rPr>
              <a:t>Definition</a:t>
            </a:r>
            <a:r>
              <a:rPr lang="en-IN" sz="2200" u="sng" dirty="0" smtClean="0">
                <a:solidFill>
                  <a:schemeClr val="tx1"/>
                </a:solidFill>
              </a:rPr>
              <a:t> </a:t>
            </a:r>
            <a:r>
              <a:rPr lang="en-IN" sz="2200" dirty="0" smtClean="0">
                <a:solidFill>
                  <a:schemeClr val="tx1"/>
                </a:solidFill>
              </a:rPr>
              <a:t>: The KNN algorithm is simplest supervised machine learning algorithm mostly used for </a:t>
            </a:r>
            <a:r>
              <a:rPr lang="en-IN" sz="2200" dirty="0" err="1" smtClean="0">
                <a:solidFill>
                  <a:schemeClr val="tx1"/>
                </a:solidFill>
              </a:rPr>
              <a:t>classification.It</a:t>
            </a:r>
            <a:r>
              <a:rPr lang="en-IN" sz="2200" dirty="0" smtClean="0">
                <a:solidFill>
                  <a:schemeClr val="tx1"/>
                </a:solidFill>
              </a:rPr>
              <a:t> classifies a data point based on how its </a:t>
            </a:r>
            <a:r>
              <a:rPr lang="en-IN" sz="2200" dirty="0" err="1" smtClean="0">
                <a:solidFill>
                  <a:schemeClr val="tx1"/>
                </a:solidFill>
              </a:rPr>
              <a:t>neighbors</a:t>
            </a:r>
            <a:r>
              <a:rPr lang="en-IN" sz="2200" dirty="0" smtClean="0">
                <a:solidFill>
                  <a:schemeClr val="tx1"/>
                </a:solidFill>
              </a:rPr>
              <a:t> are classified.</a:t>
            </a:r>
            <a:br>
              <a:rPr lang="en-IN" sz="2200" dirty="0" smtClean="0">
                <a:solidFill>
                  <a:schemeClr val="tx1"/>
                </a:solidFill>
              </a:rPr>
            </a:br>
            <a:endParaRPr lang="en-IN" sz="2200" dirty="0">
              <a:solidFill>
                <a:schemeClr val="tx1"/>
              </a:solidFill>
            </a:endParaRPr>
          </a:p>
        </p:txBody>
      </p:sp>
      <p:sp>
        <p:nvSpPr>
          <p:cNvPr id="3" name="Content Placeholder 2"/>
          <p:cNvSpPr>
            <a:spLocks noGrp="1"/>
          </p:cNvSpPr>
          <p:nvPr>
            <p:ph idx="1"/>
          </p:nvPr>
        </p:nvSpPr>
        <p:spPr>
          <a:xfrm>
            <a:off x="209005" y="1528354"/>
            <a:ext cx="8948057" cy="5094515"/>
          </a:xfrm>
        </p:spPr>
        <p:txBody>
          <a:bodyPr>
            <a:normAutofit lnSpcReduction="10000"/>
          </a:bodyPr>
          <a:lstStyle/>
          <a:p>
            <a:pPr marL="0" indent="0">
              <a:buNone/>
            </a:pPr>
            <a:endParaRPr lang="en-IN" sz="2400" u="sng" dirty="0">
              <a:solidFill>
                <a:schemeClr val="tx1"/>
              </a:solidFill>
            </a:endParaRPr>
          </a:p>
          <a:p>
            <a:pPr marL="0" indent="0">
              <a:buNone/>
            </a:pPr>
            <a:r>
              <a:rPr lang="en-IN" sz="2400" u="sng" dirty="0" smtClean="0">
                <a:solidFill>
                  <a:schemeClr val="tx1"/>
                </a:solidFill>
              </a:rPr>
              <a:t>Features</a:t>
            </a:r>
            <a:r>
              <a:rPr lang="en-IN" sz="2600" u="sng" dirty="0" smtClean="0">
                <a:solidFill>
                  <a:schemeClr val="tx1"/>
                </a:solidFill>
              </a:rPr>
              <a:t> </a:t>
            </a:r>
            <a:r>
              <a:rPr lang="en-IN" sz="2400" u="sng" dirty="0" smtClean="0">
                <a:solidFill>
                  <a:schemeClr val="tx1"/>
                </a:solidFill>
              </a:rPr>
              <a:t>of</a:t>
            </a:r>
            <a:r>
              <a:rPr lang="en-IN" sz="2600" u="sng" dirty="0" smtClean="0">
                <a:solidFill>
                  <a:schemeClr val="tx1"/>
                </a:solidFill>
              </a:rPr>
              <a:t> </a:t>
            </a:r>
            <a:r>
              <a:rPr lang="en-IN" sz="2400" u="sng" dirty="0" smtClean="0">
                <a:solidFill>
                  <a:schemeClr val="tx1"/>
                </a:solidFill>
              </a:rPr>
              <a:t>KNN</a:t>
            </a:r>
            <a:r>
              <a:rPr lang="en-IN" sz="2600" u="sng" dirty="0" smtClean="0">
                <a:solidFill>
                  <a:schemeClr val="tx1"/>
                </a:solidFill>
              </a:rPr>
              <a:t> </a:t>
            </a:r>
            <a:r>
              <a:rPr lang="en-IN" sz="2600" u="sng" dirty="0" smtClean="0"/>
              <a:t>:</a:t>
            </a:r>
          </a:p>
          <a:p>
            <a:pPr>
              <a:buClr>
                <a:schemeClr val="tx1"/>
              </a:buClr>
              <a:buFont typeface="Wingdings" panose="05000000000000000000" pitchFamily="2" charset="2"/>
              <a:buChar char="§"/>
            </a:pPr>
            <a:r>
              <a:rPr lang="en-IN" sz="2000" dirty="0" smtClean="0">
                <a:solidFill>
                  <a:schemeClr val="tx1"/>
                </a:solidFill>
              </a:rPr>
              <a:t>Implicitly constructs the decision boundaries.</a:t>
            </a:r>
          </a:p>
          <a:p>
            <a:pPr>
              <a:buClr>
                <a:schemeClr val="tx1"/>
              </a:buClr>
              <a:buFont typeface="Wingdings" panose="05000000000000000000" pitchFamily="2" charset="2"/>
              <a:buChar char="§"/>
            </a:pPr>
            <a:r>
              <a:rPr lang="en-IN" sz="2000" dirty="0" smtClean="0">
                <a:solidFill>
                  <a:schemeClr val="tx1"/>
                </a:solidFill>
              </a:rPr>
              <a:t>The goal is to classify an unknown training sample into one of C classes.</a:t>
            </a:r>
          </a:p>
          <a:p>
            <a:pPr>
              <a:buClr>
                <a:schemeClr val="tx1"/>
              </a:buClr>
              <a:buFont typeface="Wingdings" panose="05000000000000000000" pitchFamily="2" charset="2"/>
              <a:buChar char="§"/>
            </a:pPr>
            <a:r>
              <a:rPr lang="en-IN" sz="2000" dirty="0" smtClean="0">
                <a:solidFill>
                  <a:schemeClr val="tx1"/>
                </a:solidFill>
              </a:rPr>
              <a:t>KNN is both Linearly separable and Non linearly separable data.</a:t>
            </a:r>
          </a:p>
          <a:p>
            <a:pPr>
              <a:buClr>
                <a:schemeClr val="tx1"/>
              </a:buClr>
              <a:buFont typeface="Wingdings" panose="05000000000000000000" pitchFamily="2" charset="2"/>
              <a:buChar char="§"/>
            </a:pPr>
            <a:r>
              <a:rPr lang="en-IN" sz="2000" dirty="0" smtClean="0">
                <a:solidFill>
                  <a:schemeClr val="tx1"/>
                </a:solidFill>
              </a:rPr>
              <a:t>KNN captures the idea of similarity (sometimes called </a:t>
            </a:r>
            <a:r>
              <a:rPr lang="en-IN" sz="2000" dirty="0" err="1" smtClean="0">
                <a:solidFill>
                  <a:schemeClr val="tx1"/>
                </a:solidFill>
              </a:rPr>
              <a:t>distance,proximity</a:t>
            </a:r>
            <a:r>
              <a:rPr lang="en-IN" sz="2000" dirty="0" smtClean="0">
                <a:solidFill>
                  <a:schemeClr val="tx1"/>
                </a:solidFill>
              </a:rPr>
              <a:t>).It is based on feature similarity.</a:t>
            </a:r>
          </a:p>
          <a:p>
            <a:pPr>
              <a:buClr>
                <a:schemeClr val="tx1"/>
              </a:buClr>
              <a:buFont typeface="Wingdings" panose="05000000000000000000" pitchFamily="2" charset="2"/>
              <a:buChar char="§"/>
            </a:pPr>
            <a:r>
              <a:rPr lang="en-IN" sz="2000" dirty="0" smtClean="0">
                <a:solidFill>
                  <a:schemeClr val="tx1"/>
                </a:solidFill>
              </a:rPr>
              <a:t>KNN algorithm assumes that similar things exist in class </a:t>
            </a:r>
            <a:r>
              <a:rPr lang="en-IN" sz="2000" dirty="0" err="1" smtClean="0">
                <a:solidFill>
                  <a:schemeClr val="tx1"/>
                </a:solidFill>
              </a:rPr>
              <a:t>proximity.Therefore,similar</a:t>
            </a:r>
            <a:r>
              <a:rPr lang="en-IN" sz="2000" dirty="0">
                <a:solidFill>
                  <a:schemeClr val="tx1"/>
                </a:solidFill>
              </a:rPr>
              <a:t> </a:t>
            </a:r>
            <a:r>
              <a:rPr lang="en-IN" sz="2000" dirty="0" smtClean="0">
                <a:solidFill>
                  <a:schemeClr val="tx1"/>
                </a:solidFill>
              </a:rPr>
              <a:t>things are close to each other.</a:t>
            </a:r>
          </a:p>
          <a:p>
            <a:pPr fontAlgn="base">
              <a:buClr>
                <a:schemeClr val="tx1"/>
              </a:buClr>
              <a:buFont typeface="Wingdings" panose="05000000000000000000" pitchFamily="2" charset="2"/>
              <a:buChar char="§"/>
            </a:pPr>
            <a:r>
              <a:rPr lang="en-GB" sz="2000" dirty="0" smtClean="0">
                <a:solidFill>
                  <a:schemeClr val="tx1"/>
                </a:solidFill>
              </a:rPr>
              <a:t>KNN </a:t>
            </a:r>
            <a:r>
              <a:rPr lang="en-GB" sz="2000" dirty="0">
                <a:solidFill>
                  <a:schemeClr val="tx1"/>
                </a:solidFill>
              </a:rPr>
              <a:t>algorithm works </a:t>
            </a:r>
            <a:r>
              <a:rPr lang="en-GB" sz="2000" dirty="0" smtClean="0">
                <a:solidFill>
                  <a:schemeClr val="tx1"/>
                </a:solidFill>
              </a:rPr>
              <a:t> pretty </a:t>
            </a:r>
            <a:r>
              <a:rPr lang="en-GB" sz="2000" dirty="0">
                <a:solidFill>
                  <a:schemeClr val="tx1"/>
                </a:solidFill>
              </a:rPr>
              <a:t>well with a small number of input variables (p), but there are more chances of error in prediction when the number of inputs becomes very large</a:t>
            </a:r>
            <a:r>
              <a:rPr lang="en-GB" sz="2000" dirty="0" smtClean="0">
                <a:solidFill>
                  <a:schemeClr val="tx1"/>
                </a:solidFill>
              </a:rPr>
              <a:t>.</a:t>
            </a:r>
            <a:r>
              <a:rPr lang="en-GB" sz="2000" dirty="0">
                <a:solidFill>
                  <a:schemeClr val="tx1"/>
                </a:solidFill>
              </a:rPr>
              <a:t/>
            </a:r>
            <a:br>
              <a:rPr lang="en-GB" sz="2000" dirty="0">
                <a:solidFill>
                  <a:schemeClr val="tx1"/>
                </a:solidFill>
              </a:rPr>
            </a:br>
            <a:endParaRPr lang="en-IN" sz="2000" dirty="0" smtClean="0">
              <a:solidFill>
                <a:schemeClr val="tx1"/>
              </a:solidFill>
            </a:endParaRPr>
          </a:p>
        </p:txBody>
      </p:sp>
    </p:spTree>
    <p:extLst>
      <p:ext uri="{BB962C8B-B14F-4D97-AF65-F5344CB8AC3E}">
        <p14:creationId xmlns:p14="http://schemas.microsoft.com/office/powerpoint/2010/main" val="3700427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699"/>
            <a:ext cx="8596668" cy="788989"/>
          </a:xfrm>
        </p:spPr>
        <p:txBody>
          <a:bodyPr>
            <a:noAutofit/>
          </a:bodyPr>
          <a:lstStyle/>
          <a:p>
            <a:r>
              <a:rPr lang="en-IN" sz="2400" u="sng" dirty="0" smtClean="0">
                <a:solidFill>
                  <a:schemeClr val="tx1"/>
                </a:solidFill>
              </a:rPr>
              <a:t>Pros and Cons of KNN :</a:t>
            </a:r>
            <a:r>
              <a:rPr lang="en-IN" sz="2400" u="sng" dirty="0">
                <a:solidFill>
                  <a:schemeClr val="tx1"/>
                </a:solidFill>
              </a:rPr>
              <a:t/>
            </a:r>
            <a:br>
              <a:rPr lang="en-IN" sz="2400" u="sng" dirty="0">
                <a:solidFill>
                  <a:schemeClr val="tx1"/>
                </a:solidFill>
              </a:rPr>
            </a:br>
            <a:endParaRPr lang="en-IN" sz="2400" u="sng" dirty="0">
              <a:solidFill>
                <a:schemeClr val="tx1"/>
              </a:solidFill>
            </a:endParaRPr>
          </a:p>
        </p:txBody>
      </p:sp>
      <p:sp>
        <p:nvSpPr>
          <p:cNvPr id="3" name="Content Placeholder 2"/>
          <p:cNvSpPr>
            <a:spLocks noGrp="1"/>
          </p:cNvSpPr>
          <p:nvPr>
            <p:ph idx="1"/>
          </p:nvPr>
        </p:nvSpPr>
        <p:spPr>
          <a:xfrm>
            <a:off x="118534" y="928689"/>
            <a:ext cx="8596668" cy="5764211"/>
          </a:xfrm>
        </p:spPr>
        <p:txBody>
          <a:bodyPr>
            <a:normAutofit/>
          </a:bodyPr>
          <a:lstStyle/>
          <a:p>
            <a:pPr marL="0" indent="0">
              <a:buNone/>
            </a:pPr>
            <a:r>
              <a:rPr lang="en-GB" sz="2000" dirty="0" smtClean="0"/>
              <a:t>Pros - </a:t>
            </a:r>
            <a:endParaRPr lang="en-GB" sz="2000" dirty="0"/>
          </a:p>
          <a:p>
            <a:pPr>
              <a:buClr>
                <a:schemeClr val="tx1"/>
              </a:buClr>
              <a:buFont typeface="Wingdings" panose="05000000000000000000" pitchFamily="2" charset="2"/>
              <a:buChar char="§"/>
            </a:pPr>
            <a:r>
              <a:rPr lang="en-GB" dirty="0"/>
              <a:t>It is very simple algorithm to understand and interpret.</a:t>
            </a:r>
          </a:p>
          <a:p>
            <a:pPr>
              <a:buClr>
                <a:schemeClr val="tx1"/>
              </a:buClr>
              <a:buFont typeface="Wingdings" panose="05000000000000000000" pitchFamily="2" charset="2"/>
              <a:buChar char="§"/>
            </a:pPr>
            <a:r>
              <a:rPr lang="en-GB" dirty="0"/>
              <a:t>It is very useful for nonlinear data because there is no assumption about data in this algorithm.</a:t>
            </a:r>
          </a:p>
          <a:p>
            <a:pPr>
              <a:buClr>
                <a:schemeClr val="tx1"/>
              </a:buClr>
              <a:buFont typeface="Wingdings" panose="05000000000000000000" pitchFamily="2" charset="2"/>
              <a:buChar char="§"/>
            </a:pPr>
            <a:r>
              <a:rPr lang="en-GB" dirty="0"/>
              <a:t>It is a versatile algorithm as we can use it for classification as well as regression.</a:t>
            </a:r>
          </a:p>
          <a:p>
            <a:pPr>
              <a:buClr>
                <a:schemeClr val="tx1"/>
              </a:buClr>
              <a:buFont typeface="Wingdings" panose="05000000000000000000" pitchFamily="2" charset="2"/>
              <a:buChar char="§"/>
            </a:pPr>
            <a:r>
              <a:rPr lang="en-GB" dirty="0"/>
              <a:t>It has relatively high accuracy but there are much better supervised learning models than KNN.</a:t>
            </a:r>
          </a:p>
          <a:p>
            <a:pPr marL="0" indent="0">
              <a:buNone/>
            </a:pPr>
            <a:r>
              <a:rPr lang="en-GB" sz="2000" dirty="0" smtClean="0"/>
              <a:t>Cons - </a:t>
            </a:r>
            <a:endParaRPr lang="en-GB" sz="2000" dirty="0"/>
          </a:p>
          <a:p>
            <a:pPr>
              <a:buClr>
                <a:schemeClr val="tx1"/>
              </a:buClr>
              <a:buFont typeface="Wingdings" panose="05000000000000000000" pitchFamily="2" charset="2"/>
              <a:buChar char="§"/>
            </a:pPr>
            <a:r>
              <a:rPr lang="en-GB" dirty="0"/>
              <a:t>It is computationally a bit expensive algorithm because it stores all the training data.</a:t>
            </a:r>
          </a:p>
          <a:p>
            <a:pPr>
              <a:buClr>
                <a:schemeClr val="tx1"/>
              </a:buClr>
              <a:buFont typeface="Wingdings" panose="05000000000000000000" pitchFamily="2" charset="2"/>
              <a:buChar char="§"/>
            </a:pPr>
            <a:r>
              <a:rPr lang="en-GB" dirty="0"/>
              <a:t>High memory storage required as compared to other supervised learning algorithms.</a:t>
            </a:r>
          </a:p>
          <a:p>
            <a:pPr>
              <a:buClr>
                <a:schemeClr val="tx1"/>
              </a:buClr>
              <a:buFont typeface="Wingdings" panose="05000000000000000000" pitchFamily="2" charset="2"/>
              <a:buChar char="§"/>
            </a:pPr>
            <a:r>
              <a:rPr lang="en-GB" dirty="0"/>
              <a:t>Prediction is slow in case of big N.</a:t>
            </a:r>
          </a:p>
          <a:p>
            <a:pPr>
              <a:buClr>
                <a:schemeClr val="tx1"/>
              </a:buClr>
              <a:buFont typeface="Wingdings" panose="05000000000000000000" pitchFamily="2" charset="2"/>
              <a:buChar char="§"/>
            </a:pPr>
            <a:r>
              <a:rPr lang="en-GB" dirty="0"/>
              <a:t>It is very sensitive to the scale of data as well as irrelevant features</a:t>
            </a:r>
            <a:r>
              <a:rPr lang="en-GB" dirty="0" smtClean="0"/>
              <a:t>.</a:t>
            </a:r>
            <a:r>
              <a:rPr lang="en-GB" dirty="0"/>
              <a:t/>
            </a:r>
            <a:br>
              <a:rPr lang="en-GB" dirty="0"/>
            </a:br>
            <a:endParaRPr lang="en-GB" dirty="0"/>
          </a:p>
          <a:p>
            <a:pPr marL="0" indent="0">
              <a:buNone/>
            </a:pPr>
            <a:endParaRPr lang="en-IN" dirty="0"/>
          </a:p>
        </p:txBody>
      </p:sp>
    </p:spTree>
    <p:extLst>
      <p:ext uri="{BB962C8B-B14F-4D97-AF65-F5344CB8AC3E}">
        <p14:creationId xmlns:p14="http://schemas.microsoft.com/office/powerpoint/2010/main" val="637536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8596668" cy="1320800"/>
          </a:xfrm>
        </p:spPr>
        <p:txBody>
          <a:bodyPr>
            <a:normAutofit/>
          </a:bodyPr>
          <a:lstStyle/>
          <a:p>
            <a:r>
              <a:rPr lang="en-GB" sz="2400" u="sng" dirty="0">
                <a:solidFill>
                  <a:schemeClr val="tx1"/>
                </a:solidFill>
              </a:rPr>
              <a:t>Applications of </a:t>
            </a:r>
            <a:r>
              <a:rPr lang="en-GB" sz="2400" u="sng" dirty="0" smtClean="0">
                <a:solidFill>
                  <a:schemeClr val="tx1"/>
                </a:solidFill>
              </a:rPr>
              <a:t>KNN :</a:t>
            </a:r>
            <a:r>
              <a:rPr lang="en-GB" sz="2400" u="sng" dirty="0">
                <a:solidFill>
                  <a:schemeClr val="tx1"/>
                </a:solidFill>
              </a:rPr>
              <a:t/>
            </a:r>
            <a:br>
              <a:rPr lang="en-GB" sz="2400" u="sng" dirty="0">
                <a:solidFill>
                  <a:schemeClr val="tx1"/>
                </a:solidFill>
              </a:rPr>
            </a:br>
            <a:endParaRPr lang="en-IN" sz="2400" u="sng" dirty="0">
              <a:solidFill>
                <a:schemeClr val="tx1"/>
              </a:solidFill>
            </a:endParaRPr>
          </a:p>
        </p:txBody>
      </p:sp>
      <p:sp>
        <p:nvSpPr>
          <p:cNvPr id="3" name="Content Placeholder 2"/>
          <p:cNvSpPr>
            <a:spLocks noGrp="1"/>
          </p:cNvSpPr>
          <p:nvPr>
            <p:ph idx="1"/>
          </p:nvPr>
        </p:nvSpPr>
        <p:spPr>
          <a:xfrm>
            <a:off x="101600" y="952500"/>
            <a:ext cx="9575800" cy="5473699"/>
          </a:xfrm>
        </p:spPr>
        <p:txBody>
          <a:bodyPr>
            <a:normAutofit/>
          </a:bodyPr>
          <a:lstStyle/>
          <a:p>
            <a:pPr marL="0" indent="0">
              <a:buNone/>
            </a:pPr>
            <a:r>
              <a:rPr lang="en-GB" dirty="0" smtClean="0"/>
              <a:t>The </a:t>
            </a:r>
            <a:r>
              <a:rPr lang="en-GB" dirty="0"/>
              <a:t>following are some of the areas in which KNN can be applied successfully −</a:t>
            </a:r>
          </a:p>
          <a:p>
            <a:pPr>
              <a:buClr>
                <a:schemeClr val="tx1"/>
              </a:buClr>
              <a:buFont typeface="Wingdings" panose="05000000000000000000" pitchFamily="2" charset="2"/>
              <a:buChar char="§"/>
            </a:pPr>
            <a:r>
              <a:rPr lang="en-GB" sz="2000" u="sng" dirty="0"/>
              <a:t>Banking </a:t>
            </a:r>
            <a:r>
              <a:rPr lang="en-GB" sz="2000" u="sng" dirty="0" smtClean="0"/>
              <a:t>System</a:t>
            </a:r>
          </a:p>
          <a:p>
            <a:pPr marL="0" indent="0" algn="just">
              <a:buClr>
                <a:schemeClr val="tx1"/>
              </a:buClr>
              <a:buNone/>
            </a:pPr>
            <a:r>
              <a:rPr lang="en-GB" dirty="0"/>
              <a:t> </a:t>
            </a:r>
            <a:r>
              <a:rPr lang="en-GB" dirty="0" smtClean="0"/>
              <a:t> KNN </a:t>
            </a:r>
            <a:r>
              <a:rPr lang="en-GB" dirty="0"/>
              <a:t>can be used in banking system to predict weather an individual is fit for </a:t>
            </a:r>
            <a:r>
              <a:rPr lang="en-GB" dirty="0" smtClean="0"/>
              <a:t>loan approval or not.</a:t>
            </a:r>
          </a:p>
          <a:p>
            <a:pPr marL="0" indent="0">
              <a:buClr>
                <a:schemeClr val="tx1"/>
              </a:buClr>
              <a:buNone/>
            </a:pPr>
            <a:endParaRPr lang="en-GB" dirty="0"/>
          </a:p>
          <a:p>
            <a:pPr>
              <a:buClr>
                <a:schemeClr val="tx1"/>
              </a:buClr>
              <a:buFont typeface="Wingdings" panose="05000000000000000000" pitchFamily="2" charset="2"/>
              <a:buChar char="§"/>
            </a:pPr>
            <a:r>
              <a:rPr lang="en-GB" sz="2000" u="sng" dirty="0"/>
              <a:t>Calculating Credit Ratings</a:t>
            </a:r>
          </a:p>
          <a:p>
            <a:pPr marL="0" indent="0">
              <a:buNone/>
            </a:pPr>
            <a:r>
              <a:rPr lang="en-GB" dirty="0" smtClean="0"/>
              <a:t>  KNN </a:t>
            </a:r>
            <a:r>
              <a:rPr lang="en-GB" dirty="0"/>
              <a:t>algorithms can be used to find an individual’s credit rating by comparing with the persons having similar traits</a:t>
            </a:r>
            <a:r>
              <a:rPr lang="en-GB" dirty="0" smtClean="0"/>
              <a:t>.</a:t>
            </a:r>
          </a:p>
          <a:p>
            <a:pPr marL="0" indent="0">
              <a:buNone/>
            </a:pPr>
            <a:endParaRPr lang="en-GB" dirty="0"/>
          </a:p>
          <a:p>
            <a:pPr>
              <a:buClr>
                <a:schemeClr val="tx1"/>
              </a:buClr>
              <a:buFont typeface="Wingdings" panose="05000000000000000000" pitchFamily="2" charset="2"/>
              <a:buChar char="§"/>
            </a:pPr>
            <a:r>
              <a:rPr lang="en-GB" sz="2000" u="sng" dirty="0"/>
              <a:t>Politics</a:t>
            </a:r>
          </a:p>
          <a:p>
            <a:pPr marL="0" indent="0">
              <a:buNone/>
            </a:pPr>
            <a:r>
              <a:rPr lang="en-GB" dirty="0" smtClean="0"/>
              <a:t>     With </a:t>
            </a:r>
            <a:r>
              <a:rPr lang="en-GB" dirty="0"/>
              <a:t>the help of KNN algorithms, we can classify a potential voter into various classes like “Will Vote”, “Will not Vote”, “Will Vote to Party </a:t>
            </a:r>
            <a:r>
              <a:rPr lang="en-GB" dirty="0" smtClean="0"/>
              <a:t>‘Rose’, </a:t>
            </a:r>
            <a:r>
              <a:rPr lang="en-GB" dirty="0"/>
              <a:t>“Will Vote to Party </a:t>
            </a:r>
            <a:r>
              <a:rPr lang="en-GB" dirty="0" smtClean="0"/>
              <a:t>‘</a:t>
            </a:r>
            <a:r>
              <a:rPr lang="en-GB" dirty="0" err="1" smtClean="0"/>
              <a:t>Lily’.Other</a:t>
            </a:r>
            <a:r>
              <a:rPr lang="en-GB" dirty="0" smtClean="0"/>
              <a:t> </a:t>
            </a:r>
            <a:r>
              <a:rPr lang="en-GB" dirty="0"/>
              <a:t>areas in which KNN algorithm can be used are Speech Recognition, Handwriting Detection, Image Recognition and Video Recognition.</a:t>
            </a:r>
          </a:p>
          <a:p>
            <a:endParaRPr lang="en-IN" dirty="0"/>
          </a:p>
        </p:txBody>
      </p:sp>
    </p:spTree>
    <p:extLst>
      <p:ext uri="{BB962C8B-B14F-4D97-AF65-F5344CB8AC3E}">
        <p14:creationId xmlns:p14="http://schemas.microsoft.com/office/powerpoint/2010/main" val="281906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15" y="1678744"/>
            <a:ext cx="10971628" cy="3352800"/>
          </a:xfrm>
          <a:prstGeom prst="rect">
            <a:avLst/>
          </a:prstGeom>
        </p:spPr>
      </p:pic>
    </p:spTree>
    <p:extLst>
      <p:ext uri="{BB962C8B-B14F-4D97-AF65-F5344CB8AC3E}">
        <p14:creationId xmlns:p14="http://schemas.microsoft.com/office/powerpoint/2010/main" val="2641133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64734" y="1452237"/>
            <a:ext cx="8596668" cy="1320800"/>
          </a:xfrm>
        </p:spPr>
        <p:txBody>
          <a:bodyPr>
            <a:normAutofit/>
          </a:bodyPr>
          <a:lstStyle/>
          <a:p>
            <a:r>
              <a:rPr lang="en-IN" sz="1800" dirty="0" smtClean="0">
                <a:solidFill>
                  <a:schemeClr val="tx1"/>
                </a:solidFill>
              </a:rPr>
              <a:t>                Non-Linearly Separable                     Linearly Separable</a:t>
            </a:r>
            <a:endParaRPr lang="en-IN" sz="1800" dirty="0">
              <a:solidFill>
                <a:schemeClr val="tx1"/>
              </a:solidFill>
            </a:endParaRPr>
          </a:p>
        </p:txBody>
      </p:sp>
      <p:pic>
        <p:nvPicPr>
          <p:cNvPr id="3" name="Picture 2"/>
          <p:cNvPicPr>
            <a:picLocks noChangeAspect="1"/>
          </p:cNvPicPr>
          <p:nvPr/>
        </p:nvPicPr>
        <p:blipFill>
          <a:blip r:embed="rId2"/>
          <a:stretch>
            <a:fillRect/>
          </a:stretch>
        </p:blipFill>
        <p:spPr>
          <a:xfrm>
            <a:off x="2309905" y="2112637"/>
            <a:ext cx="6626926" cy="3115326"/>
          </a:xfrm>
          <a:prstGeom prst="rect">
            <a:avLst/>
          </a:prstGeom>
        </p:spPr>
      </p:pic>
    </p:spTree>
    <p:extLst>
      <p:ext uri="{BB962C8B-B14F-4D97-AF65-F5344CB8AC3E}">
        <p14:creationId xmlns:p14="http://schemas.microsoft.com/office/powerpoint/2010/main" val="210898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4" y="257266"/>
            <a:ext cx="8596668" cy="448491"/>
          </a:xfrm>
        </p:spPr>
        <p:txBody>
          <a:bodyPr>
            <a:normAutofit fontScale="90000"/>
          </a:bodyPr>
          <a:lstStyle/>
          <a:p>
            <a:r>
              <a:rPr lang="en-IN" sz="2700" u="sng" dirty="0" smtClean="0">
                <a:solidFill>
                  <a:schemeClr val="tx1"/>
                </a:solidFill>
              </a:rPr>
              <a:t>Notation of KNN :</a:t>
            </a:r>
            <a:endParaRPr lang="en-IN" sz="2700" u="sng" dirty="0">
              <a:solidFill>
                <a:schemeClr val="tx1"/>
              </a:solidFill>
            </a:endParaRPr>
          </a:p>
        </p:txBody>
      </p:sp>
      <p:sp>
        <p:nvSpPr>
          <p:cNvPr id="3" name="Content Placeholder 2"/>
          <p:cNvSpPr>
            <a:spLocks noGrp="1"/>
          </p:cNvSpPr>
          <p:nvPr>
            <p:ph idx="1"/>
          </p:nvPr>
        </p:nvSpPr>
        <p:spPr>
          <a:xfrm>
            <a:off x="1186784" y="2103120"/>
            <a:ext cx="8231535" cy="4094997"/>
          </a:xfrm>
        </p:spPr>
        <p:txBody>
          <a:bodyPr>
            <a:normAutofit/>
          </a:bodyPr>
          <a:lstStyle/>
          <a:p>
            <a:pPr marL="0" indent="0" algn="just">
              <a:buNone/>
            </a:pPr>
            <a:r>
              <a:rPr lang="en-IN" sz="2000" dirty="0" smtClean="0"/>
              <a:t>Training samples :  (x1,y1) , (x2,y2) , (x3,y3)………….(</a:t>
            </a:r>
            <a:r>
              <a:rPr lang="en-IN" sz="2000" dirty="0" err="1" smtClean="0"/>
              <a:t>xn,yn</a:t>
            </a:r>
            <a:r>
              <a:rPr lang="en-IN" sz="2000" dirty="0" smtClean="0"/>
              <a:t>)</a:t>
            </a:r>
          </a:p>
          <a:p>
            <a:pPr marL="0" indent="0" algn="just">
              <a:buNone/>
            </a:pPr>
            <a:endParaRPr lang="en-IN" sz="2000" dirty="0"/>
          </a:p>
          <a:p>
            <a:pPr algn="just">
              <a:buClr>
                <a:schemeClr val="tx1"/>
              </a:buClr>
              <a:buFont typeface="Wingdings" panose="05000000000000000000" pitchFamily="2" charset="2"/>
              <a:buChar char="à"/>
            </a:pPr>
            <a:r>
              <a:rPr lang="en-IN" sz="2000" b="1" dirty="0"/>
              <a:t>x</a:t>
            </a:r>
            <a:r>
              <a:rPr lang="en-IN" sz="2000" dirty="0" smtClean="0"/>
              <a:t> is the feature vector with n number of features.</a:t>
            </a:r>
          </a:p>
          <a:p>
            <a:pPr algn="just">
              <a:buClr>
                <a:schemeClr val="tx1"/>
              </a:buClr>
              <a:buFont typeface="Wingdings" panose="05000000000000000000" pitchFamily="2" charset="2"/>
              <a:buChar char="à"/>
            </a:pPr>
            <a:r>
              <a:rPr lang="en-IN" sz="2000" dirty="0" smtClean="0"/>
              <a:t>Whereas ,</a:t>
            </a:r>
            <a:r>
              <a:rPr lang="en-IN" sz="2000" b="1" dirty="0"/>
              <a:t>y</a:t>
            </a:r>
            <a:r>
              <a:rPr lang="en-IN" sz="2000" dirty="0" smtClean="0"/>
              <a:t> is a class label of {1,2,3………n}.</a:t>
            </a:r>
          </a:p>
          <a:p>
            <a:pPr algn="just">
              <a:buClr>
                <a:schemeClr val="tx1"/>
              </a:buClr>
              <a:buFont typeface="Wingdings" panose="05000000000000000000" pitchFamily="2" charset="2"/>
              <a:buChar char="à"/>
            </a:pPr>
            <a:endParaRPr lang="en-IN" sz="2000" dirty="0"/>
          </a:p>
          <a:p>
            <a:pPr marL="0" indent="0" algn="just">
              <a:buClr>
                <a:schemeClr val="tx1"/>
              </a:buClr>
              <a:buNone/>
            </a:pPr>
            <a:r>
              <a:rPr lang="en-IN" sz="2000" dirty="0" smtClean="0"/>
              <a:t>Goal is to determine </a:t>
            </a:r>
            <a:r>
              <a:rPr lang="en-IN" sz="2000" b="1" dirty="0" smtClean="0"/>
              <a:t>Y(new)</a:t>
            </a:r>
            <a:r>
              <a:rPr lang="en-IN" sz="2000" dirty="0" smtClean="0"/>
              <a:t> for </a:t>
            </a:r>
            <a:r>
              <a:rPr lang="en-IN" sz="2000" b="1" dirty="0" smtClean="0"/>
              <a:t>X(new) </a:t>
            </a:r>
            <a:r>
              <a:rPr lang="en-IN" sz="2000" dirty="0" smtClean="0"/>
              <a:t>using</a:t>
            </a:r>
            <a:r>
              <a:rPr lang="en-IN" sz="2000" b="1" dirty="0" smtClean="0"/>
              <a:t> </a:t>
            </a:r>
            <a:r>
              <a:rPr lang="en-IN" sz="2000" dirty="0" smtClean="0"/>
              <a:t>distance metrics </a:t>
            </a:r>
            <a:r>
              <a:rPr lang="en-IN" sz="2000" b="1" dirty="0" smtClean="0"/>
              <a:t>.</a:t>
            </a:r>
          </a:p>
          <a:p>
            <a:pPr algn="just">
              <a:buClr>
                <a:schemeClr val="tx1"/>
              </a:buClr>
              <a:buFont typeface="Wingdings" panose="05000000000000000000" pitchFamily="2" charset="2"/>
              <a:buChar char="à"/>
            </a:pPr>
            <a:endParaRPr lang="en-IN" sz="2000" dirty="0" smtClean="0"/>
          </a:p>
          <a:p>
            <a:pPr algn="just">
              <a:buFont typeface="Wingdings" panose="05000000000000000000" pitchFamily="2" charset="2"/>
              <a:buChar char="à"/>
            </a:pPr>
            <a:endParaRPr lang="en-IN" sz="2000" dirty="0" smtClean="0"/>
          </a:p>
          <a:p>
            <a:pPr marL="0" indent="0" algn="just">
              <a:buNone/>
            </a:pPr>
            <a:endParaRPr lang="en-IN" sz="2000" dirty="0"/>
          </a:p>
        </p:txBody>
      </p:sp>
    </p:spTree>
    <p:extLst>
      <p:ext uri="{BB962C8B-B14F-4D97-AF65-F5344CB8AC3E}">
        <p14:creationId xmlns:p14="http://schemas.microsoft.com/office/powerpoint/2010/main" val="675232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31" y="91440"/>
            <a:ext cx="8596668" cy="862149"/>
          </a:xfrm>
        </p:spPr>
        <p:txBody>
          <a:bodyPr>
            <a:normAutofit/>
          </a:bodyPr>
          <a:lstStyle/>
          <a:p>
            <a:r>
              <a:rPr lang="en-IN" sz="2400" u="sng" dirty="0" smtClean="0">
                <a:solidFill>
                  <a:schemeClr val="tx1"/>
                </a:solidFill>
              </a:rPr>
              <a:t>Some of the distance measuring techniques we use in KNN :</a:t>
            </a:r>
            <a:endParaRPr lang="en-IN" sz="2400" u="sng" dirty="0">
              <a:solidFill>
                <a:schemeClr val="tx1"/>
              </a:solidFill>
            </a:endParaRPr>
          </a:p>
        </p:txBody>
      </p:sp>
      <p:sp>
        <p:nvSpPr>
          <p:cNvPr id="5" name="Content Placeholder 4"/>
          <p:cNvSpPr>
            <a:spLocks noGrp="1"/>
          </p:cNvSpPr>
          <p:nvPr>
            <p:ph idx="1"/>
          </p:nvPr>
        </p:nvSpPr>
        <p:spPr>
          <a:xfrm>
            <a:off x="115631" y="1142999"/>
            <a:ext cx="8596668" cy="5401491"/>
          </a:xfrm>
        </p:spPr>
        <p:txBody>
          <a:bodyPr>
            <a:normAutofit fontScale="92500" lnSpcReduction="20000"/>
          </a:bodyPr>
          <a:lstStyle/>
          <a:p>
            <a:pPr marL="0" indent="0">
              <a:buClr>
                <a:schemeClr val="tx1"/>
              </a:buClr>
              <a:buNone/>
            </a:pPr>
            <a:endParaRPr lang="en-IN" u="sng" dirty="0" smtClean="0"/>
          </a:p>
          <a:p>
            <a:pPr marL="0" indent="0">
              <a:buClr>
                <a:schemeClr val="tx1"/>
              </a:buClr>
              <a:buNone/>
            </a:pPr>
            <a:r>
              <a:rPr lang="en-IN" sz="2400" b="1" dirty="0" smtClean="0"/>
              <a:t>1. Euclidian Distance</a:t>
            </a:r>
            <a:endParaRPr lang="en-IN" sz="2400" b="1" dirty="0"/>
          </a:p>
          <a:p>
            <a:pPr marL="0" indent="0">
              <a:buClr>
                <a:schemeClr val="tx1"/>
              </a:buClr>
              <a:buNone/>
            </a:pPr>
            <a:endParaRPr lang="en-IN" sz="1100" u="sng" dirty="0" smtClean="0"/>
          </a:p>
          <a:p>
            <a:pPr>
              <a:buClr>
                <a:schemeClr val="tx1"/>
              </a:buClr>
              <a:buFont typeface="Wingdings" panose="05000000000000000000" pitchFamily="2" charset="2"/>
              <a:buChar char="§"/>
            </a:pPr>
            <a:r>
              <a:rPr lang="en-IN" sz="1900" dirty="0" smtClean="0"/>
              <a:t>We use this method as it treats each feature as equally important. </a:t>
            </a:r>
          </a:p>
          <a:p>
            <a:pPr>
              <a:buClr>
                <a:schemeClr val="tx1"/>
              </a:buClr>
              <a:buFont typeface="Wingdings" panose="05000000000000000000" pitchFamily="2" charset="2"/>
              <a:buChar char="§"/>
            </a:pPr>
            <a:r>
              <a:rPr lang="en-IN" sz="1900" dirty="0" smtClean="0"/>
              <a:t>When we are having less features in the dataset in that case we use this distance method.</a:t>
            </a:r>
            <a:endParaRPr lang="en-IN" sz="1900" dirty="0"/>
          </a:p>
          <a:p>
            <a:pPr>
              <a:buClr>
                <a:schemeClr val="tx1"/>
              </a:buClr>
              <a:buFont typeface="Wingdings" panose="05000000000000000000" pitchFamily="2" charset="2"/>
              <a:buChar char="§"/>
            </a:pPr>
            <a:r>
              <a:rPr lang="en-IN" sz="1900" dirty="0" smtClean="0"/>
              <a:t>It is the most popular and familiar choice which we use to calculate the distance between the two data points in a plane.(p=2)</a:t>
            </a:r>
          </a:p>
          <a:p>
            <a:pPr marL="0" indent="0">
              <a:buClr>
                <a:schemeClr val="tx1"/>
              </a:buClr>
              <a:buNone/>
            </a:pPr>
            <a:r>
              <a:rPr lang="en-IN" dirty="0"/>
              <a:t> </a:t>
            </a:r>
            <a:r>
              <a:rPr lang="en-IN" dirty="0" smtClean="0"/>
              <a:t>      </a:t>
            </a:r>
          </a:p>
          <a:p>
            <a:pPr marL="0" indent="0">
              <a:buClr>
                <a:schemeClr val="tx1"/>
              </a:buClr>
              <a:buNone/>
            </a:pPr>
            <a:r>
              <a:rPr lang="en-IN" sz="1900" dirty="0"/>
              <a:t> </a:t>
            </a:r>
            <a:r>
              <a:rPr lang="en-IN" sz="1900" dirty="0" smtClean="0"/>
              <a:t>              x = (x1,x2,…………</a:t>
            </a:r>
            <a:r>
              <a:rPr lang="en-IN" sz="1900" dirty="0" err="1" smtClean="0"/>
              <a:t>xn</a:t>
            </a:r>
            <a:r>
              <a:rPr lang="en-IN" sz="1900" dirty="0" smtClean="0"/>
              <a:t>) and y = (y1,y2,…………</a:t>
            </a:r>
            <a:r>
              <a:rPr lang="en-IN" sz="1900" dirty="0" err="1" smtClean="0"/>
              <a:t>yn</a:t>
            </a:r>
            <a:r>
              <a:rPr lang="en-IN" sz="1900" dirty="0" smtClean="0"/>
              <a:t>), is</a:t>
            </a:r>
          </a:p>
          <a:p>
            <a:pPr marL="0" indent="0">
              <a:buClr>
                <a:schemeClr val="tx1"/>
              </a:buClr>
              <a:buNone/>
            </a:pPr>
            <a:r>
              <a:rPr lang="en-IN" dirty="0"/>
              <a:t> </a:t>
            </a:r>
            <a:r>
              <a:rPr lang="en-IN" dirty="0" smtClean="0"/>
              <a:t>                   </a:t>
            </a:r>
            <a:endParaRPr lang="en-IN" dirty="0"/>
          </a:p>
          <a:p>
            <a:pPr marL="0" indent="0">
              <a:buClr>
                <a:schemeClr val="tx1"/>
              </a:buClr>
              <a:buNone/>
            </a:pPr>
            <a:endParaRPr lang="en-IN" dirty="0" smtClean="0"/>
          </a:p>
          <a:p>
            <a:pPr marL="0" indent="0">
              <a:buClr>
                <a:schemeClr val="tx1"/>
              </a:buClr>
              <a:buNone/>
            </a:pPr>
            <a:endParaRPr lang="en-IN" dirty="0"/>
          </a:p>
          <a:p>
            <a:pPr marL="0" indent="0">
              <a:buClr>
                <a:schemeClr val="tx1"/>
              </a:buClr>
              <a:buNone/>
            </a:pPr>
            <a:endParaRPr lang="en-IN" dirty="0" smtClean="0"/>
          </a:p>
          <a:p>
            <a:pPr marL="0" indent="0">
              <a:buClr>
                <a:schemeClr val="tx1"/>
              </a:buClr>
              <a:buNone/>
            </a:pPr>
            <a:endParaRPr lang="en-GB" dirty="0"/>
          </a:p>
          <a:p>
            <a:pPr marL="0" indent="0">
              <a:buNone/>
            </a:pPr>
            <a:r>
              <a:rPr lang="en-GB" dirty="0"/>
              <a:t/>
            </a:r>
            <a:br>
              <a:rPr lang="en-GB" dirty="0"/>
            </a:br>
            <a:endParaRPr lang="en-IN" u="sng"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217747" y="4670424"/>
            <a:ext cx="3048000" cy="78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8381" t="3316" r="4527" b="-1"/>
          <a:stretch/>
        </p:blipFill>
        <p:spPr>
          <a:xfrm>
            <a:off x="6045200" y="4361496"/>
            <a:ext cx="1435100" cy="1703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048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2"/>
            <a:ext cx="8596668" cy="1320800"/>
          </a:xfrm>
        </p:spPr>
        <p:txBody>
          <a:bodyPr>
            <a:normAutofit/>
          </a:bodyPr>
          <a:lstStyle/>
          <a:p>
            <a:r>
              <a:rPr lang="en-IN" sz="2200" b="1" dirty="0" smtClean="0">
                <a:solidFill>
                  <a:schemeClr val="tx1"/>
                </a:solidFill>
              </a:rPr>
              <a:t>2.Manhattan</a:t>
            </a:r>
            <a:r>
              <a:rPr lang="en-IN" sz="2200" dirty="0" smtClean="0">
                <a:solidFill>
                  <a:schemeClr val="tx1"/>
                </a:solidFill>
              </a:rPr>
              <a:t> </a:t>
            </a:r>
            <a:r>
              <a:rPr lang="en-IN" sz="2200" b="1" dirty="0" smtClean="0">
                <a:solidFill>
                  <a:schemeClr val="tx1"/>
                </a:solidFill>
              </a:rPr>
              <a:t>Distance</a:t>
            </a:r>
            <a:endParaRPr lang="en-IN" sz="2200" b="1" dirty="0">
              <a:solidFill>
                <a:schemeClr val="tx1"/>
              </a:solidFill>
            </a:endParaRPr>
          </a:p>
        </p:txBody>
      </p:sp>
      <p:sp>
        <p:nvSpPr>
          <p:cNvPr id="5" name="Content Placeholder 4"/>
          <p:cNvSpPr>
            <a:spLocks noGrp="1"/>
          </p:cNvSpPr>
          <p:nvPr>
            <p:ph idx="1"/>
          </p:nvPr>
        </p:nvSpPr>
        <p:spPr>
          <a:xfrm>
            <a:off x="220134" y="647700"/>
            <a:ext cx="9571566" cy="6019801"/>
          </a:xfrm>
        </p:spPr>
        <p:txBody>
          <a:bodyPr>
            <a:normAutofit fontScale="92500" lnSpcReduction="10000"/>
          </a:bodyPr>
          <a:lstStyle/>
          <a:p>
            <a:pPr>
              <a:buClr>
                <a:schemeClr val="tx1"/>
              </a:buClr>
              <a:buFont typeface="Wingdings" panose="05000000000000000000" pitchFamily="2" charset="2"/>
              <a:buChar char="§"/>
            </a:pPr>
            <a:r>
              <a:rPr lang="en-GB" dirty="0"/>
              <a:t>We use Manhattan Distance if we need to calculate the distance between two data points in a grid like path</a:t>
            </a:r>
            <a:r>
              <a:rPr lang="en-GB" dirty="0" smtClean="0"/>
              <a:t>.</a:t>
            </a:r>
          </a:p>
          <a:p>
            <a:pPr>
              <a:buClr>
                <a:schemeClr val="tx1"/>
              </a:buClr>
              <a:buFont typeface="Wingdings" panose="05000000000000000000" pitchFamily="2" charset="2"/>
              <a:buChar char="§"/>
            </a:pPr>
            <a:r>
              <a:rPr lang="en-GB" dirty="0" smtClean="0"/>
              <a:t>Let’s say, we want to calculate the distance, between two data points x and y.</a:t>
            </a:r>
          </a:p>
          <a:p>
            <a:pPr>
              <a:buClr>
                <a:schemeClr val="tx1"/>
              </a:buClr>
              <a:buFont typeface="Wingdings" panose="05000000000000000000" pitchFamily="2" charset="2"/>
              <a:buChar char="§"/>
            </a:pPr>
            <a:endParaRPr lang="en-GB" dirty="0"/>
          </a:p>
          <a:p>
            <a:pPr>
              <a:buClr>
                <a:schemeClr val="tx1"/>
              </a:buClr>
              <a:buFont typeface="Wingdings" panose="05000000000000000000" pitchFamily="2" charset="2"/>
              <a:buChar char="§"/>
            </a:pPr>
            <a:endParaRPr lang="en-GB" dirty="0" smtClean="0"/>
          </a:p>
          <a:p>
            <a:pPr marL="0" indent="0">
              <a:buClr>
                <a:schemeClr val="tx1"/>
              </a:buClr>
              <a:buNone/>
            </a:pPr>
            <a:endParaRPr lang="en-GB" dirty="0" smtClean="0"/>
          </a:p>
          <a:p>
            <a:pPr marL="0" indent="0">
              <a:buClr>
                <a:schemeClr val="tx1"/>
              </a:buClr>
              <a:buNone/>
            </a:pPr>
            <a:endParaRPr lang="en-GB" dirty="0"/>
          </a:p>
          <a:p>
            <a:pPr marL="0" indent="0">
              <a:buClr>
                <a:schemeClr val="tx1"/>
              </a:buClr>
              <a:buNone/>
            </a:pPr>
            <a:r>
              <a:rPr lang="en-GB" dirty="0" smtClean="0"/>
              <a:t> </a:t>
            </a:r>
            <a:endParaRPr lang="en-GB" dirty="0"/>
          </a:p>
          <a:p>
            <a:pPr algn="just">
              <a:buClr>
                <a:schemeClr val="tx1"/>
              </a:buClr>
              <a:buFont typeface="Wingdings" panose="05000000000000000000" pitchFamily="2" charset="2"/>
              <a:buChar char="§"/>
            </a:pPr>
            <a:r>
              <a:rPr lang="en-GB" dirty="0" smtClean="0"/>
              <a:t>Manhattan distance will be calculated using an absolute sum of difference between its </a:t>
            </a:r>
            <a:r>
              <a:rPr lang="en-GB" dirty="0" err="1" smtClean="0"/>
              <a:t>cartesian</a:t>
            </a:r>
            <a:r>
              <a:rPr lang="en-GB" dirty="0" smtClean="0"/>
              <a:t> co-ordinates as below :</a:t>
            </a:r>
          </a:p>
          <a:p>
            <a:pPr>
              <a:buClr>
                <a:schemeClr val="tx1"/>
              </a:buClr>
              <a:buFont typeface="Wingdings" panose="05000000000000000000" pitchFamily="2" charset="2"/>
              <a:buChar char="§"/>
            </a:pPr>
            <a:r>
              <a:rPr lang="en-GB" dirty="0"/>
              <a:t>where, </a:t>
            </a:r>
            <a:r>
              <a:rPr lang="en-GB" dirty="0" smtClean="0"/>
              <a:t>n - </a:t>
            </a:r>
            <a:r>
              <a:rPr lang="en-GB" dirty="0"/>
              <a:t>number of variables, </a:t>
            </a:r>
            <a:r>
              <a:rPr lang="en-GB" b="1" dirty="0" smtClean="0"/>
              <a:t>xi</a:t>
            </a:r>
            <a:r>
              <a:rPr lang="en-GB" dirty="0"/>
              <a:t> and </a:t>
            </a:r>
            <a:r>
              <a:rPr lang="en-GB" b="1" dirty="0" err="1"/>
              <a:t>yi</a:t>
            </a:r>
            <a:r>
              <a:rPr lang="en-GB" dirty="0"/>
              <a:t> are the variables of vectors x and </a:t>
            </a:r>
            <a:r>
              <a:rPr lang="en-GB" dirty="0" smtClean="0"/>
              <a:t>y respectively</a:t>
            </a:r>
            <a:r>
              <a:rPr lang="en-GB" dirty="0"/>
              <a:t>, in the two dimensional vector space</a:t>
            </a:r>
            <a:r>
              <a:rPr lang="en-GB" dirty="0" smtClean="0"/>
              <a:t>.(p=1)</a:t>
            </a:r>
          </a:p>
          <a:p>
            <a:pPr marL="0" indent="0">
              <a:buClr>
                <a:schemeClr val="tx1"/>
              </a:buClr>
              <a:buNone/>
            </a:pPr>
            <a:r>
              <a:rPr lang="en-GB" b="1" dirty="0" smtClean="0"/>
              <a:t>                </a:t>
            </a:r>
            <a:r>
              <a:rPr lang="en-GB" dirty="0" smtClean="0"/>
              <a:t>i.e</a:t>
            </a:r>
            <a:r>
              <a:rPr lang="en-GB" dirty="0"/>
              <a:t>.</a:t>
            </a:r>
            <a:r>
              <a:rPr lang="en-GB" b="1" dirty="0"/>
              <a:t> </a:t>
            </a:r>
            <a:r>
              <a:rPr lang="en-GB" b="1" dirty="0" smtClean="0"/>
              <a:t>x = </a:t>
            </a:r>
            <a:r>
              <a:rPr lang="en-GB" b="1" dirty="0"/>
              <a:t>(x1,x2,x3,...) </a:t>
            </a:r>
            <a:r>
              <a:rPr lang="en-GB" b="1" dirty="0" smtClean="0"/>
              <a:t> and</a:t>
            </a:r>
            <a:r>
              <a:rPr lang="en-GB" b="1" dirty="0"/>
              <a:t> </a:t>
            </a:r>
            <a:r>
              <a:rPr lang="en-GB" b="1" dirty="0" smtClean="0"/>
              <a:t> y </a:t>
            </a:r>
            <a:r>
              <a:rPr lang="en-GB" b="1" dirty="0"/>
              <a:t>= (y1,y2,y3</a:t>
            </a:r>
            <a:r>
              <a:rPr lang="en-GB" b="1" dirty="0" smtClean="0"/>
              <a:t>,…), </a:t>
            </a:r>
            <a:r>
              <a:rPr lang="en-GB" dirty="0" smtClean="0"/>
              <a:t>it</a:t>
            </a:r>
            <a:r>
              <a:rPr lang="en-GB" b="1" dirty="0" smtClean="0"/>
              <a:t> </a:t>
            </a:r>
            <a:r>
              <a:rPr lang="en-GB" dirty="0" smtClean="0"/>
              <a:t>will</a:t>
            </a:r>
            <a:r>
              <a:rPr lang="en-GB" b="1" dirty="0" smtClean="0"/>
              <a:t> </a:t>
            </a:r>
            <a:r>
              <a:rPr lang="en-GB" dirty="0" smtClean="0"/>
              <a:t>be</a:t>
            </a:r>
            <a:r>
              <a:rPr lang="en-GB" b="1" dirty="0" smtClean="0"/>
              <a:t> </a:t>
            </a:r>
            <a:r>
              <a:rPr lang="en-GB" dirty="0" smtClean="0"/>
              <a:t>calculated</a:t>
            </a:r>
            <a:r>
              <a:rPr lang="en-GB" b="1" dirty="0" smtClean="0"/>
              <a:t> </a:t>
            </a:r>
            <a:r>
              <a:rPr lang="en-GB" dirty="0" smtClean="0"/>
              <a:t>as</a:t>
            </a:r>
            <a:r>
              <a:rPr lang="en-GB" b="1" dirty="0" smtClean="0"/>
              <a:t> </a:t>
            </a:r>
            <a:r>
              <a:rPr lang="en-GB" dirty="0" smtClean="0"/>
              <a:t>below</a:t>
            </a:r>
          </a:p>
          <a:p>
            <a:pPr marL="0" indent="0">
              <a:buNone/>
            </a:pPr>
            <a:r>
              <a:rPr lang="es-ES" b="1" dirty="0" smtClean="0"/>
              <a:t>                   (</a:t>
            </a:r>
            <a:r>
              <a:rPr lang="es-ES" b="1" dirty="0"/>
              <a:t>x1 - y1)</a:t>
            </a:r>
            <a:r>
              <a:rPr lang="es-ES" dirty="0"/>
              <a:t> + </a:t>
            </a:r>
            <a:r>
              <a:rPr lang="es-ES" b="1" dirty="0"/>
              <a:t>(x2 - y2) </a:t>
            </a:r>
            <a:r>
              <a:rPr lang="es-ES" dirty="0"/>
              <a:t>+ </a:t>
            </a:r>
            <a:r>
              <a:rPr lang="es-ES" b="1" dirty="0"/>
              <a:t>(x3 - y3)</a:t>
            </a:r>
            <a:r>
              <a:rPr lang="es-ES" dirty="0"/>
              <a:t> + … +</a:t>
            </a:r>
            <a:r>
              <a:rPr lang="es-ES" b="1" dirty="0"/>
              <a:t> (</a:t>
            </a:r>
            <a:r>
              <a:rPr lang="es-ES" b="1" dirty="0" err="1"/>
              <a:t>xn</a:t>
            </a:r>
            <a:r>
              <a:rPr lang="es-ES" b="1" dirty="0"/>
              <a:t> - </a:t>
            </a:r>
            <a:r>
              <a:rPr lang="es-ES" b="1" dirty="0" err="1"/>
              <a:t>yn</a:t>
            </a:r>
            <a:r>
              <a:rPr lang="es-ES" b="1" dirty="0"/>
              <a:t>)</a:t>
            </a:r>
            <a:r>
              <a:rPr lang="es-ES" dirty="0"/>
              <a:t>.</a:t>
            </a:r>
          </a:p>
          <a:p>
            <a:pPr marL="0" indent="0">
              <a:buNone/>
            </a:pPr>
            <a:r>
              <a:rPr lang="es-ES" dirty="0"/>
              <a:t/>
            </a:r>
            <a:br>
              <a:rPr lang="es-ES" dirty="0"/>
            </a:br>
            <a:endParaRPr lang="en-GB" b="1" dirty="0"/>
          </a:p>
          <a:p>
            <a:pPr marL="0" indent="0">
              <a:buNone/>
            </a:pPr>
            <a:r>
              <a:rPr lang="en-GB" dirty="0"/>
              <a:t/>
            </a:r>
            <a:br>
              <a:rPr lang="en-GB"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012" y="1571628"/>
            <a:ext cx="1842387" cy="1793872"/>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487699" y="5537201"/>
            <a:ext cx="3048000" cy="80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80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34" y="139700"/>
            <a:ext cx="8596668" cy="1320800"/>
          </a:xfrm>
        </p:spPr>
        <p:txBody>
          <a:bodyPr>
            <a:normAutofit/>
          </a:bodyPr>
          <a:lstStyle/>
          <a:p>
            <a:r>
              <a:rPr lang="en-IN" sz="2200" b="1" dirty="0" smtClean="0">
                <a:solidFill>
                  <a:schemeClr val="tx1"/>
                </a:solidFill>
              </a:rPr>
              <a:t>3.Cosine Distance</a:t>
            </a:r>
            <a:r>
              <a:rPr lang="en-IN" sz="2200" b="1" dirty="0">
                <a:solidFill>
                  <a:schemeClr val="tx1"/>
                </a:solidFill>
              </a:rPr>
              <a:t/>
            </a:r>
            <a:br>
              <a:rPr lang="en-IN" sz="2200" b="1" dirty="0">
                <a:solidFill>
                  <a:schemeClr val="tx1"/>
                </a:solidFill>
              </a:rPr>
            </a:br>
            <a:r>
              <a:rPr lang="en-IN" sz="2200" dirty="0">
                <a:solidFill>
                  <a:schemeClr val="tx1"/>
                </a:solidFill>
              </a:rPr>
              <a:t/>
            </a:r>
            <a:br>
              <a:rPr lang="en-IN" sz="2200" dirty="0">
                <a:solidFill>
                  <a:schemeClr val="tx1"/>
                </a:solidFill>
              </a:rPr>
            </a:br>
            <a:endParaRPr lang="en-IN" sz="2200" dirty="0">
              <a:solidFill>
                <a:schemeClr val="tx1"/>
              </a:solidFill>
            </a:endParaRPr>
          </a:p>
        </p:txBody>
      </p:sp>
      <p:sp>
        <p:nvSpPr>
          <p:cNvPr id="3" name="Content Placeholder 2"/>
          <p:cNvSpPr>
            <a:spLocks noGrp="1"/>
          </p:cNvSpPr>
          <p:nvPr>
            <p:ph idx="1"/>
          </p:nvPr>
        </p:nvSpPr>
        <p:spPr>
          <a:xfrm>
            <a:off x="118534" y="762000"/>
            <a:ext cx="9533466" cy="5994400"/>
          </a:xfrm>
        </p:spPr>
        <p:txBody>
          <a:bodyPr>
            <a:normAutofit fontScale="92500" lnSpcReduction="20000"/>
          </a:bodyPr>
          <a:lstStyle/>
          <a:p>
            <a:pPr algn="just">
              <a:buClr>
                <a:schemeClr val="tx1"/>
              </a:buClr>
              <a:buFont typeface="Wingdings" panose="05000000000000000000" pitchFamily="2" charset="2"/>
              <a:buChar char="§"/>
            </a:pPr>
            <a:r>
              <a:rPr lang="en-GB" dirty="0"/>
              <a:t>Mostly Cosine distance metric is used to find similarities between different </a:t>
            </a:r>
            <a:r>
              <a:rPr lang="en-GB" dirty="0" smtClean="0"/>
              <a:t>data points. </a:t>
            </a:r>
            <a:r>
              <a:rPr lang="en-GB" dirty="0"/>
              <a:t>In cosine metric we measure the degree of angle between two </a:t>
            </a:r>
            <a:r>
              <a:rPr lang="en-GB" dirty="0" smtClean="0"/>
              <a:t>documents/</a:t>
            </a:r>
            <a:r>
              <a:rPr lang="en-GB" dirty="0" err="1" smtClean="0"/>
              <a:t>vectors.This</a:t>
            </a:r>
            <a:r>
              <a:rPr lang="en-GB" dirty="0" smtClean="0"/>
              <a:t> </a:t>
            </a:r>
            <a:r>
              <a:rPr lang="en-GB" dirty="0"/>
              <a:t>particular metric is used when the magnitude between vectors does not matter but the orientation</a:t>
            </a:r>
            <a:r>
              <a:rPr lang="en-GB" dirty="0" smtClean="0"/>
              <a:t>.</a:t>
            </a:r>
          </a:p>
          <a:p>
            <a:pPr algn="just">
              <a:buClr>
                <a:schemeClr val="tx1"/>
              </a:buClr>
              <a:buFont typeface="Wingdings" panose="05000000000000000000" pitchFamily="2" charset="2"/>
              <a:buChar char="§"/>
            </a:pPr>
            <a:r>
              <a:rPr lang="en-GB" dirty="0" smtClean="0"/>
              <a:t>Cosine similarity formula can be derived from the equation of dot products :</a:t>
            </a:r>
          </a:p>
          <a:p>
            <a:pPr algn="just">
              <a:buClr>
                <a:schemeClr val="tx1"/>
              </a:buClr>
              <a:buFont typeface="Wingdings" panose="05000000000000000000" pitchFamily="2" charset="2"/>
              <a:buChar char="§"/>
            </a:pPr>
            <a:endParaRPr lang="en-GB" dirty="0"/>
          </a:p>
          <a:p>
            <a:pPr algn="just">
              <a:buClr>
                <a:schemeClr val="tx1"/>
              </a:buClr>
              <a:buFont typeface="Wingdings" panose="05000000000000000000" pitchFamily="2" charset="2"/>
              <a:buChar char="§"/>
            </a:pPr>
            <a:endParaRPr lang="en-GB" dirty="0" smtClean="0"/>
          </a:p>
          <a:p>
            <a:pPr algn="just">
              <a:buClr>
                <a:schemeClr val="tx1"/>
              </a:buClr>
              <a:buFont typeface="Wingdings" panose="05000000000000000000" pitchFamily="2" charset="2"/>
              <a:buChar char="§"/>
            </a:pPr>
            <a:endParaRPr lang="en-GB" dirty="0"/>
          </a:p>
          <a:p>
            <a:pPr algn="just">
              <a:buClr>
                <a:schemeClr val="tx1"/>
              </a:buClr>
              <a:buFont typeface="Wingdings" panose="05000000000000000000" pitchFamily="2" charset="2"/>
              <a:buChar char="§"/>
            </a:pPr>
            <a:endParaRPr lang="en-GB" dirty="0" smtClean="0"/>
          </a:p>
          <a:p>
            <a:pPr algn="just">
              <a:buClr>
                <a:schemeClr val="tx1"/>
              </a:buClr>
              <a:buFont typeface="Wingdings" panose="05000000000000000000" pitchFamily="2" charset="2"/>
              <a:buChar char="§"/>
            </a:pPr>
            <a:endParaRPr lang="en-GB" dirty="0"/>
          </a:p>
          <a:p>
            <a:pPr algn="just">
              <a:buClr>
                <a:schemeClr val="tx1"/>
              </a:buClr>
              <a:buFont typeface="Wingdings" panose="05000000000000000000" pitchFamily="2" charset="2"/>
              <a:buChar char="§"/>
            </a:pPr>
            <a:endParaRPr lang="en-GB" dirty="0" smtClean="0"/>
          </a:p>
          <a:p>
            <a:pPr algn="just">
              <a:buClr>
                <a:schemeClr val="tx1"/>
              </a:buClr>
              <a:buFont typeface="Wingdings" panose="05000000000000000000" pitchFamily="2" charset="2"/>
              <a:buChar char="§"/>
            </a:pPr>
            <a:r>
              <a:rPr lang="en-GB" dirty="0" smtClean="0"/>
              <a:t>Here </a:t>
            </a:r>
            <a:r>
              <a:rPr lang="en-GB" dirty="0"/>
              <a:t>cosine value 1 is for vectors pointing in the same direction i.e. there are similarities between </a:t>
            </a:r>
            <a:r>
              <a:rPr lang="en-GB" dirty="0" smtClean="0"/>
              <a:t>the data </a:t>
            </a:r>
            <a:r>
              <a:rPr lang="en-GB" dirty="0"/>
              <a:t>points. At zero for orthogonal vectors i.e. </a:t>
            </a:r>
            <a:r>
              <a:rPr lang="en-GB" dirty="0" smtClean="0"/>
              <a:t>Unrelated (some</a:t>
            </a:r>
            <a:r>
              <a:rPr lang="en-GB" dirty="0"/>
              <a:t> similarity found). Value -1 for vectors pointing in opposite directions(No similarity</a:t>
            </a:r>
            <a:r>
              <a:rPr lang="en-GB" dirty="0" smtClean="0"/>
              <a:t>).</a:t>
            </a:r>
          </a:p>
          <a:p>
            <a:pPr algn="just">
              <a:buClr>
                <a:schemeClr val="tx1"/>
              </a:buClr>
              <a:buFont typeface="Wingdings" panose="05000000000000000000" pitchFamily="2" charset="2"/>
              <a:buChar char="§"/>
            </a:pPr>
            <a:r>
              <a:rPr lang="en-GB" dirty="0" smtClean="0"/>
              <a:t>Ranges from [-1 , 1]. </a:t>
            </a:r>
          </a:p>
          <a:p>
            <a:endParaRPr lang="en-GB" dirty="0" smtClean="0"/>
          </a:p>
          <a:p>
            <a:pPr marL="0" indent="0" algn="just">
              <a:buClr>
                <a:schemeClr val="tx1"/>
              </a:buClr>
              <a:buNone/>
            </a:pPr>
            <a:endParaRPr lang="en-GB" dirty="0"/>
          </a:p>
          <a:p>
            <a:pPr marL="0" indent="0">
              <a:buNone/>
            </a:pPr>
            <a:r>
              <a:rPr lang="en-GB" dirty="0"/>
              <a:t/>
            </a:r>
            <a:br>
              <a:rPr lang="en-GB" dirty="0"/>
            </a:br>
            <a:endParaRPr lang="en-IN"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14599" y="2095502"/>
            <a:ext cx="2619375" cy="1816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3278" y="2530476"/>
            <a:ext cx="3076575" cy="1381125"/>
          </a:xfrm>
          <a:prstGeom prst="rect">
            <a:avLst/>
          </a:prstGeom>
        </p:spPr>
      </p:pic>
    </p:spTree>
    <p:extLst>
      <p:ext uri="{BB962C8B-B14F-4D97-AF65-F5344CB8AC3E}">
        <p14:creationId xmlns:p14="http://schemas.microsoft.com/office/powerpoint/2010/main" val="4160139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8596668" cy="914400"/>
          </a:xfrm>
        </p:spPr>
        <p:txBody>
          <a:bodyPr>
            <a:normAutofit/>
          </a:bodyPr>
          <a:lstStyle/>
          <a:p>
            <a:r>
              <a:rPr lang="en-IN" sz="2400" u="sng" dirty="0" smtClean="0">
                <a:solidFill>
                  <a:schemeClr val="tx1"/>
                </a:solidFill>
              </a:rPr>
              <a:t>Working of KNN :</a:t>
            </a:r>
            <a:endParaRPr lang="en-IN" sz="2400" u="sng" dirty="0">
              <a:solidFill>
                <a:schemeClr val="tx1"/>
              </a:solidFill>
            </a:endParaRPr>
          </a:p>
        </p:txBody>
      </p:sp>
      <p:sp>
        <p:nvSpPr>
          <p:cNvPr id="3" name="Content Placeholder 2"/>
          <p:cNvSpPr>
            <a:spLocks noGrp="1"/>
          </p:cNvSpPr>
          <p:nvPr>
            <p:ph idx="1"/>
          </p:nvPr>
        </p:nvSpPr>
        <p:spPr>
          <a:xfrm>
            <a:off x="165100" y="825500"/>
            <a:ext cx="9537700" cy="5791200"/>
          </a:xfrm>
        </p:spPr>
        <p:txBody>
          <a:bodyPr>
            <a:normAutofit/>
          </a:bodyPr>
          <a:lstStyle/>
          <a:p>
            <a:pPr marL="0" indent="0">
              <a:buNone/>
            </a:pPr>
            <a:endParaRPr lang="en-GB" b="1" dirty="0"/>
          </a:p>
          <a:p>
            <a:pPr algn="just">
              <a:buClr>
                <a:schemeClr val="tx1"/>
              </a:buClr>
              <a:buFont typeface="Wingdings" panose="05000000000000000000" pitchFamily="2" charset="2"/>
              <a:buChar char="§"/>
            </a:pPr>
            <a:r>
              <a:rPr lang="en-GB" b="1" dirty="0" smtClean="0"/>
              <a:t>Step </a:t>
            </a:r>
            <a:r>
              <a:rPr lang="en-GB" b="1" dirty="0"/>
              <a:t>1</a:t>
            </a:r>
            <a:r>
              <a:rPr lang="en-GB" dirty="0"/>
              <a:t> − For implementing any algorithm, we need dataset. So during the first step of KNN, we must load the training as well as test data.</a:t>
            </a:r>
          </a:p>
          <a:p>
            <a:pPr>
              <a:buClr>
                <a:schemeClr val="tx1"/>
              </a:buClr>
              <a:buFont typeface="Wingdings" panose="05000000000000000000" pitchFamily="2" charset="2"/>
              <a:buChar char="§"/>
            </a:pPr>
            <a:r>
              <a:rPr lang="en-GB" b="1" dirty="0" smtClean="0"/>
              <a:t>Step </a:t>
            </a:r>
            <a:r>
              <a:rPr lang="en-GB" b="1" dirty="0"/>
              <a:t>2</a:t>
            </a:r>
            <a:r>
              <a:rPr lang="en-GB" dirty="0"/>
              <a:t> − Next, we need to choose the value </a:t>
            </a:r>
            <a:r>
              <a:rPr lang="en-GB" dirty="0" smtClean="0"/>
              <a:t>of  </a:t>
            </a:r>
            <a:r>
              <a:rPr lang="en-GB" b="1" dirty="0"/>
              <a:t>K</a:t>
            </a:r>
            <a:r>
              <a:rPr lang="en-GB" dirty="0"/>
              <a:t> </a:t>
            </a:r>
            <a:r>
              <a:rPr lang="en-GB" dirty="0" smtClean="0"/>
              <a:t> i.e</a:t>
            </a:r>
            <a:r>
              <a:rPr lang="en-GB" dirty="0"/>
              <a:t>. the nearest data points. K can be any </a:t>
            </a:r>
            <a:r>
              <a:rPr lang="en-GB" dirty="0" smtClean="0"/>
              <a:t>integer</a:t>
            </a:r>
            <a:r>
              <a:rPr lang="en-GB" dirty="0"/>
              <a:t>.</a:t>
            </a:r>
            <a:endParaRPr lang="en-GB" b="1" dirty="0" smtClean="0"/>
          </a:p>
          <a:p>
            <a:pPr>
              <a:buClr>
                <a:schemeClr val="tx1"/>
              </a:buClr>
              <a:buFont typeface="Wingdings" panose="05000000000000000000" pitchFamily="2" charset="2"/>
              <a:buChar char="§"/>
            </a:pPr>
            <a:r>
              <a:rPr lang="en-GB" b="1" dirty="0" smtClean="0"/>
              <a:t>Step </a:t>
            </a:r>
            <a:r>
              <a:rPr lang="en-GB" b="1" dirty="0"/>
              <a:t>3</a:t>
            </a:r>
            <a:r>
              <a:rPr lang="en-GB" dirty="0"/>
              <a:t> − For each point in the test data do the following </a:t>
            </a:r>
            <a:r>
              <a:rPr lang="en-GB" dirty="0" smtClean="0"/>
              <a:t>−</a:t>
            </a:r>
          </a:p>
          <a:p>
            <a:pPr algn="just">
              <a:buClr>
                <a:schemeClr val="tx1"/>
              </a:buClr>
              <a:buFont typeface="Wingdings" panose="05000000000000000000" pitchFamily="2" charset="2"/>
              <a:buChar char="Ø"/>
            </a:pPr>
            <a:r>
              <a:rPr lang="en-GB" b="1" dirty="0" smtClean="0"/>
              <a:t>3.1</a:t>
            </a:r>
            <a:r>
              <a:rPr lang="en-GB" dirty="0"/>
              <a:t> − Calculate the distance between test data and each row of training data with </a:t>
            </a:r>
            <a:r>
              <a:rPr lang="en-GB" dirty="0" smtClean="0"/>
              <a:t>  the </a:t>
            </a:r>
            <a:r>
              <a:rPr lang="en-GB" dirty="0"/>
              <a:t>help of any of the method namely: Euclidean, </a:t>
            </a:r>
            <a:r>
              <a:rPr lang="en-GB" dirty="0" smtClean="0"/>
              <a:t>Manhattan or cosine </a:t>
            </a:r>
            <a:r>
              <a:rPr lang="en-GB" dirty="0"/>
              <a:t>distance. The most commonly used method to calculate distance is Euclidean</a:t>
            </a:r>
            <a:r>
              <a:rPr lang="en-GB" dirty="0" smtClean="0"/>
              <a:t>.</a:t>
            </a:r>
          </a:p>
          <a:p>
            <a:pPr algn="just">
              <a:buClr>
                <a:schemeClr val="tx1"/>
              </a:buClr>
              <a:buFont typeface="Wingdings" panose="05000000000000000000" pitchFamily="2" charset="2"/>
              <a:buChar char="Ø"/>
            </a:pPr>
            <a:r>
              <a:rPr lang="en-GB" b="1" dirty="0"/>
              <a:t>3.2</a:t>
            </a:r>
            <a:r>
              <a:rPr lang="en-GB" dirty="0"/>
              <a:t> − Now, based on the distance value, sort them in ascending order</a:t>
            </a:r>
            <a:r>
              <a:rPr lang="en-GB" dirty="0" smtClean="0"/>
              <a:t>.</a:t>
            </a:r>
            <a:endParaRPr lang="en-GB" dirty="0"/>
          </a:p>
          <a:p>
            <a:pPr marL="0" indent="0" algn="just">
              <a:buNone/>
            </a:pPr>
            <a:r>
              <a:rPr lang="en-GB" b="1" dirty="0" smtClean="0"/>
              <a:t>     3.3</a:t>
            </a:r>
            <a:r>
              <a:rPr lang="en-GB" dirty="0"/>
              <a:t> − Next, it will choose the top K rows from the sorted array.</a:t>
            </a:r>
          </a:p>
          <a:p>
            <a:pPr algn="just">
              <a:buClr>
                <a:schemeClr val="tx1"/>
              </a:buClr>
              <a:buFont typeface="Wingdings" panose="05000000000000000000" pitchFamily="2" charset="2"/>
              <a:buChar char="Ø"/>
            </a:pPr>
            <a:r>
              <a:rPr lang="en-GB" b="1" dirty="0"/>
              <a:t>3.4</a:t>
            </a:r>
            <a:r>
              <a:rPr lang="en-GB" dirty="0"/>
              <a:t> − Now, it will assign a class to the test point based on most frequent class of these rows.</a:t>
            </a:r>
          </a:p>
          <a:p>
            <a:pPr>
              <a:buClr>
                <a:schemeClr val="tx1"/>
              </a:buClr>
              <a:buFont typeface="Wingdings" panose="05000000000000000000" pitchFamily="2" charset="2"/>
              <a:buChar char="§"/>
            </a:pPr>
            <a:r>
              <a:rPr lang="en-GB" b="1" dirty="0"/>
              <a:t>Step 4</a:t>
            </a:r>
            <a:r>
              <a:rPr lang="en-GB" dirty="0"/>
              <a:t> − </a:t>
            </a:r>
            <a:r>
              <a:rPr lang="en-GB" dirty="0" smtClean="0"/>
              <a:t>End</a:t>
            </a:r>
            <a:r>
              <a:rPr lang="en-GB" dirty="0"/>
              <a:t/>
            </a:r>
            <a:br>
              <a:rPr lang="en-GB" dirty="0"/>
            </a:br>
            <a:endParaRPr lang="en-IN" dirty="0"/>
          </a:p>
        </p:txBody>
      </p:sp>
    </p:spTree>
    <p:extLst>
      <p:ext uri="{BB962C8B-B14F-4D97-AF65-F5344CB8AC3E}">
        <p14:creationId xmlns:p14="http://schemas.microsoft.com/office/powerpoint/2010/main" val="425320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0"/>
            <a:ext cx="8596668" cy="736600"/>
          </a:xfrm>
        </p:spPr>
        <p:txBody>
          <a:bodyPr>
            <a:normAutofit/>
          </a:bodyPr>
          <a:lstStyle/>
          <a:p>
            <a:r>
              <a:rPr lang="en-IN" sz="2400" u="sng" dirty="0" smtClean="0">
                <a:solidFill>
                  <a:schemeClr val="tx1"/>
                </a:solidFill>
              </a:rPr>
              <a:t>How to choose the value of K </a:t>
            </a:r>
            <a:endParaRPr lang="en-IN" sz="2400" u="sng" dirty="0">
              <a:solidFill>
                <a:schemeClr val="tx1"/>
              </a:solidFill>
            </a:endParaRPr>
          </a:p>
        </p:txBody>
      </p:sp>
      <p:sp>
        <p:nvSpPr>
          <p:cNvPr id="5" name="Content Placeholder 4"/>
          <p:cNvSpPr>
            <a:spLocks noGrp="1"/>
          </p:cNvSpPr>
          <p:nvPr>
            <p:ph idx="1"/>
          </p:nvPr>
        </p:nvSpPr>
        <p:spPr>
          <a:xfrm>
            <a:off x="114300" y="596900"/>
            <a:ext cx="9753600" cy="6667500"/>
          </a:xfrm>
        </p:spPr>
        <p:txBody>
          <a:bodyPr anchor="ctr">
            <a:noAutofit/>
          </a:bodyPr>
          <a:lstStyle/>
          <a:p>
            <a:pPr marL="0" indent="0">
              <a:buNone/>
            </a:pPr>
            <a:r>
              <a:rPr lang="en-GB" u="sng" dirty="0"/>
              <a:t/>
            </a:r>
            <a:br>
              <a:rPr lang="en-GB" u="sng" dirty="0"/>
            </a:br>
            <a:endParaRPr lang="en-GB" u="sng" dirty="0" smtClean="0"/>
          </a:p>
          <a:p>
            <a:pPr marL="0" indent="0">
              <a:buNone/>
            </a:pPr>
            <a:r>
              <a:rPr lang="en-GB" b="1" dirty="0" smtClean="0"/>
              <a:t>1.Determine the value of K</a:t>
            </a:r>
            <a:r>
              <a:rPr lang="en-GB" u="sng" dirty="0" smtClean="0"/>
              <a:t>.</a:t>
            </a:r>
            <a:endParaRPr lang="en-GB" u="sng" dirty="0"/>
          </a:p>
          <a:p>
            <a:pPr marL="0" indent="0">
              <a:buNone/>
            </a:pPr>
            <a:r>
              <a:rPr lang="en-GB" dirty="0" smtClean="0"/>
              <a:t>The first </a:t>
            </a:r>
            <a:r>
              <a:rPr lang="en-GB" dirty="0"/>
              <a:t>step is to determine the value of K. The determination of the K value varies greatly depending on the case. If using the </a:t>
            </a:r>
            <a:r>
              <a:rPr lang="en-GB" b="1" dirty="0" err="1"/>
              <a:t>Scikit</a:t>
            </a:r>
            <a:r>
              <a:rPr lang="en-GB" b="1" dirty="0"/>
              <a:t>-Learn</a:t>
            </a:r>
            <a:r>
              <a:rPr lang="en-GB" dirty="0"/>
              <a:t> Library the </a:t>
            </a:r>
            <a:r>
              <a:rPr lang="en-GB" dirty="0" smtClean="0"/>
              <a:t>default value of K is 5.</a:t>
            </a:r>
          </a:p>
          <a:p>
            <a:pPr marL="0" indent="0">
              <a:buNone/>
            </a:pPr>
            <a:r>
              <a:rPr lang="en-GB" b="1" dirty="0" smtClean="0"/>
              <a:t>2.Calculate the distance of new data with training data.</a:t>
            </a:r>
            <a:r>
              <a:rPr lang="en-GB" dirty="0" smtClean="0"/>
              <a:t/>
            </a:r>
            <a:br>
              <a:rPr lang="en-GB" dirty="0" smtClean="0"/>
            </a:br>
            <a:r>
              <a:rPr lang="en-GB" dirty="0" smtClean="0"/>
              <a:t>To calculate distances, 3 distance metrics that are often used are Euclidean Distance, Manhattan Distance, and Cosine </a:t>
            </a:r>
            <a:r>
              <a:rPr lang="en-GB" dirty="0" err="1" smtClean="0"/>
              <a:t>Distance.When</a:t>
            </a:r>
            <a:r>
              <a:rPr lang="en-GB" dirty="0"/>
              <a:t> </a:t>
            </a:r>
            <a:r>
              <a:rPr lang="en-GB" dirty="0" smtClean="0"/>
              <a:t>we </a:t>
            </a:r>
            <a:r>
              <a:rPr lang="en-GB" dirty="0"/>
              <a:t>use </a:t>
            </a:r>
            <a:r>
              <a:rPr lang="en-GB" dirty="0" err="1" smtClean="0"/>
              <a:t>Sk</a:t>
            </a:r>
            <a:r>
              <a:rPr lang="en-GB" dirty="0" smtClean="0"/>
              <a:t>-Learn</a:t>
            </a:r>
            <a:r>
              <a:rPr lang="en-GB" dirty="0"/>
              <a:t>, the default distance used is Euclidean. It can be seen in the </a:t>
            </a:r>
            <a:r>
              <a:rPr lang="en-GB" dirty="0" err="1"/>
              <a:t>Minkowski</a:t>
            </a:r>
            <a:r>
              <a:rPr lang="en-GB" dirty="0"/>
              <a:t> distance formula that there is a </a:t>
            </a:r>
            <a:r>
              <a:rPr lang="en-GB" dirty="0" err="1"/>
              <a:t>Hyperparameter</a:t>
            </a:r>
            <a:r>
              <a:rPr lang="en-GB" dirty="0"/>
              <a:t> </a:t>
            </a:r>
            <a:r>
              <a:rPr lang="en-GB" dirty="0" smtClean="0"/>
              <a:t> p , </a:t>
            </a:r>
            <a:r>
              <a:rPr lang="en-GB" dirty="0"/>
              <a:t>if set p = 1 then it will use the Manhattan distance and </a:t>
            </a:r>
            <a:r>
              <a:rPr lang="en-GB" dirty="0" smtClean="0"/>
              <a:t>p </a:t>
            </a:r>
            <a:r>
              <a:rPr lang="en-GB" dirty="0"/>
              <a:t>= 2 to be </a:t>
            </a:r>
            <a:r>
              <a:rPr lang="en-GB" dirty="0" smtClean="0"/>
              <a:t>Euclidean.</a:t>
            </a:r>
          </a:p>
          <a:p>
            <a:pPr marL="0" indent="0">
              <a:buNone/>
            </a:pPr>
            <a:r>
              <a:rPr lang="en-GB" b="1" dirty="0" smtClean="0"/>
              <a:t>3</a:t>
            </a:r>
            <a:r>
              <a:rPr lang="en-GB" b="1" dirty="0"/>
              <a:t>. Find the closest K-</a:t>
            </a:r>
            <a:r>
              <a:rPr lang="en-GB" b="1" dirty="0" err="1"/>
              <a:t>neighbors</a:t>
            </a:r>
            <a:r>
              <a:rPr lang="en-GB" b="1" dirty="0"/>
              <a:t> from the new data</a:t>
            </a:r>
            <a:r>
              <a:rPr lang="en-GB" b="1" dirty="0" smtClean="0"/>
              <a:t>.</a:t>
            </a:r>
          </a:p>
          <a:p>
            <a:pPr marL="0" indent="0">
              <a:buNone/>
            </a:pPr>
            <a:r>
              <a:rPr lang="en-GB" dirty="0" smtClean="0"/>
              <a:t>After </a:t>
            </a:r>
            <a:r>
              <a:rPr lang="en-GB" dirty="0"/>
              <a:t>calculating the distance, then look for K-</a:t>
            </a:r>
            <a:r>
              <a:rPr lang="en-GB" dirty="0" err="1"/>
              <a:t>Neighbors</a:t>
            </a:r>
            <a:r>
              <a:rPr lang="en-GB" dirty="0"/>
              <a:t> that are closest to the new data. If using K = 3, look for 3 training data that is closest to the new data.</a:t>
            </a:r>
          </a:p>
          <a:p>
            <a:pPr marL="0" indent="0">
              <a:buNone/>
            </a:pPr>
            <a:r>
              <a:rPr lang="en-GB" b="1" dirty="0"/>
              <a:t>4. New Data Class </a:t>
            </a:r>
            <a:r>
              <a:rPr lang="en-GB" b="1" dirty="0" smtClean="0"/>
              <a:t>Prediction.</a:t>
            </a:r>
          </a:p>
          <a:p>
            <a:pPr marL="0" indent="0">
              <a:buNone/>
            </a:pPr>
            <a:r>
              <a:rPr lang="en-GB" dirty="0"/>
              <a:t>To determine the class of new data, select the class of training data that closest to the new data and have the highest quantity</a:t>
            </a:r>
            <a:r>
              <a:rPr lang="en-GB" dirty="0" smtClean="0"/>
              <a:t>.</a:t>
            </a:r>
          </a:p>
          <a:p>
            <a:pPr marL="0" indent="0">
              <a:buNone/>
            </a:pPr>
            <a:r>
              <a:rPr lang="en-IN" b="1" dirty="0"/>
              <a:t>5. Evaluation</a:t>
            </a:r>
            <a:r>
              <a:rPr lang="en-IN" b="1" dirty="0" smtClean="0"/>
              <a:t>.</a:t>
            </a:r>
          </a:p>
          <a:p>
            <a:pPr marL="0" indent="0">
              <a:buNone/>
            </a:pPr>
            <a:r>
              <a:rPr lang="en-GB" dirty="0" smtClean="0"/>
              <a:t>Calculate </a:t>
            </a:r>
            <a:r>
              <a:rPr lang="en-GB" dirty="0"/>
              <a:t>the </a:t>
            </a:r>
            <a:r>
              <a:rPr lang="en-GB" b="1" dirty="0"/>
              <a:t>accuracy </a:t>
            </a:r>
            <a:r>
              <a:rPr lang="en-GB" dirty="0"/>
              <a:t>of the model, if the accuracy is still low, then this process can be repeated again from step 1</a:t>
            </a:r>
            <a:r>
              <a:rPr lang="en-GB" dirty="0" smtClean="0"/>
              <a:t>.</a:t>
            </a:r>
            <a:endParaRPr lang="en-GB" dirty="0"/>
          </a:p>
          <a:p>
            <a:pPr marL="0" indent="0">
              <a:buNone/>
            </a:pPr>
            <a:r>
              <a:rPr lang="en-GB" dirty="0"/>
              <a:t/>
            </a:r>
            <a:br>
              <a:rPr lang="en-GB" dirty="0"/>
            </a:br>
            <a:r>
              <a:rPr lang="en-GB" dirty="0"/>
              <a:t/>
            </a:r>
            <a:br>
              <a:rPr lang="en-GB" dirty="0"/>
            </a:br>
            <a:r>
              <a:rPr lang="en-GB" dirty="0"/>
              <a:t/>
            </a:r>
            <a:br>
              <a:rPr lang="en-GB" dirty="0"/>
            </a:br>
            <a:r>
              <a:rPr lang="en-GB" dirty="0"/>
              <a:t/>
            </a:r>
            <a:br>
              <a:rPr lang="en-GB" dirty="0"/>
            </a:br>
            <a:endParaRPr lang="en-GB" dirty="0"/>
          </a:p>
        </p:txBody>
      </p:sp>
    </p:spTree>
    <p:extLst>
      <p:ext uri="{BB962C8B-B14F-4D97-AF65-F5344CB8AC3E}">
        <p14:creationId xmlns:p14="http://schemas.microsoft.com/office/powerpoint/2010/main" val="95238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4782</TotalTime>
  <Words>2129</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PowerPoint Presentation</vt:lpstr>
      <vt:lpstr>Definition : The KNN algorithm is simplest supervised machine learning algorithm mostly used for classification.It classifies a data point based on how its neighbors are classified. </vt:lpstr>
      <vt:lpstr>                Non-Linearly Separable                     Linearly Separable</vt:lpstr>
      <vt:lpstr>Notation of KNN :</vt:lpstr>
      <vt:lpstr>Some of the distance measuring techniques we use in KNN :</vt:lpstr>
      <vt:lpstr>2.Manhattan Distance</vt:lpstr>
      <vt:lpstr>3.Cosine Distance  </vt:lpstr>
      <vt:lpstr>Working of KNN :</vt:lpstr>
      <vt:lpstr>How to choose the value of K </vt:lpstr>
      <vt:lpstr>                                             K=3</vt:lpstr>
      <vt:lpstr>PowerPoint Presentation</vt:lpstr>
      <vt:lpstr>Hyperparameter Tuning:</vt:lpstr>
      <vt:lpstr>PowerPoint Presentation</vt:lpstr>
      <vt:lpstr>Peformance Metrics :</vt:lpstr>
      <vt:lpstr>Metrics computed from a confusion matrix :  </vt:lpstr>
      <vt:lpstr>Overfitting and Underfitting :</vt:lpstr>
      <vt:lpstr>Underfitting :</vt:lpstr>
      <vt:lpstr>PowerPoint Presentation</vt:lpstr>
      <vt:lpstr>Time and Space Complexity :</vt:lpstr>
      <vt:lpstr>Pros and Cons of KNN : </vt:lpstr>
      <vt:lpstr>Applications of KNN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dc:title>
  <dc:creator>Lenovo</dc:creator>
  <cp:lastModifiedBy>Lenovo</cp:lastModifiedBy>
  <cp:revision>55</cp:revision>
  <dcterms:created xsi:type="dcterms:W3CDTF">2020-05-13T03:49:16Z</dcterms:created>
  <dcterms:modified xsi:type="dcterms:W3CDTF">2020-05-16T11:32:06Z</dcterms:modified>
</cp:coreProperties>
</file>