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
      <p:font typeface="Crimson Pro" panose="020B0604020202020204" charset="0"/>
      <p:regular r:id="rId21"/>
    </p:embeddedFont>
    <p:embeddedFont>
      <p:font typeface="Crimson Pro Bold" panose="020B0604020202020204" charset="0"/>
      <p:regular r:id="rId22"/>
    </p:embeddedFont>
    <p:embeddedFont>
      <p:font typeface="Eczar Bold" panose="020B0604020202020204" charset="0"/>
      <p:regular r:id="rId23"/>
    </p:embeddedFont>
    <p:embeddedFont>
      <p:font typeface="Eczar SemiBold" panose="020B0604020202020204" charset="0"/>
      <p:regular r:id="rId24"/>
    </p:embeddedFont>
    <p:embeddedFont>
      <p:font typeface="Eczar SemiBold Bold" panose="020B0604020202020204" charset="0"/>
      <p:regular r:id="rId25"/>
    </p:embeddedFont>
    <p:embeddedFont>
      <p:font typeface="Lato Bold" panose="020B0604020202020204" charset="0"/>
      <p:regular r:id="rId26"/>
    </p:embeddedFont>
    <p:embeddedFont>
      <p:font typeface="Poppins ExtraBold" panose="00000900000000000000" pitchFamily="2" charset="0"/>
      <p:regular r:id="rId27"/>
      <p:bold r:id="rId28"/>
      <p:boldItalic r:id="rId29"/>
    </p:embeddedFont>
    <p:embeddedFont>
      <p:font typeface="Times New Roman" panose="02020603050405020304" pitchFamily="18" charset="0"/>
      <p:regular r:id="rId30"/>
    </p:embeddedFont>
    <p:embeddedFont>
      <p:font typeface="Times New Roman Bold" panose="02020803070505020304" pitchFamily="18"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5972699" y="1945113"/>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4" name="Group 4"/>
          <p:cNvGrpSpPr/>
          <p:nvPr/>
        </p:nvGrpSpPr>
        <p:grpSpPr>
          <a:xfrm rot="2700000">
            <a:off x="16329300" y="2240871"/>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2700000">
            <a:off x="12598478" y="8972876"/>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id="8" name="Group 8"/>
          <p:cNvGrpSpPr/>
          <p:nvPr/>
        </p:nvGrpSpPr>
        <p:grpSpPr>
          <a:xfrm>
            <a:off x="0" y="0"/>
            <a:ext cx="541602" cy="10287000"/>
            <a:chOff x="0" y="0"/>
            <a:chExt cx="157867" cy="2998468"/>
          </a:xfrm>
        </p:grpSpPr>
        <p:sp>
          <p:nvSpPr>
            <p:cNvPr id="9" name="Freeform 9"/>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solidFill>
              <a:srgbClr val="2B4A9D"/>
            </a:solidFill>
          </p:spPr>
        </p:sp>
      </p:grpSp>
      <p:sp>
        <p:nvSpPr>
          <p:cNvPr id="10" name="Freeform 10"/>
          <p:cNvSpPr/>
          <p:nvPr/>
        </p:nvSpPr>
        <p:spPr>
          <a:xfrm>
            <a:off x="15680648" y="128730"/>
            <a:ext cx="1578652" cy="1231696"/>
          </a:xfrm>
          <a:custGeom>
            <a:avLst/>
            <a:gdLst/>
            <a:ahLst/>
            <a:cxnLst/>
            <a:rect l="l" t="t" r="r" b="b"/>
            <a:pathLst>
              <a:path w="1578652" h="1231696">
                <a:moveTo>
                  <a:pt x="0" y="0"/>
                </a:moveTo>
                <a:lnTo>
                  <a:pt x="1578652" y="0"/>
                </a:lnTo>
                <a:lnTo>
                  <a:pt x="1578652" y="1231696"/>
                </a:lnTo>
                <a:lnTo>
                  <a:pt x="0" y="1231696"/>
                </a:lnTo>
                <a:lnTo>
                  <a:pt x="0" y="0"/>
                </a:lnTo>
                <a:close/>
              </a:path>
            </a:pathLst>
          </a:custGeom>
          <a:blipFill>
            <a:blip r:embed="rId2"/>
            <a:stretch>
              <a:fillRect/>
            </a:stretch>
          </a:blipFill>
        </p:spPr>
      </p:sp>
      <p:sp>
        <p:nvSpPr>
          <p:cNvPr id="11" name="TextBox 11"/>
          <p:cNvSpPr txBox="1"/>
          <p:nvPr/>
        </p:nvSpPr>
        <p:spPr>
          <a:xfrm>
            <a:off x="1334776" y="3078161"/>
            <a:ext cx="15800911" cy="2089150"/>
          </a:xfrm>
          <a:prstGeom prst="rect">
            <a:avLst/>
          </a:prstGeom>
        </p:spPr>
        <p:txBody>
          <a:bodyPr lIns="0" tIns="0" rIns="0" bIns="0" rtlCol="0" anchor="t">
            <a:spAutoFit/>
          </a:bodyPr>
          <a:lstStyle/>
          <a:p>
            <a:pPr algn="ctr">
              <a:lnSpc>
                <a:spcPts val="5599"/>
              </a:lnSpc>
            </a:pPr>
            <a:r>
              <a:rPr lang="en-US" sz="3999">
                <a:solidFill>
                  <a:srgbClr val="000000"/>
                </a:solidFill>
                <a:latin typeface="Eczar SemiBold"/>
              </a:rPr>
              <a:t>IoT Based Safety, Monitoring</a:t>
            </a:r>
          </a:p>
          <a:p>
            <a:pPr algn="ctr">
              <a:lnSpc>
                <a:spcPts val="5599"/>
              </a:lnSpc>
            </a:pPr>
            <a:r>
              <a:rPr lang="en-US" sz="3999">
                <a:solidFill>
                  <a:srgbClr val="000000"/>
                </a:solidFill>
                <a:latin typeface="Eczar SemiBold"/>
              </a:rPr>
              <a:t>and</a:t>
            </a:r>
          </a:p>
          <a:p>
            <a:pPr algn="ctr">
              <a:lnSpc>
                <a:spcPts val="5599"/>
              </a:lnSpc>
              <a:spcBef>
                <a:spcPct val="0"/>
              </a:spcBef>
            </a:pPr>
            <a:r>
              <a:rPr lang="en-US" sz="3999">
                <a:solidFill>
                  <a:srgbClr val="000000"/>
                </a:solidFill>
                <a:latin typeface="Eczar SemiBold"/>
              </a:rPr>
              <a:t> Alerting System for Mines.</a:t>
            </a:r>
          </a:p>
        </p:txBody>
      </p:sp>
      <p:sp>
        <p:nvSpPr>
          <p:cNvPr id="12" name="TextBox 12"/>
          <p:cNvSpPr txBox="1"/>
          <p:nvPr/>
        </p:nvSpPr>
        <p:spPr>
          <a:xfrm>
            <a:off x="1458389" y="9442450"/>
            <a:ext cx="15371223" cy="771525"/>
          </a:xfrm>
          <a:prstGeom prst="rect">
            <a:avLst/>
          </a:prstGeom>
        </p:spPr>
        <p:txBody>
          <a:bodyPr lIns="0" tIns="0" rIns="0" bIns="0" rtlCol="0" anchor="t">
            <a:spAutoFit/>
          </a:bodyPr>
          <a:lstStyle/>
          <a:p>
            <a:pPr algn="ctr">
              <a:lnSpc>
                <a:spcPts val="6300"/>
              </a:lnSpc>
            </a:pPr>
            <a:r>
              <a:rPr lang="en-US" sz="4500">
                <a:solidFill>
                  <a:srgbClr val="000000"/>
                </a:solidFill>
                <a:latin typeface="Eczar SemiBold"/>
              </a:rPr>
              <a:t> Mr. K.R Biradar  </a:t>
            </a:r>
          </a:p>
        </p:txBody>
      </p:sp>
      <p:sp>
        <p:nvSpPr>
          <p:cNvPr id="13" name="TextBox 13"/>
          <p:cNvSpPr txBox="1"/>
          <p:nvPr/>
        </p:nvSpPr>
        <p:spPr>
          <a:xfrm>
            <a:off x="1458389" y="277751"/>
            <a:ext cx="15371223" cy="2089150"/>
          </a:xfrm>
          <a:prstGeom prst="rect">
            <a:avLst/>
          </a:prstGeom>
        </p:spPr>
        <p:txBody>
          <a:bodyPr lIns="0" tIns="0" rIns="0" bIns="0" rtlCol="0" anchor="t">
            <a:spAutoFit/>
          </a:bodyPr>
          <a:lstStyle/>
          <a:p>
            <a:pPr algn="ctr">
              <a:lnSpc>
                <a:spcPts val="5599"/>
              </a:lnSpc>
            </a:pPr>
            <a:r>
              <a:rPr lang="en-US" sz="3999">
                <a:solidFill>
                  <a:srgbClr val="000000"/>
                </a:solidFill>
                <a:latin typeface="Eczar SemiBold"/>
              </a:rPr>
              <a:t>WALCHAND INSTITUTION OF TECHNOLOGY,</a:t>
            </a:r>
          </a:p>
          <a:p>
            <a:pPr algn="ctr">
              <a:lnSpc>
                <a:spcPts val="5599"/>
              </a:lnSpc>
            </a:pPr>
            <a:r>
              <a:rPr lang="en-US" sz="3999">
                <a:solidFill>
                  <a:srgbClr val="000000"/>
                </a:solidFill>
                <a:latin typeface="Eczar SemiBold"/>
              </a:rPr>
              <a:t>Solapur</a:t>
            </a:r>
          </a:p>
          <a:p>
            <a:pPr algn="ctr">
              <a:lnSpc>
                <a:spcPts val="5599"/>
              </a:lnSpc>
            </a:pPr>
            <a:r>
              <a:rPr lang="en-US" sz="3999">
                <a:solidFill>
                  <a:srgbClr val="000000"/>
                </a:solidFill>
                <a:latin typeface="Eczar SemiBold"/>
              </a:rPr>
              <a:t>Department of Electronics and Tele-Commuincation Engineering </a:t>
            </a:r>
          </a:p>
        </p:txBody>
      </p:sp>
      <p:sp>
        <p:nvSpPr>
          <p:cNvPr id="14" name="TextBox 14"/>
          <p:cNvSpPr txBox="1"/>
          <p:nvPr/>
        </p:nvSpPr>
        <p:spPr>
          <a:xfrm>
            <a:off x="1458389" y="2276265"/>
            <a:ext cx="15371223" cy="646430"/>
          </a:xfrm>
          <a:prstGeom prst="rect">
            <a:avLst/>
          </a:prstGeom>
        </p:spPr>
        <p:txBody>
          <a:bodyPr lIns="0" tIns="0" rIns="0" bIns="0" rtlCol="0" anchor="t">
            <a:spAutoFit/>
          </a:bodyPr>
          <a:lstStyle/>
          <a:p>
            <a:pPr algn="ctr">
              <a:lnSpc>
                <a:spcPts val="5320"/>
              </a:lnSpc>
            </a:pPr>
            <a:r>
              <a:rPr lang="en-US" sz="3800">
                <a:solidFill>
                  <a:srgbClr val="000000"/>
                </a:solidFill>
                <a:latin typeface="Crimson Pro"/>
              </a:rPr>
              <a:t>Project Presentation on</a:t>
            </a:r>
          </a:p>
        </p:txBody>
      </p:sp>
      <p:sp>
        <p:nvSpPr>
          <p:cNvPr id="15" name="TextBox 15"/>
          <p:cNvSpPr txBox="1"/>
          <p:nvPr/>
        </p:nvSpPr>
        <p:spPr>
          <a:xfrm>
            <a:off x="1458389" y="5201173"/>
            <a:ext cx="15371223" cy="637333"/>
          </a:xfrm>
          <a:prstGeom prst="rect">
            <a:avLst/>
          </a:prstGeom>
        </p:spPr>
        <p:txBody>
          <a:bodyPr lIns="0" tIns="0" rIns="0" bIns="0" rtlCol="0" anchor="t">
            <a:spAutoFit/>
          </a:bodyPr>
          <a:lstStyle/>
          <a:p>
            <a:pPr algn="ctr">
              <a:lnSpc>
                <a:spcPts val="5146"/>
              </a:lnSpc>
            </a:pPr>
            <a:r>
              <a:rPr lang="en-US" sz="3675">
                <a:solidFill>
                  <a:srgbClr val="000000"/>
                </a:solidFill>
                <a:latin typeface="Crimson Pro"/>
              </a:rPr>
              <a:t>By</a:t>
            </a:r>
          </a:p>
        </p:txBody>
      </p:sp>
      <p:sp>
        <p:nvSpPr>
          <p:cNvPr id="16" name="TextBox 16"/>
          <p:cNvSpPr txBox="1"/>
          <p:nvPr/>
        </p:nvSpPr>
        <p:spPr>
          <a:xfrm>
            <a:off x="1458389" y="8767127"/>
            <a:ext cx="15371223" cy="821055"/>
          </a:xfrm>
          <a:prstGeom prst="rect">
            <a:avLst/>
          </a:prstGeom>
        </p:spPr>
        <p:txBody>
          <a:bodyPr lIns="0" tIns="0" rIns="0" bIns="0" rtlCol="0" anchor="t">
            <a:spAutoFit/>
          </a:bodyPr>
          <a:lstStyle/>
          <a:p>
            <a:pPr algn="ctr">
              <a:lnSpc>
                <a:spcPts val="6720"/>
              </a:lnSpc>
            </a:pPr>
            <a:r>
              <a:rPr lang="en-US" sz="4800">
                <a:solidFill>
                  <a:srgbClr val="000000"/>
                </a:solidFill>
                <a:latin typeface="Eczar SemiBold"/>
              </a:rPr>
              <a:t>Under Guidance of</a:t>
            </a:r>
          </a:p>
        </p:txBody>
      </p:sp>
      <p:sp>
        <p:nvSpPr>
          <p:cNvPr id="17" name="TextBox 17"/>
          <p:cNvSpPr txBox="1"/>
          <p:nvPr/>
        </p:nvSpPr>
        <p:spPr>
          <a:xfrm>
            <a:off x="6105673" y="5886131"/>
            <a:ext cx="7838925" cy="2803525"/>
          </a:xfrm>
          <a:prstGeom prst="rect">
            <a:avLst/>
          </a:prstGeom>
        </p:spPr>
        <p:txBody>
          <a:bodyPr wrap="square" lIns="0" tIns="0" rIns="0" bIns="0" rtlCol="0" anchor="t">
            <a:spAutoFit/>
          </a:bodyPr>
          <a:lstStyle/>
          <a:p>
            <a:pPr>
              <a:lnSpc>
                <a:spcPts val="5599"/>
              </a:lnSpc>
            </a:pPr>
            <a:r>
              <a:rPr lang="en-US" sz="3999">
                <a:solidFill>
                  <a:srgbClr val="000000"/>
                </a:solidFill>
                <a:latin typeface="Crimson Pro"/>
              </a:rPr>
              <a:t>Roll No.             Name</a:t>
            </a:r>
          </a:p>
          <a:p>
            <a:pPr>
              <a:lnSpc>
                <a:spcPts val="5599"/>
              </a:lnSpc>
            </a:pPr>
            <a:r>
              <a:rPr lang="en-US" sz="3999">
                <a:solidFill>
                  <a:srgbClr val="000000"/>
                </a:solidFill>
                <a:latin typeface="Crimson Pro"/>
              </a:rPr>
              <a:t>     19              Pranav Sonar</a:t>
            </a:r>
          </a:p>
          <a:p>
            <a:pPr>
              <a:lnSpc>
                <a:spcPts val="5599"/>
              </a:lnSpc>
            </a:pPr>
            <a:r>
              <a:rPr lang="en-US" sz="3999">
                <a:solidFill>
                  <a:srgbClr val="000000"/>
                </a:solidFill>
                <a:latin typeface="Crimson Pro"/>
              </a:rPr>
              <a:t>     20              Pooja Thakur</a:t>
            </a:r>
          </a:p>
          <a:p>
            <a:pPr>
              <a:lnSpc>
                <a:spcPts val="5599"/>
              </a:lnSpc>
            </a:pPr>
            <a:r>
              <a:rPr lang="en-US" sz="3999">
                <a:solidFill>
                  <a:srgbClr val="000000"/>
                </a:solidFill>
                <a:latin typeface="Crimson Pro"/>
              </a:rPr>
              <a:t>     21         Chandrashekar Yemul</a:t>
            </a:r>
          </a:p>
        </p:txBody>
      </p:sp>
      <p:sp>
        <p:nvSpPr>
          <p:cNvPr id="18" name="AutoShape 18"/>
          <p:cNvSpPr/>
          <p:nvPr/>
        </p:nvSpPr>
        <p:spPr>
          <a:xfrm>
            <a:off x="6086624" y="6025251"/>
            <a:ext cx="6511290" cy="0"/>
          </a:xfrm>
          <a:prstGeom prst="line">
            <a:avLst/>
          </a:prstGeom>
          <a:ln w="38100" cap="flat">
            <a:solidFill>
              <a:srgbClr val="000000"/>
            </a:solidFill>
            <a:prstDash val="solid"/>
            <a:headEnd type="none" w="sm" len="sm"/>
            <a:tailEnd type="none" w="sm" len="sm"/>
          </a:ln>
        </p:spPr>
      </p:sp>
      <p:sp>
        <p:nvSpPr>
          <p:cNvPr id="19" name="AutoShape 19"/>
          <p:cNvSpPr/>
          <p:nvPr/>
        </p:nvSpPr>
        <p:spPr>
          <a:xfrm>
            <a:off x="6105674" y="8689656"/>
            <a:ext cx="6492240" cy="0"/>
          </a:xfrm>
          <a:prstGeom prst="line">
            <a:avLst/>
          </a:prstGeom>
          <a:ln w="38100" cap="flat">
            <a:solidFill>
              <a:srgbClr val="000000"/>
            </a:solidFill>
            <a:prstDash val="solid"/>
            <a:headEnd type="none" w="sm" len="sm"/>
            <a:tailEnd type="none" w="sm" len="sm"/>
          </a:ln>
        </p:spPr>
      </p:sp>
      <p:sp>
        <p:nvSpPr>
          <p:cNvPr id="20" name="AutoShape 20"/>
          <p:cNvSpPr/>
          <p:nvPr/>
        </p:nvSpPr>
        <p:spPr>
          <a:xfrm>
            <a:off x="6105674" y="6667500"/>
            <a:ext cx="6492240" cy="0"/>
          </a:xfrm>
          <a:prstGeom prst="line">
            <a:avLst/>
          </a:prstGeom>
          <a:ln w="38100" cap="flat">
            <a:solidFill>
              <a:srgbClr val="000000"/>
            </a:solidFill>
            <a:prstDash val="solid"/>
            <a:headEnd type="none" w="sm" len="sm"/>
            <a:tailEnd type="none" w="sm" len="sm"/>
          </a:ln>
        </p:spPr>
      </p:sp>
      <p:sp>
        <p:nvSpPr>
          <p:cNvPr id="21" name="AutoShape 21"/>
          <p:cNvSpPr/>
          <p:nvPr/>
        </p:nvSpPr>
        <p:spPr>
          <a:xfrm rot="5400000">
            <a:off x="4763946" y="7347929"/>
            <a:ext cx="2645355" cy="0"/>
          </a:xfrm>
          <a:prstGeom prst="line">
            <a:avLst/>
          </a:prstGeom>
          <a:ln w="38100" cap="flat">
            <a:solidFill>
              <a:srgbClr val="000000"/>
            </a:solidFill>
            <a:prstDash val="solid"/>
            <a:headEnd type="none" w="sm" len="sm"/>
            <a:tailEnd type="none" w="sm" len="sm"/>
          </a:ln>
        </p:spPr>
      </p:sp>
      <p:sp>
        <p:nvSpPr>
          <p:cNvPr id="22" name="AutoShape 22"/>
          <p:cNvSpPr/>
          <p:nvPr/>
        </p:nvSpPr>
        <p:spPr>
          <a:xfrm rot="5400000">
            <a:off x="11256186" y="7347929"/>
            <a:ext cx="2645355" cy="0"/>
          </a:xfrm>
          <a:prstGeom prst="line">
            <a:avLst/>
          </a:prstGeom>
          <a:ln w="38100" cap="flat">
            <a:solidFill>
              <a:srgbClr val="000000"/>
            </a:solidFill>
            <a:prstDash val="solid"/>
            <a:headEnd type="none" w="sm" len="sm"/>
            <a:tailEnd type="none" w="sm" len="sm"/>
          </a:ln>
        </p:spPr>
      </p:sp>
      <p:sp>
        <p:nvSpPr>
          <p:cNvPr id="23" name="AutoShape 23"/>
          <p:cNvSpPr/>
          <p:nvPr/>
        </p:nvSpPr>
        <p:spPr>
          <a:xfrm rot="5400000">
            <a:off x="6415581" y="7338404"/>
            <a:ext cx="2664405"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195141" y="-3694538"/>
            <a:ext cx="7389077" cy="7389077"/>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A9D"/>
            </a:solidFill>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272163" y="-2771561"/>
            <a:ext cx="5543122" cy="5543122"/>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771561" y="-2270959"/>
            <a:ext cx="4541918" cy="4541918"/>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4A9D"/>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2781300" y="609600"/>
            <a:ext cx="14478000" cy="9331326"/>
          </a:xfrm>
          <a:prstGeom prst="rect">
            <a:avLst/>
          </a:prstGeom>
        </p:spPr>
        <p:txBody>
          <a:bodyPr lIns="0" tIns="0" rIns="0" bIns="0" rtlCol="0" anchor="t">
            <a:spAutoFit/>
          </a:bodyPr>
          <a:lstStyle/>
          <a:p>
            <a:pPr marL="755641" lvl="1" indent="-377820">
              <a:lnSpc>
                <a:spcPts val="4899"/>
              </a:lnSpc>
              <a:buFont typeface="Arial"/>
              <a:buChar char="•"/>
            </a:pPr>
            <a:r>
              <a:rPr lang="en-US" sz="3499">
                <a:solidFill>
                  <a:srgbClr val="000000"/>
                </a:solidFill>
                <a:latin typeface="Times New Roman"/>
              </a:rPr>
              <a:t>Sensors on wearable devices capture temperature, humidity, gas levels, and flame data. Arduino boards enable data collection and transmission via ZigBee to a central hub.</a:t>
            </a:r>
          </a:p>
          <a:p>
            <a:pPr marL="755641" lvl="1" indent="-377820">
              <a:lnSpc>
                <a:spcPts val="4899"/>
              </a:lnSpc>
              <a:buFont typeface="Arial"/>
              <a:buChar char="•"/>
            </a:pPr>
            <a:r>
              <a:rPr lang="en-US" sz="3499">
                <a:solidFill>
                  <a:srgbClr val="000000"/>
                </a:solidFill>
                <a:latin typeface="Times New Roman"/>
              </a:rPr>
              <a:t>Sensor data transmitted to central hub/gateway connected to network for real-time analysis and monitoring.</a:t>
            </a:r>
          </a:p>
          <a:p>
            <a:pPr marL="755641" lvl="1" indent="-377820">
              <a:lnSpc>
                <a:spcPts val="4899"/>
              </a:lnSpc>
              <a:buFont typeface="Arial"/>
              <a:buChar char="•"/>
            </a:pPr>
            <a:r>
              <a:rPr lang="en-US" sz="3499">
                <a:solidFill>
                  <a:srgbClr val="000000"/>
                </a:solidFill>
                <a:latin typeface="Times New Roman"/>
              </a:rPr>
              <a:t>The wearable device is configured to send alerts if any of the parameters exceed pre-set thresholds</a:t>
            </a:r>
          </a:p>
          <a:p>
            <a:pPr marL="755641" lvl="1" indent="-377820">
              <a:lnSpc>
                <a:spcPts val="4899"/>
              </a:lnSpc>
              <a:buFont typeface="Arial"/>
              <a:buChar char="•"/>
            </a:pPr>
            <a:r>
              <a:rPr lang="en-US" sz="3499">
                <a:solidFill>
                  <a:srgbClr val="000000"/>
                </a:solidFill>
                <a:latin typeface="Times New Roman"/>
              </a:rPr>
              <a:t>Piezoelectric buzzer used for quick alerts and prompt action in response to potential hazards, ensuring worker safety.</a:t>
            </a:r>
          </a:p>
          <a:p>
            <a:pPr marL="755641" lvl="1" indent="-377820">
              <a:lnSpc>
                <a:spcPts val="4899"/>
              </a:lnSpc>
              <a:buFont typeface="Arial"/>
              <a:buChar char="•"/>
            </a:pPr>
            <a:r>
              <a:rPr lang="en-US" sz="3499">
                <a:solidFill>
                  <a:srgbClr val="000000"/>
                </a:solidFill>
                <a:latin typeface="Times New Roman"/>
              </a:rPr>
              <a:t>Data utilized for generating reports, trend analysis, and optimizing mining operations. Helps identify maintenance needs and areas requiring enhanced safety precautions.</a:t>
            </a:r>
          </a:p>
          <a:p>
            <a:pPr marL="755641" lvl="1" indent="-377820">
              <a:lnSpc>
                <a:spcPts val="4899"/>
              </a:lnSpc>
              <a:buFont typeface="Arial"/>
              <a:buChar char="•"/>
            </a:pPr>
            <a:r>
              <a:rPr lang="en-US" sz="3499">
                <a:solidFill>
                  <a:srgbClr val="000000"/>
                </a:solidFill>
                <a:latin typeface="Times New Roman"/>
              </a:rPr>
              <a:t>IoT-based system enables remote monitoring and management of mine operations, ensuring environment and worker safety. Real-time alerts on hazards enhance accident prevention and improve mining efficiency.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18911" y="8273595"/>
            <a:ext cx="5437822" cy="543782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lnTo>
                    <a:pt x="445826" y="33348"/>
                  </a:lnTo>
                  <a:lnTo>
                    <a:pt x="491360" y="8881"/>
                  </a:lnTo>
                  <a:lnTo>
                    <a:pt x="522953" y="49652"/>
                  </a:lnTo>
                  <a:lnTo>
                    <a:pt x="572609" y="35135"/>
                  </a:lnTo>
                  <a:lnTo>
                    <a:pt x="594986" y="81548"/>
                  </a:lnTo>
                  <a:lnTo>
                    <a:pt x="646591" y="77616"/>
                  </a:lnTo>
                  <a:lnTo>
                    <a:pt x="658778" y="127641"/>
                  </a:lnTo>
                  <a:lnTo>
                    <a:pt x="710077" y="134465"/>
                  </a:lnTo>
                  <a:lnTo>
                    <a:pt x="711539" y="185918"/>
                  </a:lnTo>
                  <a:lnTo>
                    <a:pt x="760292" y="203200"/>
                  </a:lnTo>
                  <a:lnTo>
                    <a:pt x="750965" y="253830"/>
                  </a:lnTo>
                  <a:lnTo>
                    <a:pt x="795038" y="280816"/>
                  </a:lnTo>
                  <a:lnTo>
                    <a:pt x="775331" y="328411"/>
                  </a:lnTo>
                  <a:lnTo>
                    <a:pt x="812800" y="363920"/>
                  </a:lnTo>
                  <a:lnTo>
                    <a:pt x="783573" y="406400"/>
                  </a:lnTo>
                  <a:lnTo>
                    <a:pt x="812800" y="448880"/>
                  </a:lnTo>
                  <a:lnTo>
                    <a:pt x="775331" y="484389"/>
                  </a:lnTo>
                  <a:lnTo>
                    <a:pt x="795038" y="531984"/>
                  </a:lnTo>
                  <a:lnTo>
                    <a:pt x="750965" y="558970"/>
                  </a:lnTo>
                  <a:lnTo>
                    <a:pt x="760292" y="609600"/>
                  </a:lnTo>
                  <a:lnTo>
                    <a:pt x="711539" y="626882"/>
                  </a:lnTo>
                  <a:lnTo>
                    <a:pt x="710077" y="678335"/>
                  </a:lnTo>
                  <a:lnTo>
                    <a:pt x="658778" y="685159"/>
                  </a:lnTo>
                  <a:lnTo>
                    <a:pt x="646591" y="735184"/>
                  </a:lnTo>
                  <a:lnTo>
                    <a:pt x="594986" y="731252"/>
                  </a:lnTo>
                  <a:lnTo>
                    <a:pt x="572609" y="777665"/>
                  </a:lnTo>
                  <a:lnTo>
                    <a:pt x="522953" y="763148"/>
                  </a:lnTo>
                  <a:lnTo>
                    <a:pt x="491360" y="803919"/>
                  </a:lnTo>
                  <a:lnTo>
                    <a:pt x="445826" y="779452"/>
                  </a:lnTo>
                  <a:lnTo>
                    <a:pt x="406400" y="812800"/>
                  </a:lnTo>
                  <a:lnTo>
                    <a:pt x="366974" y="779452"/>
                  </a:lnTo>
                  <a:lnTo>
                    <a:pt x="321440" y="803919"/>
                  </a:lnTo>
                  <a:lnTo>
                    <a:pt x="289847" y="763148"/>
                  </a:lnTo>
                  <a:lnTo>
                    <a:pt x="240191" y="777665"/>
                  </a:lnTo>
                  <a:lnTo>
                    <a:pt x="217814" y="731252"/>
                  </a:lnTo>
                  <a:lnTo>
                    <a:pt x="166209" y="735184"/>
                  </a:lnTo>
                  <a:lnTo>
                    <a:pt x="154022" y="685159"/>
                  </a:lnTo>
                  <a:lnTo>
                    <a:pt x="102722" y="678335"/>
                  </a:lnTo>
                  <a:lnTo>
                    <a:pt x="101260" y="626882"/>
                  </a:lnTo>
                  <a:lnTo>
                    <a:pt x="52509" y="609600"/>
                  </a:lnTo>
                  <a:lnTo>
                    <a:pt x="61835" y="558970"/>
                  </a:lnTo>
                  <a:lnTo>
                    <a:pt x="17762" y="531984"/>
                  </a:lnTo>
                  <a:lnTo>
                    <a:pt x="37469" y="484389"/>
                  </a:lnTo>
                  <a:lnTo>
                    <a:pt x="0" y="448880"/>
                  </a:lnTo>
                  <a:lnTo>
                    <a:pt x="29227" y="406400"/>
                  </a:lnTo>
                  <a:lnTo>
                    <a:pt x="0" y="363920"/>
                  </a:lnTo>
                  <a:lnTo>
                    <a:pt x="37469" y="328411"/>
                  </a:lnTo>
                  <a:lnTo>
                    <a:pt x="17762" y="280816"/>
                  </a:lnTo>
                  <a:lnTo>
                    <a:pt x="61835" y="253830"/>
                  </a:lnTo>
                  <a:lnTo>
                    <a:pt x="52509" y="203200"/>
                  </a:lnTo>
                  <a:lnTo>
                    <a:pt x="101260" y="185918"/>
                  </a:lnTo>
                  <a:lnTo>
                    <a:pt x="102722" y="134465"/>
                  </a:lnTo>
                  <a:lnTo>
                    <a:pt x="154022" y="127641"/>
                  </a:lnTo>
                  <a:lnTo>
                    <a:pt x="166209" y="77616"/>
                  </a:lnTo>
                  <a:lnTo>
                    <a:pt x="217814" y="81548"/>
                  </a:lnTo>
                  <a:lnTo>
                    <a:pt x="240191" y="35135"/>
                  </a:lnTo>
                  <a:lnTo>
                    <a:pt x="289847" y="49652"/>
                  </a:lnTo>
                  <a:lnTo>
                    <a:pt x="321440" y="8881"/>
                  </a:lnTo>
                  <a:lnTo>
                    <a:pt x="366974" y="33348"/>
                  </a:lnTo>
                  <a:lnTo>
                    <a:pt x="406400" y="0"/>
                  </a:lnTo>
                  <a:close/>
                </a:path>
              </a:pathLst>
            </a:custGeom>
            <a:solidFill>
              <a:srgbClr val="264FBD"/>
            </a:solidFill>
          </p:spPr>
        </p:sp>
        <p:sp>
          <p:nvSpPr>
            <p:cNvPr id="4" name="TextBox 4"/>
            <p:cNvSpPr txBox="1"/>
            <p:nvPr/>
          </p:nvSpPr>
          <p:spPr>
            <a:xfrm>
              <a:off x="152400" y="104775"/>
              <a:ext cx="508000" cy="5556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933450"/>
            <a:ext cx="10020300" cy="936154"/>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Eczar SemiBold"/>
              </a:rPr>
              <a:t>SYSTEM REQUIREMENT</a:t>
            </a:r>
          </a:p>
        </p:txBody>
      </p:sp>
      <p:sp>
        <p:nvSpPr>
          <p:cNvPr id="6" name="TextBox 6"/>
          <p:cNvSpPr txBox="1"/>
          <p:nvPr/>
        </p:nvSpPr>
        <p:spPr>
          <a:xfrm>
            <a:off x="1028700" y="2070299"/>
            <a:ext cx="9496857" cy="824230"/>
          </a:xfrm>
          <a:prstGeom prst="rect">
            <a:avLst/>
          </a:prstGeom>
        </p:spPr>
        <p:txBody>
          <a:bodyPr lIns="0" tIns="0" rIns="0" bIns="0" rtlCol="0" anchor="t">
            <a:spAutoFit/>
          </a:bodyPr>
          <a:lstStyle/>
          <a:p>
            <a:pPr>
              <a:lnSpc>
                <a:spcPts val="6020"/>
              </a:lnSpc>
            </a:pPr>
            <a:r>
              <a:rPr lang="en-US" sz="4300">
                <a:solidFill>
                  <a:srgbClr val="2B4A9D"/>
                </a:solidFill>
                <a:latin typeface="Times New Roman Bold"/>
              </a:rPr>
              <a:t>HARDWARE REQUIREMENT:</a:t>
            </a:r>
          </a:p>
        </p:txBody>
      </p:sp>
      <p:sp>
        <p:nvSpPr>
          <p:cNvPr id="7" name="TextBox 7"/>
          <p:cNvSpPr txBox="1"/>
          <p:nvPr/>
        </p:nvSpPr>
        <p:spPr>
          <a:xfrm>
            <a:off x="1028700" y="3426005"/>
            <a:ext cx="8115300" cy="4997450"/>
          </a:xfrm>
          <a:prstGeom prst="rect">
            <a:avLst/>
          </a:prstGeom>
        </p:spPr>
        <p:txBody>
          <a:bodyPr lIns="0" tIns="0" rIns="0" bIns="0" rtlCol="0" anchor="t">
            <a:spAutoFit/>
          </a:bodyPr>
          <a:lstStyle/>
          <a:p>
            <a:pPr>
              <a:lnSpc>
                <a:spcPts val="4899"/>
              </a:lnSpc>
            </a:pPr>
            <a:r>
              <a:rPr lang="en-US" sz="3499">
                <a:solidFill>
                  <a:srgbClr val="000000"/>
                </a:solidFill>
                <a:latin typeface="Times New Roman"/>
              </a:rPr>
              <a:t>1.Arduino nano</a:t>
            </a:r>
          </a:p>
          <a:p>
            <a:pPr>
              <a:lnSpc>
                <a:spcPts val="4899"/>
              </a:lnSpc>
            </a:pPr>
            <a:r>
              <a:rPr lang="en-US" sz="3499">
                <a:solidFill>
                  <a:srgbClr val="000000"/>
                </a:solidFill>
                <a:latin typeface="Times New Roman"/>
              </a:rPr>
              <a:t>2.ZIGBEE</a:t>
            </a:r>
          </a:p>
          <a:p>
            <a:pPr>
              <a:lnSpc>
                <a:spcPts val="4899"/>
              </a:lnSpc>
            </a:pPr>
            <a:r>
              <a:rPr lang="en-US" sz="3499">
                <a:solidFill>
                  <a:srgbClr val="000000"/>
                </a:solidFill>
                <a:latin typeface="Times New Roman"/>
              </a:rPr>
              <a:t>3.Temperature &amp; Humidity Sensor</a:t>
            </a:r>
          </a:p>
          <a:p>
            <a:pPr>
              <a:lnSpc>
                <a:spcPts val="4899"/>
              </a:lnSpc>
            </a:pPr>
            <a:r>
              <a:rPr lang="en-US" sz="3499">
                <a:solidFill>
                  <a:srgbClr val="000000"/>
                </a:solidFill>
                <a:latin typeface="Times New Roman"/>
              </a:rPr>
              <a:t>4.Gas Sensor(MQ5)</a:t>
            </a:r>
          </a:p>
          <a:p>
            <a:pPr>
              <a:lnSpc>
                <a:spcPts val="4899"/>
              </a:lnSpc>
            </a:pPr>
            <a:r>
              <a:rPr lang="en-US" sz="3499">
                <a:solidFill>
                  <a:srgbClr val="000000"/>
                </a:solidFill>
                <a:latin typeface="Times New Roman"/>
              </a:rPr>
              <a:t>5.Piezoelectric Buzzer</a:t>
            </a:r>
          </a:p>
          <a:p>
            <a:pPr>
              <a:lnSpc>
                <a:spcPts val="4899"/>
              </a:lnSpc>
            </a:pPr>
            <a:r>
              <a:rPr lang="en-US" sz="3499">
                <a:solidFill>
                  <a:srgbClr val="000000"/>
                </a:solidFill>
                <a:latin typeface="Times New Roman"/>
              </a:rPr>
              <a:t>6.Flame sensor</a:t>
            </a:r>
          </a:p>
          <a:p>
            <a:pPr>
              <a:lnSpc>
                <a:spcPts val="4899"/>
              </a:lnSpc>
            </a:pPr>
            <a:r>
              <a:rPr lang="en-US" sz="3499">
                <a:solidFill>
                  <a:srgbClr val="000000"/>
                </a:solidFill>
                <a:latin typeface="Times New Roman"/>
              </a:rPr>
              <a:t>7.Node MCU</a:t>
            </a:r>
          </a:p>
          <a:p>
            <a:pPr>
              <a:lnSpc>
                <a:spcPts val="4899"/>
              </a:lnSpc>
            </a:pPr>
            <a:r>
              <a:rPr lang="en-US" sz="3499">
                <a:solidFill>
                  <a:srgbClr val="000000"/>
                </a:solidFill>
                <a:latin typeface="Times New Roman"/>
              </a:rPr>
              <a:t>8.Zero PCB </a:t>
            </a:r>
          </a:p>
        </p:txBody>
      </p:sp>
      <p:sp>
        <p:nvSpPr>
          <p:cNvPr id="8" name="TextBox 8"/>
          <p:cNvSpPr txBox="1"/>
          <p:nvPr/>
        </p:nvSpPr>
        <p:spPr>
          <a:xfrm>
            <a:off x="9881107" y="2070299"/>
            <a:ext cx="9496857" cy="824230"/>
          </a:xfrm>
          <a:prstGeom prst="rect">
            <a:avLst/>
          </a:prstGeom>
        </p:spPr>
        <p:txBody>
          <a:bodyPr lIns="0" tIns="0" rIns="0" bIns="0" rtlCol="0" anchor="t">
            <a:spAutoFit/>
          </a:bodyPr>
          <a:lstStyle/>
          <a:p>
            <a:pPr>
              <a:lnSpc>
                <a:spcPts val="6020"/>
              </a:lnSpc>
            </a:pPr>
            <a:r>
              <a:rPr lang="en-US" sz="4300">
                <a:solidFill>
                  <a:srgbClr val="2B4A9D"/>
                </a:solidFill>
                <a:latin typeface="Times New Roman Bold"/>
              </a:rPr>
              <a:t>SOFTWARE REQUIREMENT:</a:t>
            </a:r>
          </a:p>
        </p:txBody>
      </p:sp>
      <p:grpSp>
        <p:nvGrpSpPr>
          <p:cNvPr id="9" name="Group 9"/>
          <p:cNvGrpSpPr/>
          <p:nvPr/>
        </p:nvGrpSpPr>
        <p:grpSpPr>
          <a:xfrm>
            <a:off x="15569089" y="-3196073"/>
            <a:ext cx="5437822" cy="543782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445826" y="33348"/>
                  </a:lnTo>
                  <a:lnTo>
                    <a:pt x="491360" y="8881"/>
                  </a:lnTo>
                  <a:lnTo>
                    <a:pt x="522953" y="49652"/>
                  </a:lnTo>
                  <a:lnTo>
                    <a:pt x="572609" y="35135"/>
                  </a:lnTo>
                  <a:lnTo>
                    <a:pt x="594986" y="81548"/>
                  </a:lnTo>
                  <a:lnTo>
                    <a:pt x="646591" y="77616"/>
                  </a:lnTo>
                  <a:lnTo>
                    <a:pt x="658778" y="127641"/>
                  </a:lnTo>
                  <a:lnTo>
                    <a:pt x="710077" y="134465"/>
                  </a:lnTo>
                  <a:lnTo>
                    <a:pt x="711539" y="185918"/>
                  </a:lnTo>
                  <a:lnTo>
                    <a:pt x="760292" y="203200"/>
                  </a:lnTo>
                  <a:lnTo>
                    <a:pt x="750965" y="253830"/>
                  </a:lnTo>
                  <a:lnTo>
                    <a:pt x="795038" y="280816"/>
                  </a:lnTo>
                  <a:lnTo>
                    <a:pt x="775331" y="328411"/>
                  </a:lnTo>
                  <a:lnTo>
                    <a:pt x="812800" y="363920"/>
                  </a:lnTo>
                  <a:lnTo>
                    <a:pt x="783573" y="406400"/>
                  </a:lnTo>
                  <a:lnTo>
                    <a:pt x="812800" y="448880"/>
                  </a:lnTo>
                  <a:lnTo>
                    <a:pt x="775331" y="484389"/>
                  </a:lnTo>
                  <a:lnTo>
                    <a:pt x="795038" y="531984"/>
                  </a:lnTo>
                  <a:lnTo>
                    <a:pt x="750965" y="558970"/>
                  </a:lnTo>
                  <a:lnTo>
                    <a:pt x="760292" y="609600"/>
                  </a:lnTo>
                  <a:lnTo>
                    <a:pt x="711539" y="626882"/>
                  </a:lnTo>
                  <a:lnTo>
                    <a:pt x="710077" y="678335"/>
                  </a:lnTo>
                  <a:lnTo>
                    <a:pt x="658778" y="685159"/>
                  </a:lnTo>
                  <a:lnTo>
                    <a:pt x="646591" y="735184"/>
                  </a:lnTo>
                  <a:lnTo>
                    <a:pt x="594986" y="731252"/>
                  </a:lnTo>
                  <a:lnTo>
                    <a:pt x="572609" y="777665"/>
                  </a:lnTo>
                  <a:lnTo>
                    <a:pt x="522953" y="763148"/>
                  </a:lnTo>
                  <a:lnTo>
                    <a:pt x="491360" y="803919"/>
                  </a:lnTo>
                  <a:lnTo>
                    <a:pt x="445826" y="779452"/>
                  </a:lnTo>
                  <a:lnTo>
                    <a:pt x="406400" y="812800"/>
                  </a:lnTo>
                  <a:lnTo>
                    <a:pt x="366974" y="779452"/>
                  </a:lnTo>
                  <a:lnTo>
                    <a:pt x="321440" y="803919"/>
                  </a:lnTo>
                  <a:lnTo>
                    <a:pt x="289847" y="763148"/>
                  </a:lnTo>
                  <a:lnTo>
                    <a:pt x="240191" y="777665"/>
                  </a:lnTo>
                  <a:lnTo>
                    <a:pt x="217814" y="731252"/>
                  </a:lnTo>
                  <a:lnTo>
                    <a:pt x="166209" y="735184"/>
                  </a:lnTo>
                  <a:lnTo>
                    <a:pt x="154022" y="685159"/>
                  </a:lnTo>
                  <a:lnTo>
                    <a:pt x="102722" y="678335"/>
                  </a:lnTo>
                  <a:lnTo>
                    <a:pt x="101260" y="626882"/>
                  </a:lnTo>
                  <a:lnTo>
                    <a:pt x="52509" y="609600"/>
                  </a:lnTo>
                  <a:lnTo>
                    <a:pt x="61835" y="558970"/>
                  </a:lnTo>
                  <a:lnTo>
                    <a:pt x="17762" y="531984"/>
                  </a:lnTo>
                  <a:lnTo>
                    <a:pt x="37469" y="484389"/>
                  </a:lnTo>
                  <a:lnTo>
                    <a:pt x="0" y="448880"/>
                  </a:lnTo>
                  <a:lnTo>
                    <a:pt x="29227" y="406400"/>
                  </a:lnTo>
                  <a:lnTo>
                    <a:pt x="0" y="363920"/>
                  </a:lnTo>
                  <a:lnTo>
                    <a:pt x="37469" y="328411"/>
                  </a:lnTo>
                  <a:lnTo>
                    <a:pt x="17762" y="280816"/>
                  </a:lnTo>
                  <a:lnTo>
                    <a:pt x="61835" y="253830"/>
                  </a:lnTo>
                  <a:lnTo>
                    <a:pt x="52509" y="203200"/>
                  </a:lnTo>
                  <a:lnTo>
                    <a:pt x="101260" y="185918"/>
                  </a:lnTo>
                  <a:lnTo>
                    <a:pt x="102722" y="134465"/>
                  </a:lnTo>
                  <a:lnTo>
                    <a:pt x="154022" y="127641"/>
                  </a:lnTo>
                  <a:lnTo>
                    <a:pt x="166209" y="77616"/>
                  </a:lnTo>
                  <a:lnTo>
                    <a:pt x="217814" y="81548"/>
                  </a:lnTo>
                  <a:lnTo>
                    <a:pt x="240191" y="35135"/>
                  </a:lnTo>
                  <a:lnTo>
                    <a:pt x="289847" y="49652"/>
                  </a:lnTo>
                  <a:lnTo>
                    <a:pt x="321440" y="8881"/>
                  </a:lnTo>
                  <a:lnTo>
                    <a:pt x="366974" y="33348"/>
                  </a:lnTo>
                  <a:lnTo>
                    <a:pt x="406400" y="0"/>
                  </a:lnTo>
                  <a:close/>
                </a:path>
              </a:pathLst>
            </a:custGeom>
            <a:solidFill>
              <a:srgbClr val="264FBD"/>
            </a:solidFill>
          </p:spPr>
        </p:sp>
        <p:sp>
          <p:nvSpPr>
            <p:cNvPr id="11" name="TextBox 11"/>
            <p:cNvSpPr txBox="1"/>
            <p:nvPr/>
          </p:nvSpPr>
          <p:spPr>
            <a:xfrm>
              <a:off x="152400" y="104775"/>
              <a:ext cx="508000" cy="5556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9881107" y="3426005"/>
            <a:ext cx="5536803" cy="1282700"/>
          </a:xfrm>
          <a:prstGeom prst="rect">
            <a:avLst/>
          </a:prstGeom>
        </p:spPr>
        <p:txBody>
          <a:bodyPr lIns="0" tIns="0" rIns="0" bIns="0" rtlCol="0" anchor="t">
            <a:spAutoFit/>
          </a:bodyPr>
          <a:lstStyle/>
          <a:p>
            <a:pPr algn="ctr">
              <a:lnSpc>
                <a:spcPts val="4899"/>
              </a:lnSpc>
            </a:pPr>
            <a:r>
              <a:rPr lang="en-US" sz="3499">
                <a:solidFill>
                  <a:srgbClr val="000000"/>
                </a:solidFill>
                <a:latin typeface="Times New Roman"/>
              </a:rPr>
              <a:t>1.Open-Source IoT platform:</a:t>
            </a:r>
          </a:p>
          <a:p>
            <a:pPr algn="ctr">
              <a:lnSpc>
                <a:spcPts val="4899"/>
              </a:lnSpc>
            </a:pPr>
            <a:r>
              <a:rPr lang="en-US" sz="3499">
                <a:solidFill>
                  <a:srgbClr val="000000"/>
                </a:solidFill>
                <a:latin typeface="Times New Roman"/>
              </a:rPr>
              <a:t>Blynk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05950" y="3028950"/>
            <a:ext cx="8801100" cy="7258050"/>
            <a:chOff x="0" y="0"/>
            <a:chExt cx="3210665" cy="2647756"/>
          </a:xfrm>
        </p:grpSpPr>
        <p:sp>
          <p:nvSpPr>
            <p:cNvPr id="3" name="Freeform 3"/>
            <p:cNvSpPr/>
            <p:nvPr/>
          </p:nvSpPr>
          <p:spPr>
            <a:xfrm>
              <a:off x="0" y="0"/>
              <a:ext cx="3210665" cy="2647756"/>
            </a:xfrm>
            <a:custGeom>
              <a:avLst/>
              <a:gdLst/>
              <a:ahLst/>
              <a:cxnLst/>
              <a:rect l="l" t="t" r="r" b="b"/>
              <a:pathLst>
                <a:path w="3210665" h="2647756">
                  <a:moveTo>
                    <a:pt x="0" y="0"/>
                  </a:moveTo>
                  <a:lnTo>
                    <a:pt x="3210665" y="0"/>
                  </a:lnTo>
                  <a:lnTo>
                    <a:pt x="3210665" y="2647756"/>
                  </a:lnTo>
                  <a:lnTo>
                    <a:pt x="0" y="2647756"/>
                  </a:lnTo>
                  <a:close/>
                </a:path>
              </a:pathLst>
            </a:custGeom>
            <a:solidFill>
              <a:srgbClr val="2B4A9D"/>
            </a:solidFill>
          </p:spPr>
        </p:sp>
      </p:grpSp>
      <p:grpSp>
        <p:nvGrpSpPr>
          <p:cNvPr id="4" name="Group 4"/>
          <p:cNvGrpSpPr/>
          <p:nvPr/>
        </p:nvGrpSpPr>
        <p:grpSpPr>
          <a:xfrm>
            <a:off x="0" y="3028950"/>
            <a:ext cx="9817100" cy="7258050"/>
            <a:chOff x="0" y="0"/>
            <a:chExt cx="3581305" cy="2647756"/>
          </a:xfrm>
        </p:grpSpPr>
        <p:sp>
          <p:nvSpPr>
            <p:cNvPr id="5" name="Freeform 5"/>
            <p:cNvSpPr/>
            <p:nvPr/>
          </p:nvSpPr>
          <p:spPr>
            <a:xfrm>
              <a:off x="0" y="0"/>
              <a:ext cx="3581305" cy="2647756"/>
            </a:xfrm>
            <a:custGeom>
              <a:avLst/>
              <a:gdLst/>
              <a:ahLst/>
              <a:cxnLst/>
              <a:rect l="l" t="t" r="r" b="b"/>
              <a:pathLst>
                <a:path w="3581305" h="2647756">
                  <a:moveTo>
                    <a:pt x="0" y="0"/>
                  </a:moveTo>
                  <a:lnTo>
                    <a:pt x="3581305" y="0"/>
                  </a:lnTo>
                  <a:lnTo>
                    <a:pt x="3581305" y="2647756"/>
                  </a:lnTo>
                  <a:lnTo>
                    <a:pt x="0" y="2647756"/>
                  </a:lnTo>
                  <a:close/>
                </a:path>
              </a:pathLst>
            </a:custGeom>
            <a:solidFill>
              <a:srgbClr val="2B4A9D"/>
            </a:solidFill>
          </p:spPr>
        </p:sp>
      </p:grpSp>
      <p:sp>
        <p:nvSpPr>
          <p:cNvPr id="6" name="TextBox 6"/>
          <p:cNvSpPr txBox="1"/>
          <p:nvPr/>
        </p:nvSpPr>
        <p:spPr>
          <a:xfrm>
            <a:off x="1480498" y="1076853"/>
            <a:ext cx="15327005" cy="1190625"/>
          </a:xfrm>
          <a:prstGeom prst="rect">
            <a:avLst/>
          </a:prstGeom>
        </p:spPr>
        <p:txBody>
          <a:bodyPr lIns="0" tIns="0" rIns="0" bIns="0" rtlCol="0" anchor="t">
            <a:spAutoFit/>
          </a:bodyPr>
          <a:lstStyle/>
          <a:p>
            <a:pPr algn="ctr">
              <a:lnSpc>
                <a:spcPts val="8400"/>
              </a:lnSpc>
            </a:pPr>
            <a:r>
              <a:rPr lang="en-US" sz="8000" spc="400">
                <a:solidFill>
                  <a:srgbClr val="2B4A9D"/>
                </a:solidFill>
                <a:latin typeface="Poppins ExtraBold"/>
              </a:rPr>
              <a:t>PROS &amp; CONS</a:t>
            </a:r>
          </a:p>
        </p:txBody>
      </p:sp>
      <p:sp>
        <p:nvSpPr>
          <p:cNvPr id="7" name="TextBox 7"/>
          <p:cNvSpPr txBox="1"/>
          <p:nvPr/>
        </p:nvSpPr>
        <p:spPr>
          <a:xfrm>
            <a:off x="3621881" y="3096366"/>
            <a:ext cx="1557338" cy="896620"/>
          </a:xfrm>
          <a:prstGeom prst="rect">
            <a:avLst/>
          </a:prstGeom>
        </p:spPr>
        <p:txBody>
          <a:bodyPr lIns="0" tIns="0" rIns="0" bIns="0" rtlCol="0" anchor="t">
            <a:spAutoFit/>
          </a:bodyPr>
          <a:lstStyle/>
          <a:p>
            <a:pPr algn="ctr">
              <a:lnSpc>
                <a:spcPts val="7279"/>
              </a:lnSpc>
            </a:pPr>
            <a:r>
              <a:rPr lang="en-US" sz="5199">
                <a:solidFill>
                  <a:srgbClr val="FFFFFF"/>
                </a:solidFill>
                <a:latin typeface="Crimson Pro Bold"/>
              </a:rPr>
              <a:t>PROS</a:t>
            </a:r>
          </a:p>
        </p:txBody>
      </p:sp>
      <p:sp>
        <p:nvSpPr>
          <p:cNvPr id="8" name="TextBox 8"/>
          <p:cNvSpPr txBox="1"/>
          <p:nvPr/>
        </p:nvSpPr>
        <p:spPr>
          <a:xfrm>
            <a:off x="13068151" y="3096366"/>
            <a:ext cx="1638598" cy="896620"/>
          </a:xfrm>
          <a:prstGeom prst="rect">
            <a:avLst/>
          </a:prstGeom>
        </p:spPr>
        <p:txBody>
          <a:bodyPr lIns="0" tIns="0" rIns="0" bIns="0" rtlCol="0" anchor="t">
            <a:spAutoFit/>
          </a:bodyPr>
          <a:lstStyle/>
          <a:p>
            <a:pPr algn="ctr">
              <a:lnSpc>
                <a:spcPts val="7279"/>
              </a:lnSpc>
            </a:pPr>
            <a:r>
              <a:rPr lang="en-US" sz="5199">
                <a:solidFill>
                  <a:srgbClr val="FFFFFF"/>
                </a:solidFill>
                <a:latin typeface="Crimson Pro Bold"/>
              </a:rPr>
              <a:t>CONS</a:t>
            </a:r>
          </a:p>
        </p:txBody>
      </p:sp>
      <p:sp>
        <p:nvSpPr>
          <p:cNvPr id="9" name="TextBox 9"/>
          <p:cNvSpPr txBox="1"/>
          <p:nvPr/>
        </p:nvSpPr>
        <p:spPr>
          <a:xfrm>
            <a:off x="549732" y="4129485"/>
            <a:ext cx="7701635" cy="5539740"/>
          </a:xfrm>
          <a:prstGeom prst="rect">
            <a:avLst/>
          </a:prstGeom>
        </p:spPr>
        <p:txBody>
          <a:bodyPr lIns="0" tIns="0" rIns="0" bIns="0" rtlCol="0" anchor="t">
            <a:spAutoFit/>
          </a:bodyPr>
          <a:lstStyle/>
          <a:p>
            <a:pPr marL="842010" lvl="1" indent="-421005">
              <a:lnSpc>
                <a:spcPts val="5459"/>
              </a:lnSpc>
              <a:buFont typeface="Arial"/>
              <a:buChar char="•"/>
            </a:pPr>
            <a:r>
              <a:rPr lang="en-US" sz="3900">
                <a:solidFill>
                  <a:srgbClr val="FFFFFF"/>
                </a:solidFill>
                <a:latin typeface="Times New Roman"/>
              </a:rPr>
              <a:t>Crucial for health and safety of coal mine workers.</a:t>
            </a:r>
          </a:p>
          <a:p>
            <a:pPr marL="842010" lvl="1" indent="-421005">
              <a:lnSpc>
                <a:spcPts val="5459"/>
              </a:lnSpc>
              <a:buFont typeface="Arial"/>
              <a:buChar char="•"/>
            </a:pPr>
            <a:r>
              <a:rPr lang="en-US" sz="3900">
                <a:solidFill>
                  <a:srgbClr val="FFFFFF"/>
                </a:solidFill>
                <a:latin typeface="Times New Roman"/>
              </a:rPr>
              <a:t>Remote IoT platform enables global monitoring of critical parameters within the mine.</a:t>
            </a:r>
          </a:p>
          <a:p>
            <a:pPr marL="842010" lvl="1" indent="-421005">
              <a:lnSpc>
                <a:spcPts val="5459"/>
              </a:lnSpc>
              <a:buFont typeface="Arial"/>
              <a:buChar char="•"/>
            </a:pPr>
            <a:r>
              <a:rPr lang="en-US" sz="3900">
                <a:solidFill>
                  <a:srgbClr val="FFFFFF"/>
                </a:solidFill>
                <a:latin typeface="Times New Roman"/>
              </a:rPr>
              <a:t>Cost is low and maintenance is simple, making it an economical and low-maintenance option.</a:t>
            </a:r>
          </a:p>
        </p:txBody>
      </p:sp>
      <p:sp>
        <p:nvSpPr>
          <p:cNvPr id="10" name="TextBox 10"/>
          <p:cNvSpPr txBox="1"/>
          <p:nvPr/>
        </p:nvSpPr>
        <p:spPr>
          <a:xfrm>
            <a:off x="10036632" y="4129485"/>
            <a:ext cx="7701635" cy="4168140"/>
          </a:xfrm>
          <a:prstGeom prst="rect">
            <a:avLst/>
          </a:prstGeom>
        </p:spPr>
        <p:txBody>
          <a:bodyPr lIns="0" tIns="0" rIns="0" bIns="0" rtlCol="0" anchor="t">
            <a:spAutoFit/>
          </a:bodyPr>
          <a:lstStyle/>
          <a:p>
            <a:pPr marL="842008" lvl="1" indent="-421004">
              <a:lnSpc>
                <a:spcPts val="5459"/>
              </a:lnSpc>
              <a:buFont typeface="Arial"/>
              <a:buChar char="•"/>
            </a:pPr>
            <a:r>
              <a:rPr lang="en-US" sz="3899">
                <a:solidFill>
                  <a:srgbClr val="FFFFFF"/>
                </a:solidFill>
                <a:latin typeface="Times New Roman"/>
              </a:rPr>
              <a:t>Stable internet connection is necessary for efficient IoT monitoring and alerting, ensuring accurate data transmission and maintaining safety and security.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4500" y="2286000"/>
            <a:ext cx="17399000" cy="7390130"/>
          </a:xfrm>
          <a:prstGeom prst="rect">
            <a:avLst/>
          </a:prstGeom>
        </p:spPr>
        <p:txBody>
          <a:bodyPr lIns="0" tIns="0" rIns="0" bIns="0" rtlCol="0" anchor="t">
            <a:spAutoFit/>
          </a:bodyPr>
          <a:lstStyle/>
          <a:p>
            <a:pPr marL="820421" lvl="1" indent="-410210">
              <a:lnSpc>
                <a:spcPts val="5320"/>
              </a:lnSpc>
              <a:buFont typeface="Arial"/>
              <a:buChar char="•"/>
            </a:pPr>
            <a:r>
              <a:rPr lang="en-US" sz="3800">
                <a:solidFill>
                  <a:srgbClr val="000000"/>
                </a:solidFill>
                <a:latin typeface="Times New Roman"/>
              </a:rPr>
              <a:t>The android-based totally programmed consists of signals and a database in which readings from sensors are presented and inserted the usage of hardware. </a:t>
            </a:r>
          </a:p>
          <a:p>
            <a:pPr marL="820421" lvl="1" indent="-410210">
              <a:lnSpc>
                <a:spcPts val="5320"/>
              </a:lnSpc>
              <a:buFont typeface="Arial"/>
              <a:buChar char="•"/>
            </a:pPr>
            <a:r>
              <a:rPr lang="en-US" sz="3800">
                <a:solidFill>
                  <a:srgbClr val="000000"/>
                </a:solidFill>
                <a:latin typeface="Times New Roman"/>
              </a:rPr>
              <a:t>Wireless networks enhance mine safety by automating monitoring and delivering updates through cell networks, ensuring both safety and development in mining projects.</a:t>
            </a:r>
          </a:p>
          <a:p>
            <a:pPr marL="820421" lvl="1" indent="-410210">
              <a:lnSpc>
                <a:spcPts val="5320"/>
              </a:lnSpc>
              <a:buFont typeface="Arial"/>
              <a:buChar char="•"/>
            </a:pPr>
            <a:r>
              <a:rPr lang="en-US" sz="3800">
                <a:solidFill>
                  <a:srgbClr val="000000"/>
                </a:solidFill>
                <a:latin typeface="Times New Roman"/>
              </a:rPr>
              <a:t>Project optimizes mining operations by using sensors to monitor the environment and a microcontroller to automatically activate/deactivate a buzzer in case of unstable conditions. Focus on ensuring employee and property safety without human intervention.</a:t>
            </a:r>
          </a:p>
          <a:p>
            <a:pPr marL="820421" lvl="1" indent="-410210">
              <a:lnSpc>
                <a:spcPts val="5320"/>
              </a:lnSpc>
              <a:buFont typeface="Arial"/>
              <a:buChar char="•"/>
            </a:pPr>
            <a:r>
              <a:rPr lang="en-US" sz="3800">
                <a:solidFill>
                  <a:srgbClr val="000000"/>
                </a:solidFill>
                <a:latin typeface="Times New Roman"/>
              </a:rPr>
              <a:t>Sensors in coal mine security continually monitor and update mining protection data on IoT platforms to ensure employee safety.</a:t>
            </a:r>
          </a:p>
        </p:txBody>
      </p:sp>
      <p:grpSp>
        <p:nvGrpSpPr>
          <p:cNvPr id="3" name="Group 3"/>
          <p:cNvGrpSpPr/>
          <p:nvPr/>
        </p:nvGrpSpPr>
        <p:grpSpPr>
          <a:xfrm>
            <a:off x="0" y="0"/>
            <a:ext cx="18288000" cy="417760"/>
            <a:chOff x="0" y="0"/>
            <a:chExt cx="6671512" cy="152400"/>
          </a:xfrm>
        </p:grpSpPr>
        <p:sp>
          <p:nvSpPr>
            <p:cNvPr id="4" name="Freeform 4"/>
            <p:cNvSpPr/>
            <p:nvPr/>
          </p:nvSpPr>
          <p:spPr>
            <a:xfrm>
              <a:off x="0" y="0"/>
              <a:ext cx="6671512" cy="152400"/>
            </a:xfrm>
            <a:custGeom>
              <a:avLst/>
              <a:gdLst/>
              <a:ahLst/>
              <a:cxnLst/>
              <a:rect l="l" t="t" r="r" b="b"/>
              <a:pathLst>
                <a:path w="6671512" h="152400">
                  <a:moveTo>
                    <a:pt x="0" y="0"/>
                  </a:moveTo>
                  <a:lnTo>
                    <a:pt x="6671512" y="0"/>
                  </a:lnTo>
                  <a:lnTo>
                    <a:pt x="6671512" y="152400"/>
                  </a:lnTo>
                  <a:lnTo>
                    <a:pt x="0" y="152400"/>
                  </a:lnTo>
                  <a:close/>
                </a:path>
              </a:pathLst>
            </a:custGeom>
            <a:solidFill>
              <a:srgbClr val="2B4A9D"/>
            </a:solidFill>
          </p:spPr>
        </p:sp>
      </p:grpSp>
      <p:grpSp>
        <p:nvGrpSpPr>
          <p:cNvPr id="5" name="Group 5"/>
          <p:cNvGrpSpPr/>
          <p:nvPr/>
        </p:nvGrpSpPr>
        <p:grpSpPr>
          <a:xfrm rot="5400000">
            <a:off x="-1963" y="1309"/>
            <a:ext cx="1635964" cy="1633346"/>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7" name="Group 7"/>
          <p:cNvGrpSpPr/>
          <p:nvPr/>
        </p:nvGrpSpPr>
        <p:grpSpPr>
          <a:xfrm rot="-10800000">
            <a:off x="16652690" y="1309"/>
            <a:ext cx="1635964" cy="1633346"/>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9" name="TextBox 9"/>
          <p:cNvSpPr txBox="1"/>
          <p:nvPr/>
        </p:nvSpPr>
        <p:spPr>
          <a:xfrm>
            <a:off x="5357049" y="885825"/>
            <a:ext cx="7069733" cy="1269367"/>
          </a:xfrm>
          <a:prstGeom prst="rect">
            <a:avLst/>
          </a:prstGeom>
        </p:spPr>
        <p:txBody>
          <a:bodyPr lIns="0" tIns="0" rIns="0" bIns="0" rtlCol="0" anchor="t">
            <a:spAutoFit/>
          </a:bodyPr>
          <a:lstStyle/>
          <a:p>
            <a:pPr algn="ctr">
              <a:lnSpc>
                <a:spcPts val="10359"/>
              </a:lnSpc>
              <a:spcBef>
                <a:spcPct val="0"/>
              </a:spcBef>
            </a:pPr>
            <a:r>
              <a:rPr lang="en-US" sz="7399" spc="739">
                <a:solidFill>
                  <a:srgbClr val="2B4A9D"/>
                </a:solidFill>
                <a:latin typeface="Eczar Bold"/>
              </a:rPr>
              <a:t>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577481" y="3771900"/>
            <a:ext cx="11133038" cy="1615827"/>
          </a:xfrm>
          <a:prstGeom prst="rect">
            <a:avLst/>
          </a:prstGeom>
        </p:spPr>
        <p:txBody>
          <a:bodyPr wrap="square" lIns="0" tIns="0" rIns="0" bIns="0" rtlCol="0" anchor="t">
            <a:spAutoFit/>
          </a:bodyPr>
          <a:lstStyle/>
          <a:p>
            <a:pPr algn="ctr">
              <a:lnSpc>
                <a:spcPts val="12599"/>
              </a:lnSpc>
            </a:pPr>
            <a:r>
              <a:rPr lang="en-US" sz="9000" dirty="0">
                <a:solidFill>
                  <a:srgbClr val="2B4A9D"/>
                </a:solidFill>
                <a:latin typeface="Eczar Bold"/>
              </a:rPr>
              <a:t>THANK YOU</a:t>
            </a:r>
          </a:p>
        </p:txBody>
      </p:sp>
      <p:sp>
        <p:nvSpPr>
          <p:cNvPr id="3" name="AutoShape 3"/>
          <p:cNvSpPr/>
          <p:nvPr/>
        </p:nvSpPr>
        <p:spPr>
          <a:xfrm>
            <a:off x="5565229" y="5143500"/>
            <a:ext cx="7157542" cy="0"/>
          </a:xfrm>
          <a:prstGeom prst="line">
            <a:avLst/>
          </a:prstGeom>
          <a:ln w="142875" cap="flat">
            <a:solidFill>
              <a:srgbClr val="2B4A9D"/>
            </a:solidFill>
            <a:prstDash val="solid"/>
            <a:headEnd type="none" w="sm" len="sm"/>
            <a:tailEnd type="none" w="sm" len="sm"/>
          </a:ln>
        </p:spPr>
      </p:sp>
      <p:grpSp>
        <p:nvGrpSpPr>
          <p:cNvPr id="4" name="Group 4"/>
          <p:cNvGrpSpPr/>
          <p:nvPr/>
        </p:nvGrpSpPr>
        <p:grpSpPr>
          <a:xfrm>
            <a:off x="0" y="0"/>
            <a:ext cx="18288000" cy="417760"/>
            <a:chOff x="0" y="0"/>
            <a:chExt cx="6671512" cy="152400"/>
          </a:xfrm>
        </p:grpSpPr>
        <p:sp>
          <p:nvSpPr>
            <p:cNvPr id="5" name="Freeform 5"/>
            <p:cNvSpPr/>
            <p:nvPr/>
          </p:nvSpPr>
          <p:spPr>
            <a:xfrm>
              <a:off x="0" y="0"/>
              <a:ext cx="6671512" cy="152400"/>
            </a:xfrm>
            <a:custGeom>
              <a:avLst/>
              <a:gdLst/>
              <a:ahLst/>
              <a:cxnLst/>
              <a:rect l="l" t="t" r="r" b="b"/>
              <a:pathLst>
                <a:path w="6671512" h="152400">
                  <a:moveTo>
                    <a:pt x="0" y="0"/>
                  </a:moveTo>
                  <a:lnTo>
                    <a:pt x="6671512" y="0"/>
                  </a:lnTo>
                  <a:lnTo>
                    <a:pt x="6671512" y="152400"/>
                  </a:lnTo>
                  <a:lnTo>
                    <a:pt x="0" y="152400"/>
                  </a:lnTo>
                  <a:close/>
                </a:path>
              </a:pathLst>
            </a:custGeom>
            <a:solidFill>
              <a:srgbClr val="2B4A9D"/>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6109127" y="8680169"/>
            <a:ext cx="6164339" cy="6164339"/>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id="4" name="Group 4"/>
          <p:cNvGrpSpPr/>
          <p:nvPr/>
        </p:nvGrpSpPr>
        <p:grpSpPr>
          <a:xfrm rot="2700000">
            <a:off x="15433653" y="-4928976"/>
            <a:ext cx="6164339" cy="616433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id="6" name="Group 6"/>
          <p:cNvGrpSpPr/>
          <p:nvPr/>
        </p:nvGrpSpPr>
        <p:grpSpPr>
          <a:xfrm rot="-5400000">
            <a:off x="2422501" y="-2862609"/>
            <a:ext cx="1629197" cy="8501120"/>
            <a:chOff x="0" y="0"/>
            <a:chExt cx="2354580" cy="12286158"/>
          </a:xfrm>
        </p:grpSpPr>
        <p:sp>
          <p:nvSpPr>
            <p:cNvPr id="7" name="Freeform 7"/>
            <p:cNvSpPr/>
            <p:nvPr/>
          </p:nvSpPr>
          <p:spPr>
            <a:xfrm>
              <a:off x="0" y="0"/>
              <a:ext cx="2353310" cy="12286158"/>
            </a:xfrm>
            <a:custGeom>
              <a:avLst/>
              <a:gdLst/>
              <a:ahLst/>
              <a:cxnLst/>
              <a:rect l="l" t="t" r="r" b="b"/>
              <a:pathLst>
                <a:path w="2353310" h="12286158">
                  <a:moveTo>
                    <a:pt x="784860" y="12218848"/>
                  </a:moveTo>
                  <a:cubicBezTo>
                    <a:pt x="905510" y="12259488"/>
                    <a:pt x="1042670" y="12286158"/>
                    <a:pt x="1177290" y="12286158"/>
                  </a:cubicBezTo>
                  <a:cubicBezTo>
                    <a:pt x="1311910" y="12286158"/>
                    <a:pt x="1441450" y="12263298"/>
                    <a:pt x="1560830" y="12222658"/>
                  </a:cubicBezTo>
                  <a:cubicBezTo>
                    <a:pt x="1563370" y="12221388"/>
                    <a:pt x="1565910" y="12221388"/>
                    <a:pt x="1568450" y="12220118"/>
                  </a:cubicBezTo>
                  <a:cubicBezTo>
                    <a:pt x="2016760" y="12057558"/>
                    <a:pt x="2346960" y="11628298"/>
                    <a:pt x="2353310" y="11097672"/>
                  </a:cubicBezTo>
                  <a:lnTo>
                    <a:pt x="2353310" y="0"/>
                  </a:lnTo>
                  <a:lnTo>
                    <a:pt x="0" y="0"/>
                  </a:lnTo>
                  <a:lnTo>
                    <a:pt x="0" y="11089158"/>
                  </a:lnTo>
                  <a:cubicBezTo>
                    <a:pt x="6350" y="11630838"/>
                    <a:pt x="331470" y="12060098"/>
                    <a:pt x="784860" y="12218848"/>
                  </a:cubicBezTo>
                  <a:close/>
                </a:path>
              </a:pathLst>
            </a:custGeom>
            <a:solidFill>
              <a:srgbClr val="2B4A9D"/>
            </a:solidFill>
          </p:spPr>
        </p:sp>
      </p:grpSp>
      <p:sp>
        <p:nvSpPr>
          <p:cNvPr id="8" name="TextBox 8"/>
          <p:cNvSpPr txBox="1"/>
          <p:nvPr/>
        </p:nvSpPr>
        <p:spPr>
          <a:xfrm>
            <a:off x="2330156" y="3974493"/>
            <a:ext cx="8926205" cy="523875"/>
          </a:xfrm>
          <a:prstGeom prst="rect">
            <a:avLst/>
          </a:prstGeom>
        </p:spPr>
        <p:txBody>
          <a:bodyPr lIns="0" tIns="0" rIns="0" bIns="0" rtlCol="0" anchor="t">
            <a:spAutoFit/>
          </a:bodyPr>
          <a:lstStyle/>
          <a:p>
            <a:pPr>
              <a:lnSpc>
                <a:spcPts val="4200"/>
              </a:lnSpc>
            </a:pPr>
            <a:r>
              <a:rPr lang="en-US" sz="3000" spc="300">
                <a:solidFill>
                  <a:srgbClr val="2B4A9D"/>
                </a:solidFill>
                <a:latin typeface="Lato Bold"/>
              </a:rPr>
              <a:t>INTRODUCTION</a:t>
            </a:r>
          </a:p>
        </p:txBody>
      </p:sp>
      <p:sp>
        <p:nvSpPr>
          <p:cNvPr id="9" name="TextBox 9"/>
          <p:cNvSpPr txBox="1"/>
          <p:nvPr/>
        </p:nvSpPr>
        <p:spPr>
          <a:xfrm>
            <a:off x="1342168" y="2648681"/>
            <a:ext cx="487056" cy="523775"/>
          </a:xfrm>
          <a:prstGeom prst="rect">
            <a:avLst/>
          </a:prstGeom>
        </p:spPr>
        <p:txBody>
          <a:bodyPr lIns="0" tIns="0" rIns="0" bIns="0" rtlCol="0" anchor="t">
            <a:spAutoFit/>
          </a:bodyPr>
          <a:lstStyle/>
          <a:p>
            <a:pPr algn="ctr">
              <a:lnSpc>
                <a:spcPts val="4200"/>
              </a:lnSpc>
            </a:pPr>
            <a:r>
              <a:rPr lang="en-US" sz="3000" spc="300">
                <a:solidFill>
                  <a:srgbClr val="2B4A9D"/>
                </a:solidFill>
                <a:latin typeface="Lato Bold"/>
              </a:rPr>
              <a:t>1</a:t>
            </a:r>
          </a:p>
        </p:txBody>
      </p:sp>
      <p:sp>
        <p:nvSpPr>
          <p:cNvPr id="10" name="TextBox 10"/>
          <p:cNvSpPr txBox="1"/>
          <p:nvPr/>
        </p:nvSpPr>
        <p:spPr>
          <a:xfrm>
            <a:off x="1342168" y="3946018"/>
            <a:ext cx="487056" cy="523775"/>
          </a:xfrm>
          <a:prstGeom prst="rect">
            <a:avLst/>
          </a:prstGeom>
        </p:spPr>
        <p:txBody>
          <a:bodyPr lIns="0" tIns="0" rIns="0" bIns="0" rtlCol="0" anchor="t">
            <a:spAutoFit/>
          </a:bodyPr>
          <a:lstStyle/>
          <a:p>
            <a:pPr algn="ctr">
              <a:lnSpc>
                <a:spcPts val="4200"/>
              </a:lnSpc>
            </a:pPr>
            <a:r>
              <a:rPr lang="en-US" sz="3000" spc="300">
                <a:solidFill>
                  <a:srgbClr val="2B4A9D"/>
                </a:solidFill>
                <a:latin typeface="Lato Bold"/>
              </a:rPr>
              <a:t>2</a:t>
            </a:r>
          </a:p>
        </p:txBody>
      </p:sp>
      <p:sp>
        <p:nvSpPr>
          <p:cNvPr id="11" name="TextBox 11"/>
          <p:cNvSpPr txBox="1"/>
          <p:nvPr/>
        </p:nvSpPr>
        <p:spPr>
          <a:xfrm>
            <a:off x="1332643" y="5288943"/>
            <a:ext cx="487056" cy="523775"/>
          </a:xfrm>
          <a:prstGeom prst="rect">
            <a:avLst/>
          </a:prstGeom>
        </p:spPr>
        <p:txBody>
          <a:bodyPr lIns="0" tIns="0" rIns="0" bIns="0" rtlCol="0" anchor="t">
            <a:spAutoFit/>
          </a:bodyPr>
          <a:lstStyle/>
          <a:p>
            <a:pPr algn="ctr">
              <a:lnSpc>
                <a:spcPts val="4200"/>
              </a:lnSpc>
            </a:pPr>
            <a:r>
              <a:rPr lang="en-US" sz="3000" spc="300">
                <a:solidFill>
                  <a:srgbClr val="2B4A9D"/>
                </a:solidFill>
                <a:latin typeface="Lato Bold"/>
              </a:rPr>
              <a:t>3</a:t>
            </a:r>
          </a:p>
        </p:txBody>
      </p:sp>
      <p:sp>
        <p:nvSpPr>
          <p:cNvPr id="12" name="TextBox 12"/>
          <p:cNvSpPr txBox="1"/>
          <p:nvPr/>
        </p:nvSpPr>
        <p:spPr>
          <a:xfrm>
            <a:off x="2304857" y="5294122"/>
            <a:ext cx="8926205" cy="523875"/>
          </a:xfrm>
          <a:prstGeom prst="rect">
            <a:avLst/>
          </a:prstGeom>
        </p:spPr>
        <p:txBody>
          <a:bodyPr lIns="0" tIns="0" rIns="0" bIns="0" rtlCol="0" anchor="t">
            <a:spAutoFit/>
          </a:bodyPr>
          <a:lstStyle/>
          <a:p>
            <a:pPr>
              <a:lnSpc>
                <a:spcPts val="4200"/>
              </a:lnSpc>
            </a:pPr>
            <a:r>
              <a:rPr lang="en-US" sz="3000" spc="300">
                <a:solidFill>
                  <a:srgbClr val="2B4A9D"/>
                </a:solidFill>
                <a:latin typeface="Lato Bold"/>
              </a:rPr>
              <a:t>OBJECTIVES OF PROJECT</a:t>
            </a:r>
          </a:p>
        </p:txBody>
      </p:sp>
      <p:sp>
        <p:nvSpPr>
          <p:cNvPr id="13" name="TextBox 13"/>
          <p:cNvSpPr txBox="1"/>
          <p:nvPr/>
        </p:nvSpPr>
        <p:spPr>
          <a:xfrm>
            <a:off x="2330156" y="6661376"/>
            <a:ext cx="8926205" cy="523875"/>
          </a:xfrm>
          <a:prstGeom prst="rect">
            <a:avLst/>
          </a:prstGeom>
        </p:spPr>
        <p:txBody>
          <a:bodyPr lIns="0" tIns="0" rIns="0" bIns="0" rtlCol="0" anchor="t">
            <a:spAutoFit/>
          </a:bodyPr>
          <a:lstStyle/>
          <a:p>
            <a:pPr>
              <a:lnSpc>
                <a:spcPts val="4200"/>
              </a:lnSpc>
            </a:pPr>
            <a:r>
              <a:rPr lang="en-US" sz="3000" spc="300">
                <a:solidFill>
                  <a:srgbClr val="2B4A9D"/>
                </a:solidFill>
                <a:latin typeface="Lato Bold"/>
              </a:rPr>
              <a:t>SCOPE OF PROJECTS</a:t>
            </a:r>
          </a:p>
        </p:txBody>
      </p:sp>
      <p:sp>
        <p:nvSpPr>
          <p:cNvPr id="14" name="TextBox 14"/>
          <p:cNvSpPr txBox="1"/>
          <p:nvPr/>
        </p:nvSpPr>
        <p:spPr>
          <a:xfrm>
            <a:off x="0" y="972281"/>
            <a:ext cx="7020782" cy="962025"/>
          </a:xfrm>
          <a:prstGeom prst="rect">
            <a:avLst/>
          </a:prstGeom>
        </p:spPr>
        <p:txBody>
          <a:bodyPr lIns="0" tIns="0" rIns="0" bIns="0" rtlCol="0" anchor="t">
            <a:spAutoFit/>
          </a:bodyPr>
          <a:lstStyle/>
          <a:p>
            <a:pPr algn="ctr">
              <a:lnSpc>
                <a:spcPts val="7349"/>
              </a:lnSpc>
            </a:pPr>
            <a:r>
              <a:rPr lang="en-US" sz="6999" spc="349">
                <a:solidFill>
                  <a:srgbClr val="FFFFFF"/>
                </a:solidFill>
                <a:latin typeface="Eczar SemiBold"/>
              </a:rPr>
              <a:t>CONTENTS</a:t>
            </a:r>
          </a:p>
        </p:txBody>
      </p:sp>
      <p:sp>
        <p:nvSpPr>
          <p:cNvPr id="15" name="TextBox 15"/>
          <p:cNvSpPr txBox="1"/>
          <p:nvPr/>
        </p:nvSpPr>
        <p:spPr>
          <a:xfrm>
            <a:off x="1332643" y="6613751"/>
            <a:ext cx="487056" cy="523875"/>
          </a:xfrm>
          <a:prstGeom prst="rect">
            <a:avLst/>
          </a:prstGeom>
        </p:spPr>
        <p:txBody>
          <a:bodyPr lIns="0" tIns="0" rIns="0" bIns="0" rtlCol="0" anchor="t">
            <a:spAutoFit/>
          </a:bodyPr>
          <a:lstStyle/>
          <a:p>
            <a:pPr algn="ctr">
              <a:lnSpc>
                <a:spcPts val="4200"/>
              </a:lnSpc>
            </a:pPr>
            <a:r>
              <a:rPr lang="en-US" sz="3000" spc="300">
                <a:solidFill>
                  <a:srgbClr val="2B4A9D"/>
                </a:solidFill>
                <a:latin typeface="Lato Bold"/>
              </a:rPr>
              <a:t>4</a:t>
            </a:r>
          </a:p>
        </p:txBody>
      </p:sp>
      <p:sp>
        <p:nvSpPr>
          <p:cNvPr id="16" name="TextBox 16"/>
          <p:cNvSpPr txBox="1"/>
          <p:nvPr/>
        </p:nvSpPr>
        <p:spPr>
          <a:xfrm>
            <a:off x="2330156" y="7957610"/>
            <a:ext cx="8926205" cy="523875"/>
          </a:xfrm>
          <a:prstGeom prst="rect">
            <a:avLst/>
          </a:prstGeom>
        </p:spPr>
        <p:txBody>
          <a:bodyPr lIns="0" tIns="0" rIns="0" bIns="0" rtlCol="0" anchor="t">
            <a:spAutoFit/>
          </a:bodyPr>
          <a:lstStyle/>
          <a:p>
            <a:pPr>
              <a:lnSpc>
                <a:spcPts val="4200"/>
              </a:lnSpc>
            </a:pPr>
            <a:r>
              <a:rPr lang="en-US" sz="3000" spc="300">
                <a:solidFill>
                  <a:srgbClr val="2B4A9D"/>
                </a:solidFill>
                <a:latin typeface="Lato Bold"/>
              </a:rPr>
              <a:t>DESCRIPTION AND WORKING</a:t>
            </a:r>
          </a:p>
        </p:txBody>
      </p:sp>
      <p:sp>
        <p:nvSpPr>
          <p:cNvPr id="17" name="TextBox 17"/>
          <p:cNvSpPr txBox="1"/>
          <p:nvPr/>
        </p:nvSpPr>
        <p:spPr>
          <a:xfrm>
            <a:off x="2330156" y="9287598"/>
            <a:ext cx="8926205" cy="523875"/>
          </a:xfrm>
          <a:prstGeom prst="rect">
            <a:avLst/>
          </a:prstGeom>
        </p:spPr>
        <p:txBody>
          <a:bodyPr lIns="0" tIns="0" rIns="0" bIns="0" rtlCol="0" anchor="t">
            <a:spAutoFit/>
          </a:bodyPr>
          <a:lstStyle/>
          <a:p>
            <a:pPr>
              <a:lnSpc>
                <a:spcPts val="4200"/>
              </a:lnSpc>
            </a:pPr>
            <a:r>
              <a:rPr lang="en-US" sz="3000" spc="300">
                <a:solidFill>
                  <a:srgbClr val="2B4A9D"/>
                </a:solidFill>
                <a:latin typeface="Lato Bold"/>
              </a:rPr>
              <a:t>SYSTEM REQUIREMENT</a:t>
            </a:r>
          </a:p>
        </p:txBody>
      </p:sp>
      <p:sp>
        <p:nvSpPr>
          <p:cNvPr id="18" name="TextBox 18"/>
          <p:cNvSpPr txBox="1"/>
          <p:nvPr/>
        </p:nvSpPr>
        <p:spPr>
          <a:xfrm>
            <a:off x="11364785" y="2445364"/>
            <a:ext cx="8926205" cy="1057275"/>
          </a:xfrm>
          <a:prstGeom prst="rect">
            <a:avLst/>
          </a:prstGeom>
        </p:spPr>
        <p:txBody>
          <a:bodyPr lIns="0" tIns="0" rIns="0" bIns="0" rtlCol="0" anchor="t">
            <a:spAutoFit/>
          </a:bodyPr>
          <a:lstStyle/>
          <a:p>
            <a:pPr>
              <a:lnSpc>
                <a:spcPts val="4200"/>
              </a:lnSpc>
            </a:pPr>
            <a:r>
              <a:rPr lang="en-US" sz="3000" spc="300">
                <a:solidFill>
                  <a:srgbClr val="2B4A9D"/>
                </a:solidFill>
                <a:latin typeface="Lato Bold"/>
              </a:rPr>
              <a:t>OVERVIEW </a:t>
            </a:r>
          </a:p>
          <a:p>
            <a:pPr>
              <a:lnSpc>
                <a:spcPts val="4200"/>
              </a:lnSpc>
            </a:pPr>
            <a:r>
              <a:rPr lang="en-US" sz="3000" spc="300">
                <a:solidFill>
                  <a:srgbClr val="2B4A9D"/>
                </a:solidFill>
                <a:latin typeface="Lato Bold"/>
              </a:rPr>
              <a:t>DIAGRAM</a:t>
            </a:r>
          </a:p>
        </p:txBody>
      </p:sp>
      <p:sp>
        <p:nvSpPr>
          <p:cNvPr id="19" name="TextBox 19"/>
          <p:cNvSpPr txBox="1"/>
          <p:nvPr/>
        </p:nvSpPr>
        <p:spPr>
          <a:xfrm>
            <a:off x="1303824" y="7957610"/>
            <a:ext cx="487056" cy="523875"/>
          </a:xfrm>
          <a:prstGeom prst="rect">
            <a:avLst/>
          </a:prstGeom>
        </p:spPr>
        <p:txBody>
          <a:bodyPr lIns="0" tIns="0" rIns="0" bIns="0" rtlCol="0" anchor="t">
            <a:spAutoFit/>
          </a:bodyPr>
          <a:lstStyle/>
          <a:p>
            <a:pPr algn="ctr">
              <a:lnSpc>
                <a:spcPts val="4200"/>
              </a:lnSpc>
            </a:pPr>
            <a:r>
              <a:rPr lang="en-US" sz="3000" spc="300">
                <a:solidFill>
                  <a:srgbClr val="2B4A9D"/>
                </a:solidFill>
                <a:latin typeface="Lato Bold"/>
              </a:rPr>
              <a:t>5</a:t>
            </a:r>
          </a:p>
        </p:txBody>
      </p:sp>
      <p:sp>
        <p:nvSpPr>
          <p:cNvPr id="20" name="TextBox 20"/>
          <p:cNvSpPr txBox="1"/>
          <p:nvPr/>
        </p:nvSpPr>
        <p:spPr>
          <a:xfrm>
            <a:off x="1332643" y="9262546"/>
            <a:ext cx="487056" cy="523875"/>
          </a:xfrm>
          <a:prstGeom prst="rect">
            <a:avLst/>
          </a:prstGeom>
        </p:spPr>
        <p:txBody>
          <a:bodyPr lIns="0" tIns="0" rIns="0" bIns="0" rtlCol="0" anchor="t">
            <a:spAutoFit/>
          </a:bodyPr>
          <a:lstStyle/>
          <a:p>
            <a:pPr algn="ctr">
              <a:lnSpc>
                <a:spcPts val="4200"/>
              </a:lnSpc>
            </a:pPr>
            <a:r>
              <a:rPr lang="en-US" sz="3000" spc="300">
                <a:solidFill>
                  <a:srgbClr val="2B4A9D"/>
                </a:solidFill>
                <a:latin typeface="Lato Bold"/>
              </a:rPr>
              <a:t>6</a:t>
            </a:r>
          </a:p>
        </p:txBody>
      </p:sp>
      <p:sp>
        <p:nvSpPr>
          <p:cNvPr id="21" name="TextBox 21"/>
          <p:cNvSpPr txBox="1"/>
          <p:nvPr/>
        </p:nvSpPr>
        <p:spPr>
          <a:xfrm>
            <a:off x="10347115" y="2648681"/>
            <a:ext cx="487056" cy="523875"/>
          </a:xfrm>
          <a:prstGeom prst="rect">
            <a:avLst/>
          </a:prstGeom>
        </p:spPr>
        <p:txBody>
          <a:bodyPr lIns="0" tIns="0" rIns="0" bIns="0" rtlCol="0" anchor="t">
            <a:spAutoFit/>
          </a:bodyPr>
          <a:lstStyle/>
          <a:p>
            <a:pPr algn="ctr">
              <a:lnSpc>
                <a:spcPts val="4200"/>
              </a:lnSpc>
            </a:pPr>
            <a:r>
              <a:rPr lang="en-US" sz="3000" spc="300">
                <a:solidFill>
                  <a:srgbClr val="2B4A9D"/>
                </a:solidFill>
                <a:latin typeface="Lato Bold"/>
              </a:rPr>
              <a:t>7</a:t>
            </a:r>
          </a:p>
        </p:txBody>
      </p:sp>
      <p:sp>
        <p:nvSpPr>
          <p:cNvPr id="22" name="TextBox 22"/>
          <p:cNvSpPr txBox="1"/>
          <p:nvPr/>
        </p:nvSpPr>
        <p:spPr>
          <a:xfrm>
            <a:off x="10347115" y="3969314"/>
            <a:ext cx="487056" cy="523875"/>
          </a:xfrm>
          <a:prstGeom prst="rect">
            <a:avLst/>
          </a:prstGeom>
        </p:spPr>
        <p:txBody>
          <a:bodyPr lIns="0" tIns="0" rIns="0" bIns="0" rtlCol="0" anchor="t">
            <a:spAutoFit/>
          </a:bodyPr>
          <a:lstStyle/>
          <a:p>
            <a:pPr algn="ctr">
              <a:lnSpc>
                <a:spcPts val="4200"/>
              </a:lnSpc>
            </a:pPr>
            <a:r>
              <a:rPr lang="en-US" sz="3000" spc="300">
                <a:solidFill>
                  <a:srgbClr val="2B4A9D"/>
                </a:solidFill>
                <a:latin typeface="Lato Bold"/>
              </a:rPr>
              <a:t>8</a:t>
            </a:r>
          </a:p>
        </p:txBody>
      </p:sp>
      <p:sp>
        <p:nvSpPr>
          <p:cNvPr id="23" name="TextBox 23"/>
          <p:cNvSpPr txBox="1"/>
          <p:nvPr/>
        </p:nvSpPr>
        <p:spPr>
          <a:xfrm>
            <a:off x="11352670" y="3974493"/>
            <a:ext cx="6935330" cy="523875"/>
          </a:xfrm>
          <a:prstGeom prst="rect">
            <a:avLst/>
          </a:prstGeom>
        </p:spPr>
        <p:txBody>
          <a:bodyPr lIns="0" tIns="0" rIns="0" bIns="0" rtlCol="0" anchor="t">
            <a:spAutoFit/>
          </a:bodyPr>
          <a:lstStyle/>
          <a:p>
            <a:pPr>
              <a:lnSpc>
                <a:spcPts val="4200"/>
              </a:lnSpc>
            </a:pPr>
            <a:r>
              <a:rPr lang="en-US" sz="3000" spc="300">
                <a:solidFill>
                  <a:srgbClr val="2B4A9D"/>
                </a:solidFill>
                <a:latin typeface="Lato Bold"/>
              </a:rPr>
              <a:t>PROS &amp; CONS</a:t>
            </a:r>
          </a:p>
        </p:txBody>
      </p:sp>
      <p:sp>
        <p:nvSpPr>
          <p:cNvPr id="24" name="TextBox 24"/>
          <p:cNvSpPr txBox="1"/>
          <p:nvPr/>
        </p:nvSpPr>
        <p:spPr>
          <a:xfrm>
            <a:off x="10347115" y="5241318"/>
            <a:ext cx="487056" cy="523875"/>
          </a:xfrm>
          <a:prstGeom prst="rect">
            <a:avLst/>
          </a:prstGeom>
        </p:spPr>
        <p:txBody>
          <a:bodyPr lIns="0" tIns="0" rIns="0" bIns="0" rtlCol="0" anchor="t">
            <a:spAutoFit/>
          </a:bodyPr>
          <a:lstStyle/>
          <a:p>
            <a:pPr algn="ctr">
              <a:lnSpc>
                <a:spcPts val="4200"/>
              </a:lnSpc>
            </a:pPr>
            <a:r>
              <a:rPr lang="en-US" sz="3000" spc="300">
                <a:solidFill>
                  <a:srgbClr val="2B4A9D"/>
                </a:solidFill>
                <a:latin typeface="Lato Bold"/>
              </a:rPr>
              <a:t>9</a:t>
            </a:r>
          </a:p>
        </p:txBody>
      </p:sp>
      <p:sp>
        <p:nvSpPr>
          <p:cNvPr id="25" name="TextBox 25"/>
          <p:cNvSpPr txBox="1"/>
          <p:nvPr/>
        </p:nvSpPr>
        <p:spPr>
          <a:xfrm>
            <a:off x="11364785" y="5241318"/>
            <a:ext cx="6935330" cy="523875"/>
          </a:xfrm>
          <a:prstGeom prst="rect">
            <a:avLst/>
          </a:prstGeom>
        </p:spPr>
        <p:txBody>
          <a:bodyPr lIns="0" tIns="0" rIns="0" bIns="0" rtlCol="0" anchor="t">
            <a:spAutoFit/>
          </a:bodyPr>
          <a:lstStyle/>
          <a:p>
            <a:pPr>
              <a:lnSpc>
                <a:spcPts val="4200"/>
              </a:lnSpc>
            </a:pPr>
            <a:r>
              <a:rPr lang="en-US" sz="3000" spc="300">
                <a:solidFill>
                  <a:srgbClr val="2B4A9D"/>
                </a:solidFill>
                <a:latin typeface="Lato Bold"/>
              </a:rPr>
              <a:t>CONCLUSION</a:t>
            </a:r>
          </a:p>
        </p:txBody>
      </p:sp>
      <p:sp>
        <p:nvSpPr>
          <p:cNvPr id="26" name="TextBox 26"/>
          <p:cNvSpPr txBox="1"/>
          <p:nvPr/>
        </p:nvSpPr>
        <p:spPr>
          <a:xfrm>
            <a:off x="2304857" y="2712064"/>
            <a:ext cx="8926205" cy="523875"/>
          </a:xfrm>
          <a:prstGeom prst="rect">
            <a:avLst/>
          </a:prstGeom>
        </p:spPr>
        <p:txBody>
          <a:bodyPr lIns="0" tIns="0" rIns="0" bIns="0" rtlCol="0" anchor="t">
            <a:spAutoFit/>
          </a:bodyPr>
          <a:lstStyle/>
          <a:p>
            <a:pPr>
              <a:lnSpc>
                <a:spcPts val="4200"/>
              </a:lnSpc>
            </a:pPr>
            <a:r>
              <a:rPr lang="en-US" sz="3000" spc="300">
                <a:solidFill>
                  <a:srgbClr val="2B4A9D"/>
                </a:solidFill>
                <a:latin typeface="Lato Bold"/>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874770"/>
            <a:ext cx="18288000" cy="6350625"/>
            <a:chOff x="0" y="0"/>
            <a:chExt cx="6671512" cy="2316725"/>
          </a:xfrm>
        </p:grpSpPr>
        <p:sp>
          <p:nvSpPr>
            <p:cNvPr id="3" name="Freeform 3"/>
            <p:cNvSpPr/>
            <p:nvPr/>
          </p:nvSpPr>
          <p:spPr>
            <a:xfrm>
              <a:off x="0" y="0"/>
              <a:ext cx="6671512" cy="2316725"/>
            </a:xfrm>
            <a:custGeom>
              <a:avLst/>
              <a:gdLst/>
              <a:ahLst/>
              <a:cxnLst/>
              <a:rect l="l" t="t" r="r" b="b"/>
              <a:pathLst>
                <a:path w="6671512" h="2316725">
                  <a:moveTo>
                    <a:pt x="0" y="0"/>
                  </a:moveTo>
                  <a:lnTo>
                    <a:pt x="6671512" y="0"/>
                  </a:lnTo>
                  <a:lnTo>
                    <a:pt x="6671512" y="2316725"/>
                  </a:lnTo>
                  <a:lnTo>
                    <a:pt x="0" y="2316725"/>
                  </a:lnTo>
                  <a:close/>
                </a:path>
              </a:pathLst>
            </a:custGeom>
            <a:solidFill>
              <a:srgbClr val="2B4A9D"/>
            </a:solidFill>
          </p:spPr>
        </p:sp>
      </p:grpSp>
      <p:sp>
        <p:nvSpPr>
          <p:cNvPr id="4" name="TextBox 4"/>
          <p:cNvSpPr txBox="1"/>
          <p:nvPr/>
        </p:nvSpPr>
        <p:spPr>
          <a:xfrm>
            <a:off x="-47625" y="471487"/>
            <a:ext cx="18288000" cy="1009650"/>
          </a:xfrm>
          <a:prstGeom prst="rect">
            <a:avLst/>
          </a:prstGeom>
        </p:spPr>
        <p:txBody>
          <a:bodyPr lIns="0" tIns="0" rIns="0" bIns="0" rtlCol="0" anchor="t">
            <a:spAutoFit/>
          </a:bodyPr>
          <a:lstStyle/>
          <a:p>
            <a:pPr algn="ctr">
              <a:lnSpc>
                <a:spcPts val="8399"/>
              </a:lnSpc>
            </a:pPr>
            <a:r>
              <a:rPr lang="en-US" sz="5999">
                <a:solidFill>
                  <a:srgbClr val="FFFFFF"/>
                </a:solidFill>
                <a:latin typeface="Eczar SemiBold"/>
              </a:rPr>
              <a:t>PROBLEM STATEMENT</a:t>
            </a:r>
          </a:p>
        </p:txBody>
      </p:sp>
      <p:sp>
        <p:nvSpPr>
          <p:cNvPr id="5" name="TextBox 5"/>
          <p:cNvSpPr txBox="1"/>
          <p:nvPr/>
        </p:nvSpPr>
        <p:spPr>
          <a:xfrm>
            <a:off x="981075" y="3141663"/>
            <a:ext cx="16230600" cy="3616325"/>
          </a:xfrm>
          <a:prstGeom prst="rect">
            <a:avLst/>
          </a:prstGeom>
        </p:spPr>
        <p:txBody>
          <a:bodyPr lIns="0" tIns="0" rIns="0" bIns="0" rtlCol="0" anchor="t">
            <a:spAutoFit/>
          </a:bodyPr>
          <a:lstStyle/>
          <a:p>
            <a:pPr algn="ctr">
              <a:lnSpc>
                <a:spcPts val="7000"/>
              </a:lnSpc>
            </a:pPr>
            <a:r>
              <a:rPr lang="en-US" sz="5000">
                <a:solidFill>
                  <a:srgbClr val="000000"/>
                </a:solidFill>
                <a:latin typeface="Times New Roman"/>
              </a:rPr>
              <a:t>In the mining industry, safety and security is a fundamental aspect of everything. To avoid any types of accidents, the mining industry follows some basic precautions. Accidents such as rise in temperature, and methane gas leakage.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498" y="962553"/>
            <a:ext cx="15327005" cy="1114425"/>
          </a:xfrm>
          <a:prstGeom prst="rect">
            <a:avLst/>
          </a:prstGeom>
        </p:spPr>
        <p:txBody>
          <a:bodyPr lIns="0" tIns="0" rIns="0" bIns="0" rtlCol="0" anchor="t">
            <a:spAutoFit/>
          </a:bodyPr>
          <a:lstStyle/>
          <a:p>
            <a:pPr algn="ctr">
              <a:lnSpc>
                <a:spcPts val="8400"/>
              </a:lnSpc>
            </a:pPr>
            <a:r>
              <a:rPr lang="en-US" sz="8000" spc="400">
                <a:solidFill>
                  <a:srgbClr val="2B4A9D"/>
                </a:solidFill>
                <a:latin typeface="Eczar SemiBold"/>
              </a:rPr>
              <a:t>INTRODUCTION</a:t>
            </a:r>
          </a:p>
        </p:txBody>
      </p:sp>
      <p:grpSp>
        <p:nvGrpSpPr>
          <p:cNvPr id="3" name="Group 3"/>
          <p:cNvGrpSpPr/>
          <p:nvPr/>
        </p:nvGrpSpPr>
        <p:grpSpPr>
          <a:xfrm>
            <a:off x="0" y="0"/>
            <a:ext cx="18288000" cy="417760"/>
            <a:chOff x="0" y="0"/>
            <a:chExt cx="6671512" cy="152400"/>
          </a:xfrm>
        </p:grpSpPr>
        <p:sp>
          <p:nvSpPr>
            <p:cNvPr id="4" name="Freeform 4"/>
            <p:cNvSpPr/>
            <p:nvPr/>
          </p:nvSpPr>
          <p:spPr>
            <a:xfrm>
              <a:off x="0" y="0"/>
              <a:ext cx="6671512" cy="152400"/>
            </a:xfrm>
            <a:custGeom>
              <a:avLst/>
              <a:gdLst/>
              <a:ahLst/>
              <a:cxnLst/>
              <a:rect l="l" t="t" r="r" b="b"/>
              <a:pathLst>
                <a:path w="6671512" h="152400">
                  <a:moveTo>
                    <a:pt x="0" y="0"/>
                  </a:moveTo>
                  <a:lnTo>
                    <a:pt x="6671512" y="0"/>
                  </a:lnTo>
                  <a:lnTo>
                    <a:pt x="6671512" y="152400"/>
                  </a:lnTo>
                  <a:lnTo>
                    <a:pt x="0" y="152400"/>
                  </a:lnTo>
                  <a:close/>
                </a:path>
              </a:pathLst>
            </a:custGeom>
            <a:solidFill>
              <a:srgbClr val="2B4A9D"/>
            </a:solidFill>
          </p:spPr>
        </p:sp>
      </p:grpSp>
      <p:grpSp>
        <p:nvGrpSpPr>
          <p:cNvPr id="5" name="Group 5"/>
          <p:cNvGrpSpPr/>
          <p:nvPr/>
        </p:nvGrpSpPr>
        <p:grpSpPr>
          <a:xfrm rot="5400000">
            <a:off x="-1963" y="1309"/>
            <a:ext cx="1635964" cy="1633346"/>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7" name="Group 7"/>
          <p:cNvGrpSpPr/>
          <p:nvPr/>
        </p:nvGrpSpPr>
        <p:grpSpPr>
          <a:xfrm rot="-10800000">
            <a:off x="16652690" y="1309"/>
            <a:ext cx="1635964" cy="1633346"/>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9" name="TextBox 9"/>
          <p:cNvSpPr txBox="1"/>
          <p:nvPr/>
        </p:nvSpPr>
        <p:spPr>
          <a:xfrm>
            <a:off x="1240072" y="2343679"/>
            <a:ext cx="16230600" cy="7258050"/>
          </a:xfrm>
          <a:prstGeom prst="rect">
            <a:avLst/>
          </a:prstGeom>
        </p:spPr>
        <p:txBody>
          <a:bodyPr lIns="0" tIns="0" rIns="0" bIns="0" rtlCol="0" anchor="t">
            <a:spAutoFit/>
          </a:bodyPr>
          <a:lstStyle/>
          <a:p>
            <a:pPr algn="ctr">
              <a:lnSpc>
                <a:spcPts val="6299"/>
              </a:lnSpc>
            </a:pPr>
            <a:r>
              <a:rPr lang="en-US" sz="4500">
                <a:solidFill>
                  <a:srgbClr val="000000"/>
                </a:solidFill>
                <a:latin typeface="Times New Roman"/>
              </a:rPr>
              <a:t>Mines are the world’s most dangerous place to work because of explosion such mishaps happen as a direct result of the old equipment and wired devices, mishandling, spillage of the noxious gases in the coal mines, pose tremendous hazards to the excavators inside the coal mines. In the project, we have tackled the issues by checking the information gathered by the sensors. Where information is utilized and the observed with the help of open source IoT platform. Control is possible by both automatically and manually.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498" y="962553"/>
            <a:ext cx="15327005" cy="1114425"/>
          </a:xfrm>
          <a:prstGeom prst="rect">
            <a:avLst/>
          </a:prstGeom>
        </p:spPr>
        <p:txBody>
          <a:bodyPr lIns="0" tIns="0" rIns="0" bIns="0" rtlCol="0" anchor="t">
            <a:spAutoFit/>
          </a:bodyPr>
          <a:lstStyle/>
          <a:p>
            <a:pPr algn="ctr">
              <a:lnSpc>
                <a:spcPts val="8400"/>
              </a:lnSpc>
            </a:pPr>
            <a:r>
              <a:rPr lang="en-US" sz="8000" spc="400">
                <a:solidFill>
                  <a:srgbClr val="2B4A9D"/>
                </a:solidFill>
                <a:latin typeface="Eczar SemiBold"/>
              </a:rPr>
              <a:t>OBJECTIVES OF PROJECT</a:t>
            </a:r>
          </a:p>
        </p:txBody>
      </p:sp>
      <p:grpSp>
        <p:nvGrpSpPr>
          <p:cNvPr id="3" name="Group 3"/>
          <p:cNvGrpSpPr/>
          <p:nvPr/>
        </p:nvGrpSpPr>
        <p:grpSpPr>
          <a:xfrm>
            <a:off x="0" y="0"/>
            <a:ext cx="18288000" cy="417760"/>
            <a:chOff x="0" y="0"/>
            <a:chExt cx="6671512" cy="152400"/>
          </a:xfrm>
        </p:grpSpPr>
        <p:sp>
          <p:nvSpPr>
            <p:cNvPr id="4" name="Freeform 4"/>
            <p:cNvSpPr/>
            <p:nvPr/>
          </p:nvSpPr>
          <p:spPr>
            <a:xfrm>
              <a:off x="0" y="0"/>
              <a:ext cx="6671512" cy="152400"/>
            </a:xfrm>
            <a:custGeom>
              <a:avLst/>
              <a:gdLst/>
              <a:ahLst/>
              <a:cxnLst/>
              <a:rect l="l" t="t" r="r" b="b"/>
              <a:pathLst>
                <a:path w="6671512" h="152400">
                  <a:moveTo>
                    <a:pt x="0" y="0"/>
                  </a:moveTo>
                  <a:lnTo>
                    <a:pt x="6671512" y="0"/>
                  </a:lnTo>
                  <a:lnTo>
                    <a:pt x="6671512" y="152400"/>
                  </a:lnTo>
                  <a:lnTo>
                    <a:pt x="0" y="152400"/>
                  </a:lnTo>
                  <a:close/>
                </a:path>
              </a:pathLst>
            </a:custGeom>
            <a:solidFill>
              <a:srgbClr val="2B4A9D"/>
            </a:solidFill>
          </p:spPr>
        </p:sp>
      </p:grpSp>
      <p:grpSp>
        <p:nvGrpSpPr>
          <p:cNvPr id="5" name="Group 5"/>
          <p:cNvGrpSpPr/>
          <p:nvPr/>
        </p:nvGrpSpPr>
        <p:grpSpPr>
          <a:xfrm rot="5400000">
            <a:off x="-1963" y="1309"/>
            <a:ext cx="1635964" cy="1633346"/>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7" name="Group 7"/>
          <p:cNvGrpSpPr/>
          <p:nvPr/>
        </p:nvGrpSpPr>
        <p:grpSpPr>
          <a:xfrm rot="-10800000">
            <a:off x="16652690" y="1309"/>
            <a:ext cx="1635964" cy="1633346"/>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9" name="TextBox 9"/>
          <p:cNvSpPr txBox="1"/>
          <p:nvPr/>
        </p:nvSpPr>
        <p:spPr>
          <a:xfrm>
            <a:off x="1028700" y="3028950"/>
            <a:ext cx="16230600" cy="5657850"/>
          </a:xfrm>
          <a:prstGeom prst="rect">
            <a:avLst/>
          </a:prstGeom>
        </p:spPr>
        <p:txBody>
          <a:bodyPr lIns="0" tIns="0" rIns="0" bIns="0" rtlCol="0" anchor="t">
            <a:spAutoFit/>
          </a:bodyPr>
          <a:lstStyle/>
          <a:p>
            <a:pPr algn="ctr">
              <a:lnSpc>
                <a:spcPts val="6299"/>
              </a:lnSpc>
            </a:pPr>
            <a:r>
              <a:rPr lang="en-US" sz="4500">
                <a:solidFill>
                  <a:srgbClr val="000000"/>
                </a:solidFill>
                <a:latin typeface="Times New Roman"/>
              </a:rPr>
              <a:t>Safety is an important aspect of any industry. Safety and security are extremely important in the mining business. We want to create a wearable device that will be used for the safety of workers. The sensors monitor the data and send it to the control unit where it will be analyzed. If a worker is in danger, they can use the SOS button (i.e. buzzer) to alert control unit.</a:t>
            </a:r>
          </a:p>
          <a:p>
            <a:pPr algn="ctr">
              <a:lnSpc>
                <a:spcPts val="6299"/>
              </a:lnSpc>
            </a:pPr>
            <a:endParaRPr lang="en-US" sz="450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498" y="962553"/>
            <a:ext cx="15327005" cy="1114425"/>
          </a:xfrm>
          <a:prstGeom prst="rect">
            <a:avLst/>
          </a:prstGeom>
        </p:spPr>
        <p:txBody>
          <a:bodyPr lIns="0" tIns="0" rIns="0" bIns="0" rtlCol="0" anchor="t">
            <a:spAutoFit/>
          </a:bodyPr>
          <a:lstStyle/>
          <a:p>
            <a:pPr algn="ctr">
              <a:lnSpc>
                <a:spcPts val="8400"/>
              </a:lnSpc>
            </a:pPr>
            <a:r>
              <a:rPr lang="en-US" sz="8000" spc="400">
                <a:solidFill>
                  <a:srgbClr val="2B4A9D"/>
                </a:solidFill>
                <a:latin typeface="Eczar SemiBold"/>
              </a:rPr>
              <a:t>SCOPE OF PROJECT</a:t>
            </a:r>
          </a:p>
        </p:txBody>
      </p:sp>
      <p:grpSp>
        <p:nvGrpSpPr>
          <p:cNvPr id="3" name="Group 3"/>
          <p:cNvGrpSpPr/>
          <p:nvPr/>
        </p:nvGrpSpPr>
        <p:grpSpPr>
          <a:xfrm>
            <a:off x="0" y="0"/>
            <a:ext cx="18288000" cy="417760"/>
            <a:chOff x="0" y="0"/>
            <a:chExt cx="6671512" cy="152400"/>
          </a:xfrm>
        </p:grpSpPr>
        <p:sp>
          <p:nvSpPr>
            <p:cNvPr id="4" name="Freeform 4"/>
            <p:cNvSpPr/>
            <p:nvPr/>
          </p:nvSpPr>
          <p:spPr>
            <a:xfrm>
              <a:off x="0" y="0"/>
              <a:ext cx="6671512" cy="152400"/>
            </a:xfrm>
            <a:custGeom>
              <a:avLst/>
              <a:gdLst/>
              <a:ahLst/>
              <a:cxnLst/>
              <a:rect l="l" t="t" r="r" b="b"/>
              <a:pathLst>
                <a:path w="6671512" h="152400">
                  <a:moveTo>
                    <a:pt x="0" y="0"/>
                  </a:moveTo>
                  <a:lnTo>
                    <a:pt x="6671512" y="0"/>
                  </a:lnTo>
                  <a:lnTo>
                    <a:pt x="6671512" y="152400"/>
                  </a:lnTo>
                  <a:lnTo>
                    <a:pt x="0" y="152400"/>
                  </a:lnTo>
                  <a:close/>
                </a:path>
              </a:pathLst>
            </a:custGeom>
            <a:solidFill>
              <a:srgbClr val="2B4A9D"/>
            </a:solidFill>
          </p:spPr>
        </p:sp>
      </p:grpSp>
      <p:grpSp>
        <p:nvGrpSpPr>
          <p:cNvPr id="5" name="Group 5"/>
          <p:cNvGrpSpPr/>
          <p:nvPr/>
        </p:nvGrpSpPr>
        <p:grpSpPr>
          <a:xfrm rot="5400000">
            <a:off x="-1963" y="1309"/>
            <a:ext cx="1635964" cy="1633346"/>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7" name="Group 7"/>
          <p:cNvGrpSpPr/>
          <p:nvPr/>
        </p:nvGrpSpPr>
        <p:grpSpPr>
          <a:xfrm rot="-10800000">
            <a:off x="16652690" y="1309"/>
            <a:ext cx="1635964" cy="1633346"/>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9" name="TextBox 9"/>
          <p:cNvSpPr txBox="1"/>
          <p:nvPr/>
        </p:nvSpPr>
        <p:spPr>
          <a:xfrm>
            <a:off x="1028700" y="2343679"/>
            <a:ext cx="16230600" cy="7258050"/>
          </a:xfrm>
          <a:prstGeom prst="rect">
            <a:avLst/>
          </a:prstGeom>
        </p:spPr>
        <p:txBody>
          <a:bodyPr lIns="0" tIns="0" rIns="0" bIns="0" rtlCol="0" anchor="t">
            <a:spAutoFit/>
          </a:bodyPr>
          <a:lstStyle/>
          <a:p>
            <a:pPr algn="ctr">
              <a:lnSpc>
                <a:spcPts val="6299"/>
              </a:lnSpc>
            </a:pPr>
            <a:r>
              <a:rPr lang="en-US" sz="4500">
                <a:solidFill>
                  <a:srgbClr val="000000"/>
                </a:solidFill>
                <a:latin typeface="Times New Roman"/>
              </a:rPr>
              <a:t>With the development of this model, future work of this experimentation may incorporate, greater improvement of the framework by utilizing other progressed sensors for checking the underground dangers. Likewise, every one of the underground tasks can be monitored from the beginning. New creating correspondence advancements can be utilized for fast information move in a mix with keen sensors for detecting the mine conditions. Additionally, more IOT-empowered frameworks can be created for further developed uses.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32692" y="1215138"/>
            <a:ext cx="15327005" cy="1114425"/>
          </a:xfrm>
          <a:prstGeom prst="rect">
            <a:avLst/>
          </a:prstGeom>
        </p:spPr>
        <p:txBody>
          <a:bodyPr lIns="0" tIns="0" rIns="0" bIns="0" rtlCol="0" anchor="t">
            <a:spAutoFit/>
          </a:bodyPr>
          <a:lstStyle/>
          <a:p>
            <a:pPr algn="ctr">
              <a:lnSpc>
                <a:spcPts val="8400"/>
              </a:lnSpc>
            </a:pPr>
            <a:r>
              <a:rPr lang="en-US" sz="8000" spc="400">
                <a:solidFill>
                  <a:srgbClr val="2B4A9D"/>
                </a:solidFill>
                <a:latin typeface="Eczar SemiBold"/>
              </a:rPr>
              <a:t>DESCRIPTION &amp; WORKING</a:t>
            </a:r>
          </a:p>
        </p:txBody>
      </p:sp>
      <p:grpSp>
        <p:nvGrpSpPr>
          <p:cNvPr id="3" name="Group 3"/>
          <p:cNvGrpSpPr/>
          <p:nvPr/>
        </p:nvGrpSpPr>
        <p:grpSpPr>
          <a:xfrm>
            <a:off x="0" y="0"/>
            <a:ext cx="18288000" cy="417760"/>
            <a:chOff x="0" y="0"/>
            <a:chExt cx="6671512" cy="152400"/>
          </a:xfrm>
        </p:grpSpPr>
        <p:sp>
          <p:nvSpPr>
            <p:cNvPr id="4" name="Freeform 4"/>
            <p:cNvSpPr/>
            <p:nvPr/>
          </p:nvSpPr>
          <p:spPr>
            <a:xfrm>
              <a:off x="0" y="0"/>
              <a:ext cx="6671512" cy="152400"/>
            </a:xfrm>
            <a:custGeom>
              <a:avLst/>
              <a:gdLst/>
              <a:ahLst/>
              <a:cxnLst/>
              <a:rect l="l" t="t" r="r" b="b"/>
              <a:pathLst>
                <a:path w="6671512" h="152400">
                  <a:moveTo>
                    <a:pt x="0" y="0"/>
                  </a:moveTo>
                  <a:lnTo>
                    <a:pt x="6671512" y="0"/>
                  </a:lnTo>
                  <a:lnTo>
                    <a:pt x="6671512" y="152400"/>
                  </a:lnTo>
                  <a:lnTo>
                    <a:pt x="0" y="152400"/>
                  </a:lnTo>
                  <a:close/>
                </a:path>
              </a:pathLst>
            </a:custGeom>
            <a:solidFill>
              <a:srgbClr val="2B4A9D"/>
            </a:solidFill>
          </p:spPr>
        </p:sp>
      </p:grpSp>
      <p:grpSp>
        <p:nvGrpSpPr>
          <p:cNvPr id="5" name="Group 5"/>
          <p:cNvGrpSpPr/>
          <p:nvPr/>
        </p:nvGrpSpPr>
        <p:grpSpPr>
          <a:xfrm rot="5400000">
            <a:off x="-1963" y="1309"/>
            <a:ext cx="1635964" cy="1633346"/>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7" name="Group 7"/>
          <p:cNvGrpSpPr/>
          <p:nvPr/>
        </p:nvGrpSpPr>
        <p:grpSpPr>
          <a:xfrm rot="-10800000">
            <a:off x="16652690" y="1309"/>
            <a:ext cx="1635964" cy="1633346"/>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9" name="TextBox 9"/>
          <p:cNvSpPr txBox="1"/>
          <p:nvPr/>
        </p:nvSpPr>
        <p:spPr>
          <a:xfrm>
            <a:off x="1028700" y="2850716"/>
            <a:ext cx="16230600" cy="4857750"/>
          </a:xfrm>
          <a:prstGeom prst="rect">
            <a:avLst/>
          </a:prstGeom>
        </p:spPr>
        <p:txBody>
          <a:bodyPr lIns="0" tIns="0" rIns="0" bIns="0" rtlCol="0" anchor="t">
            <a:spAutoFit/>
          </a:bodyPr>
          <a:lstStyle/>
          <a:p>
            <a:pPr algn="ctr">
              <a:lnSpc>
                <a:spcPts val="6299"/>
              </a:lnSpc>
            </a:pPr>
            <a:r>
              <a:rPr lang="en-US" sz="4500">
                <a:solidFill>
                  <a:srgbClr val="000000"/>
                </a:solidFill>
                <a:latin typeface="Times New Roman"/>
              </a:rPr>
              <a:t>An IoT-based coal mine monitoring and alerting system using Arduino can be a useful tool for improving the safety and efficiency of mining operations. Such a system can be designed to monitor various parameters, such as temperature, humidity, gas levels and then send alerts if any of these parameters exceed pre-set thresholds.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13466" y="1686751"/>
            <a:ext cx="14130877" cy="8266101"/>
          </a:xfrm>
          <a:custGeom>
            <a:avLst/>
            <a:gdLst/>
            <a:ahLst/>
            <a:cxnLst/>
            <a:rect l="l" t="t" r="r" b="b"/>
            <a:pathLst>
              <a:path w="14130877" h="8266101">
                <a:moveTo>
                  <a:pt x="0" y="0"/>
                </a:moveTo>
                <a:lnTo>
                  <a:pt x="14130877" y="0"/>
                </a:lnTo>
                <a:lnTo>
                  <a:pt x="14130877" y="8266101"/>
                </a:lnTo>
                <a:lnTo>
                  <a:pt x="0" y="8266101"/>
                </a:lnTo>
                <a:lnTo>
                  <a:pt x="0" y="0"/>
                </a:lnTo>
                <a:close/>
              </a:path>
            </a:pathLst>
          </a:custGeom>
          <a:blipFill>
            <a:blip r:embed="rId2"/>
            <a:stretch>
              <a:fillRect/>
            </a:stretch>
          </a:blipFill>
        </p:spPr>
      </p:sp>
      <p:grpSp>
        <p:nvGrpSpPr>
          <p:cNvPr id="3" name="Group 3"/>
          <p:cNvGrpSpPr/>
          <p:nvPr/>
        </p:nvGrpSpPr>
        <p:grpSpPr>
          <a:xfrm>
            <a:off x="-430857" y="-1399349"/>
            <a:ext cx="7973186" cy="2823972"/>
            <a:chOff x="0" y="0"/>
            <a:chExt cx="2099934" cy="743762"/>
          </a:xfrm>
        </p:grpSpPr>
        <p:sp>
          <p:nvSpPr>
            <p:cNvPr id="4" name="Freeform 4"/>
            <p:cNvSpPr/>
            <p:nvPr/>
          </p:nvSpPr>
          <p:spPr>
            <a:xfrm>
              <a:off x="0" y="0"/>
              <a:ext cx="2099934" cy="743762"/>
            </a:xfrm>
            <a:custGeom>
              <a:avLst/>
              <a:gdLst/>
              <a:ahLst/>
              <a:cxnLst/>
              <a:rect l="l" t="t" r="r" b="b"/>
              <a:pathLst>
                <a:path w="2099934" h="743762">
                  <a:moveTo>
                    <a:pt x="49521" y="0"/>
                  </a:moveTo>
                  <a:lnTo>
                    <a:pt x="2050413" y="0"/>
                  </a:lnTo>
                  <a:cubicBezTo>
                    <a:pt x="2077763" y="0"/>
                    <a:pt x="2099934" y="22171"/>
                    <a:pt x="2099934" y="49521"/>
                  </a:cubicBezTo>
                  <a:lnTo>
                    <a:pt x="2099934" y="694241"/>
                  </a:lnTo>
                  <a:cubicBezTo>
                    <a:pt x="2099934" y="707375"/>
                    <a:pt x="2094717" y="719971"/>
                    <a:pt x="2085429" y="729258"/>
                  </a:cubicBezTo>
                  <a:cubicBezTo>
                    <a:pt x="2076143" y="738545"/>
                    <a:pt x="2063547" y="743762"/>
                    <a:pt x="2050413" y="743762"/>
                  </a:cubicBezTo>
                  <a:lnTo>
                    <a:pt x="49521" y="743762"/>
                  </a:lnTo>
                  <a:cubicBezTo>
                    <a:pt x="36387" y="743762"/>
                    <a:pt x="23791" y="738545"/>
                    <a:pt x="14504" y="729258"/>
                  </a:cubicBezTo>
                  <a:cubicBezTo>
                    <a:pt x="5217" y="719971"/>
                    <a:pt x="0" y="707375"/>
                    <a:pt x="0" y="694241"/>
                  </a:cubicBezTo>
                  <a:lnTo>
                    <a:pt x="0" y="49521"/>
                  </a:lnTo>
                  <a:cubicBezTo>
                    <a:pt x="0" y="36387"/>
                    <a:pt x="5217" y="23791"/>
                    <a:pt x="14504" y="14504"/>
                  </a:cubicBezTo>
                  <a:cubicBezTo>
                    <a:pt x="23791" y="5217"/>
                    <a:pt x="36387" y="0"/>
                    <a:pt x="49521" y="0"/>
                  </a:cubicBezTo>
                  <a:close/>
                </a:path>
              </a:pathLst>
            </a:custGeom>
            <a:solidFill>
              <a:srgbClr val="2B4A9D"/>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709993" y="141605"/>
            <a:ext cx="5691485" cy="887095"/>
          </a:xfrm>
          <a:prstGeom prst="rect">
            <a:avLst/>
          </a:prstGeom>
        </p:spPr>
        <p:txBody>
          <a:bodyPr lIns="0" tIns="0" rIns="0" bIns="0" rtlCol="0" anchor="t">
            <a:spAutoFit/>
          </a:bodyPr>
          <a:lstStyle/>
          <a:p>
            <a:pPr algn="ctr">
              <a:lnSpc>
                <a:spcPts val="7279"/>
              </a:lnSpc>
            </a:pPr>
            <a:r>
              <a:rPr lang="en-US" sz="5199">
                <a:solidFill>
                  <a:srgbClr val="FFFFFF"/>
                </a:solidFill>
                <a:latin typeface="Eczar SemiBold Bold"/>
              </a:rPr>
              <a:t>BLOCK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3572" y="586842"/>
            <a:ext cx="6552507" cy="1715565"/>
          </a:xfrm>
          <a:custGeom>
            <a:avLst/>
            <a:gdLst/>
            <a:ahLst/>
            <a:cxnLst/>
            <a:rect l="l" t="t" r="r" b="b"/>
            <a:pathLst>
              <a:path w="6552507" h="1715565">
                <a:moveTo>
                  <a:pt x="0" y="0"/>
                </a:moveTo>
                <a:lnTo>
                  <a:pt x="6552507" y="0"/>
                </a:lnTo>
                <a:lnTo>
                  <a:pt x="6552507" y="1715566"/>
                </a:lnTo>
                <a:lnTo>
                  <a:pt x="0" y="1715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24512" y="2497037"/>
            <a:ext cx="4174352" cy="6200140"/>
          </a:xfrm>
          <a:custGeom>
            <a:avLst/>
            <a:gdLst/>
            <a:ahLst/>
            <a:cxnLst/>
            <a:rect l="l" t="t" r="r" b="b"/>
            <a:pathLst>
              <a:path w="4174352" h="6200140">
                <a:moveTo>
                  <a:pt x="0" y="0"/>
                </a:moveTo>
                <a:lnTo>
                  <a:pt x="4174352" y="0"/>
                </a:lnTo>
                <a:lnTo>
                  <a:pt x="4174352" y="6200141"/>
                </a:lnTo>
                <a:lnTo>
                  <a:pt x="0" y="6200141"/>
                </a:lnTo>
                <a:lnTo>
                  <a:pt x="0" y="0"/>
                </a:lnTo>
                <a:close/>
              </a:path>
            </a:pathLst>
          </a:custGeom>
          <a:blipFill>
            <a:blip r:embed="rId4"/>
            <a:stretch>
              <a:fillRect/>
            </a:stretch>
          </a:blipFill>
        </p:spPr>
      </p:sp>
      <p:sp>
        <p:nvSpPr>
          <p:cNvPr id="4" name="Freeform 4"/>
          <p:cNvSpPr/>
          <p:nvPr/>
        </p:nvSpPr>
        <p:spPr>
          <a:xfrm>
            <a:off x="7408827" y="623500"/>
            <a:ext cx="3877422" cy="8073677"/>
          </a:xfrm>
          <a:custGeom>
            <a:avLst/>
            <a:gdLst/>
            <a:ahLst/>
            <a:cxnLst/>
            <a:rect l="l" t="t" r="r" b="b"/>
            <a:pathLst>
              <a:path w="3877422" h="8073677">
                <a:moveTo>
                  <a:pt x="0" y="0"/>
                </a:moveTo>
                <a:lnTo>
                  <a:pt x="3877422" y="0"/>
                </a:lnTo>
                <a:lnTo>
                  <a:pt x="3877422" y="8073678"/>
                </a:lnTo>
                <a:lnTo>
                  <a:pt x="0" y="8073678"/>
                </a:lnTo>
                <a:lnTo>
                  <a:pt x="0" y="0"/>
                </a:lnTo>
                <a:close/>
              </a:path>
            </a:pathLst>
          </a:custGeom>
          <a:blipFill>
            <a:blip r:embed="rId5"/>
            <a:stretch>
              <a:fillRect/>
            </a:stretch>
          </a:blipFill>
        </p:spPr>
      </p:sp>
      <p:sp>
        <p:nvSpPr>
          <p:cNvPr id="5" name="Freeform 5"/>
          <p:cNvSpPr/>
          <p:nvPr/>
        </p:nvSpPr>
        <p:spPr>
          <a:xfrm>
            <a:off x="12155749" y="623500"/>
            <a:ext cx="5515945" cy="8588871"/>
          </a:xfrm>
          <a:custGeom>
            <a:avLst/>
            <a:gdLst/>
            <a:ahLst/>
            <a:cxnLst/>
            <a:rect l="l" t="t" r="r" b="b"/>
            <a:pathLst>
              <a:path w="5515945" h="8588871">
                <a:moveTo>
                  <a:pt x="0" y="0"/>
                </a:moveTo>
                <a:lnTo>
                  <a:pt x="5515945" y="0"/>
                </a:lnTo>
                <a:lnTo>
                  <a:pt x="5515945" y="8588871"/>
                </a:lnTo>
                <a:lnTo>
                  <a:pt x="0" y="8588871"/>
                </a:lnTo>
                <a:lnTo>
                  <a:pt x="0" y="0"/>
                </a:lnTo>
                <a:close/>
              </a:path>
            </a:pathLst>
          </a:custGeom>
          <a:blipFill>
            <a:blip r:embed="rId6"/>
            <a:stretch>
              <a:fillRect/>
            </a:stretch>
          </a:blipFill>
        </p:spPr>
      </p:sp>
      <p:sp>
        <p:nvSpPr>
          <p:cNvPr id="6" name="TextBox 6"/>
          <p:cNvSpPr txBox="1"/>
          <p:nvPr/>
        </p:nvSpPr>
        <p:spPr>
          <a:xfrm>
            <a:off x="824822" y="923925"/>
            <a:ext cx="4315718" cy="863600"/>
          </a:xfrm>
          <a:prstGeom prst="rect">
            <a:avLst/>
          </a:prstGeom>
        </p:spPr>
        <p:txBody>
          <a:bodyPr lIns="0" tIns="0" rIns="0" bIns="0" rtlCol="0" anchor="t">
            <a:spAutoFit/>
          </a:bodyPr>
          <a:lstStyle/>
          <a:p>
            <a:pPr algn="ctr">
              <a:lnSpc>
                <a:spcPts val="7000"/>
              </a:lnSpc>
            </a:pPr>
            <a:r>
              <a:rPr lang="en-US" sz="5000">
                <a:solidFill>
                  <a:srgbClr val="FFFFFF"/>
                </a:solidFill>
                <a:latin typeface="Canva Sans"/>
              </a:rPr>
              <a:t>Flow Diagram:</a:t>
            </a:r>
          </a:p>
        </p:txBody>
      </p:sp>
      <p:sp>
        <p:nvSpPr>
          <p:cNvPr id="7" name="TextBox 7"/>
          <p:cNvSpPr txBox="1"/>
          <p:nvPr/>
        </p:nvSpPr>
        <p:spPr>
          <a:xfrm>
            <a:off x="1260690" y="9124950"/>
            <a:ext cx="3443982" cy="663576"/>
          </a:xfrm>
          <a:prstGeom prst="rect">
            <a:avLst/>
          </a:prstGeom>
        </p:spPr>
        <p:txBody>
          <a:bodyPr lIns="0" tIns="0" rIns="0" bIns="0" rtlCol="0" anchor="t">
            <a:spAutoFit/>
          </a:bodyPr>
          <a:lstStyle/>
          <a:p>
            <a:pPr algn="ctr">
              <a:lnSpc>
                <a:spcPts val="4899"/>
              </a:lnSpc>
            </a:pPr>
            <a:r>
              <a:rPr lang="en-US" sz="3499">
                <a:solidFill>
                  <a:srgbClr val="000000"/>
                </a:solidFill>
                <a:latin typeface="Times New Roman"/>
              </a:rPr>
              <a:t>Transmission End</a:t>
            </a:r>
          </a:p>
        </p:txBody>
      </p:sp>
      <p:sp>
        <p:nvSpPr>
          <p:cNvPr id="8" name="TextBox 8"/>
          <p:cNvSpPr txBox="1"/>
          <p:nvPr/>
        </p:nvSpPr>
        <p:spPr>
          <a:xfrm>
            <a:off x="6974076" y="8805863"/>
            <a:ext cx="4746923" cy="1292225"/>
          </a:xfrm>
          <a:prstGeom prst="rect">
            <a:avLst/>
          </a:prstGeom>
        </p:spPr>
        <p:txBody>
          <a:bodyPr lIns="0" tIns="0" rIns="0" bIns="0" rtlCol="0" anchor="t">
            <a:spAutoFit/>
          </a:bodyPr>
          <a:lstStyle/>
          <a:p>
            <a:pPr algn="ctr">
              <a:lnSpc>
                <a:spcPts val="4900"/>
              </a:lnSpc>
            </a:pPr>
            <a:r>
              <a:rPr lang="en-US" sz="3500">
                <a:solidFill>
                  <a:srgbClr val="000000"/>
                </a:solidFill>
                <a:latin typeface="Times New Roman"/>
              </a:rPr>
              <a:t>Monitoring system for Sensor unit</a:t>
            </a:r>
          </a:p>
        </p:txBody>
      </p:sp>
      <p:sp>
        <p:nvSpPr>
          <p:cNvPr id="9" name="TextBox 9"/>
          <p:cNvSpPr txBox="1"/>
          <p:nvPr/>
        </p:nvSpPr>
        <p:spPr>
          <a:xfrm>
            <a:off x="12985006" y="9380538"/>
            <a:ext cx="3857432" cy="673100"/>
          </a:xfrm>
          <a:prstGeom prst="rect">
            <a:avLst/>
          </a:prstGeom>
        </p:spPr>
        <p:txBody>
          <a:bodyPr lIns="0" tIns="0" rIns="0" bIns="0" rtlCol="0" anchor="t">
            <a:spAutoFit/>
          </a:bodyPr>
          <a:lstStyle/>
          <a:p>
            <a:pPr algn="ctr">
              <a:lnSpc>
                <a:spcPts val="4900"/>
              </a:lnSpc>
            </a:pPr>
            <a:r>
              <a:rPr lang="en-US" sz="3500">
                <a:solidFill>
                  <a:srgbClr val="000000"/>
                </a:solidFill>
                <a:latin typeface="Times New Roman"/>
              </a:rPr>
              <a:t>Alerting system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826</Words>
  <Application>Microsoft Office PowerPoint</Application>
  <PresentationFormat>Custom</PresentationFormat>
  <Paragraphs>81</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Crimson Pro</vt:lpstr>
      <vt:lpstr>Eczar Bold</vt:lpstr>
      <vt:lpstr>Times New Roman</vt:lpstr>
      <vt:lpstr>Poppins ExtraBold</vt:lpstr>
      <vt:lpstr>Eczar SemiBold Bold</vt:lpstr>
      <vt:lpstr>Eczar SemiBold</vt:lpstr>
      <vt:lpstr>Crimson Pro Bold</vt:lpstr>
      <vt:lpstr>Calibri</vt:lpstr>
      <vt:lpstr>Lato Bold</vt:lpstr>
      <vt:lpstr>Times New Roman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and Professional Company Business Proposal Presentation</dc:title>
  <cp:lastModifiedBy>Chandrashekhar Yemul</cp:lastModifiedBy>
  <cp:revision>2</cp:revision>
  <dcterms:created xsi:type="dcterms:W3CDTF">2006-08-16T00:00:00Z</dcterms:created>
  <dcterms:modified xsi:type="dcterms:W3CDTF">2023-07-06T12:14:25Z</dcterms:modified>
  <dc:identifier>DAFUv2VNXeQ</dc:identifier>
</cp:coreProperties>
</file>