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32"/>
  </p:notesMasterIdLst>
  <p:sldIdLst>
    <p:sldId id="483" r:id="rId2"/>
    <p:sldId id="488" r:id="rId3"/>
    <p:sldId id="484" r:id="rId4"/>
    <p:sldId id="489" r:id="rId5"/>
    <p:sldId id="490" r:id="rId6"/>
    <p:sldId id="491" r:id="rId7"/>
    <p:sldId id="492" r:id="rId8"/>
    <p:sldId id="493" r:id="rId9"/>
    <p:sldId id="494" r:id="rId10"/>
    <p:sldId id="495" r:id="rId11"/>
    <p:sldId id="496" r:id="rId12"/>
    <p:sldId id="497" r:id="rId13"/>
    <p:sldId id="498" r:id="rId14"/>
    <p:sldId id="499" r:id="rId15"/>
    <p:sldId id="500" r:id="rId16"/>
    <p:sldId id="502" r:id="rId17"/>
    <p:sldId id="501" r:id="rId18"/>
    <p:sldId id="478" r:id="rId19"/>
    <p:sldId id="481" r:id="rId20"/>
    <p:sldId id="503" r:id="rId21"/>
    <p:sldId id="504" r:id="rId22"/>
    <p:sldId id="480" r:id="rId23"/>
    <p:sldId id="482" r:id="rId24"/>
    <p:sldId id="476" r:id="rId25"/>
    <p:sldId id="487" r:id="rId26"/>
    <p:sldId id="485" r:id="rId27"/>
    <p:sldId id="486" r:id="rId28"/>
    <p:sldId id="505" r:id="rId29"/>
    <p:sldId id="473" r:id="rId30"/>
    <p:sldId id="468" r:id="rId31"/>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51" d="100"/>
          <a:sy n="51" d="100"/>
        </p:scale>
        <p:origin x="1090" y="72"/>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dhar, Chandrashekhar" userId="784fb432-1451-42ad-8ee0-632aca4edd4e" providerId="ADAL" clId="{E5FEAA6D-44B8-4B17-80DB-F2893712D536}"/>
    <pc:docChg chg="undo redo custSel addSld modSld">
      <pc:chgData name="Shridhar, Chandrashekhar" userId="784fb432-1451-42ad-8ee0-632aca4edd4e" providerId="ADAL" clId="{E5FEAA6D-44B8-4B17-80DB-F2893712D536}" dt="2025-02-17T07:20:01.974" v="596" actId="20577"/>
      <pc:docMkLst>
        <pc:docMk/>
      </pc:docMkLst>
      <pc:sldChg chg="modSp mod">
        <pc:chgData name="Shridhar, Chandrashekhar" userId="784fb432-1451-42ad-8ee0-632aca4edd4e" providerId="ADAL" clId="{E5FEAA6D-44B8-4B17-80DB-F2893712D536}" dt="2025-02-17T06:59:18.783" v="292" actId="20577"/>
        <pc:sldMkLst>
          <pc:docMk/>
          <pc:sldMk cId="816428933" sldId="470"/>
        </pc:sldMkLst>
      </pc:sldChg>
      <pc:sldChg chg="addSp delSp modSp mod">
        <pc:chgData name="Shridhar, Chandrashekhar" userId="784fb432-1451-42ad-8ee0-632aca4edd4e" providerId="ADAL" clId="{E5FEAA6D-44B8-4B17-80DB-F2893712D536}" dt="2025-02-17T07:17:30.989" v="580" actId="20577"/>
        <pc:sldMkLst>
          <pc:docMk/>
          <pc:sldMk cId="2235674506" sldId="476"/>
        </pc:sldMkLst>
        <pc:spChg chg="mod">
          <ac:chgData name="Shridhar, Chandrashekhar" userId="784fb432-1451-42ad-8ee0-632aca4edd4e" providerId="ADAL" clId="{E5FEAA6D-44B8-4B17-80DB-F2893712D536}" dt="2025-02-17T07:07:38.425" v="456"/>
          <ac:spMkLst>
            <pc:docMk/>
            <pc:sldMk cId="2235674506" sldId="476"/>
            <ac:spMk id="2" creationId="{00000000-0000-0000-0000-000000000000}"/>
          </ac:spMkLst>
        </pc:spChg>
        <pc:spChg chg="add mod">
          <ac:chgData name="Shridhar, Chandrashekhar" userId="784fb432-1451-42ad-8ee0-632aca4edd4e" providerId="ADAL" clId="{E5FEAA6D-44B8-4B17-80DB-F2893712D536}" dt="2025-02-17T07:17:30.989" v="580" actId="20577"/>
          <ac:spMkLst>
            <pc:docMk/>
            <pc:sldMk cId="2235674506" sldId="476"/>
            <ac:spMk id="13" creationId="{740CC544-1E5C-29EE-DDE8-8FCEA368AB96}"/>
          </ac:spMkLst>
        </pc:spChg>
        <pc:graphicFrameChg chg="add mod">
          <ac:chgData name="Shridhar, Chandrashekhar" userId="784fb432-1451-42ad-8ee0-632aca4edd4e" providerId="ADAL" clId="{E5FEAA6D-44B8-4B17-80DB-F2893712D536}" dt="2025-02-17T07:08:48.530" v="469"/>
          <ac:graphicFrameMkLst>
            <pc:docMk/>
            <pc:sldMk cId="2235674506" sldId="476"/>
            <ac:graphicFrameMk id="7" creationId="{00000000-0000-0000-0000-000000000000}"/>
          </ac:graphicFrameMkLst>
        </pc:graphicFrameChg>
        <pc:graphicFrameChg chg="add mod">
          <ac:chgData name="Shridhar, Chandrashekhar" userId="784fb432-1451-42ad-8ee0-632aca4edd4e" providerId="ADAL" clId="{E5FEAA6D-44B8-4B17-80DB-F2893712D536}" dt="2025-02-17T07:08:50.236" v="470"/>
          <ac:graphicFrameMkLst>
            <pc:docMk/>
            <pc:sldMk cId="2235674506" sldId="476"/>
            <ac:graphicFrameMk id="9" creationId="{2607B948-5632-CFC4-7B55-6DBF53C24B1E}"/>
          </ac:graphicFrameMkLst>
        </pc:graphicFrameChg>
        <pc:picChg chg="add mod">
          <ac:chgData name="Shridhar, Chandrashekhar" userId="784fb432-1451-42ad-8ee0-632aca4edd4e" providerId="ADAL" clId="{E5FEAA6D-44B8-4B17-80DB-F2893712D536}" dt="2025-02-17T07:11:45.731" v="511" actId="1076"/>
          <ac:picMkLst>
            <pc:docMk/>
            <pc:sldMk cId="2235674506" sldId="476"/>
            <ac:picMk id="11" creationId="{F9A67526-1893-D9D5-3BBA-5F7437F35F7D}"/>
          </ac:picMkLst>
        </pc:picChg>
      </pc:sldChg>
      <pc:sldChg chg="modSp mod">
        <pc:chgData name="Shridhar, Chandrashekhar" userId="784fb432-1451-42ad-8ee0-632aca4edd4e" providerId="ADAL" clId="{E5FEAA6D-44B8-4B17-80DB-F2893712D536}" dt="2025-02-17T07:01:22.379" v="354" actId="20577"/>
        <pc:sldMkLst>
          <pc:docMk/>
          <pc:sldMk cId="103887700" sldId="478"/>
        </pc:sldMkLst>
        <pc:spChg chg="mod">
          <ac:chgData name="Shridhar, Chandrashekhar" userId="784fb432-1451-42ad-8ee0-632aca4edd4e" providerId="ADAL" clId="{E5FEAA6D-44B8-4B17-80DB-F2893712D536}" dt="2025-02-17T07:01:15.403" v="352" actId="14100"/>
          <ac:spMkLst>
            <pc:docMk/>
            <pc:sldMk cId="103887700" sldId="478"/>
            <ac:spMk id="2" creationId="{00000000-0000-0000-0000-000000000000}"/>
          </ac:spMkLst>
        </pc:spChg>
        <pc:spChg chg="mod">
          <ac:chgData name="Shridhar, Chandrashekhar" userId="784fb432-1451-42ad-8ee0-632aca4edd4e" providerId="ADAL" clId="{E5FEAA6D-44B8-4B17-80DB-F2893712D536}" dt="2025-02-17T07:01:22.379" v="354" actId="20577"/>
          <ac:spMkLst>
            <pc:docMk/>
            <pc:sldMk cId="103887700" sldId="478"/>
            <ac:spMk id="3" creationId="{00000000-0000-0000-0000-000000000000}"/>
          </ac:spMkLst>
        </pc:spChg>
      </pc:sldChg>
      <pc:sldChg chg="modSp mod">
        <pc:chgData name="Shridhar, Chandrashekhar" userId="784fb432-1451-42ad-8ee0-632aca4edd4e" providerId="ADAL" clId="{E5FEAA6D-44B8-4B17-80DB-F2893712D536}" dt="2025-02-17T07:04:25.762" v="437" actId="14100"/>
        <pc:sldMkLst>
          <pc:docMk/>
          <pc:sldMk cId="2206842332" sldId="480"/>
        </pc:sldMkLst>
        <pc:spChg chg="mod">
          <ac:chgData name="Shridhar, Chandrashekhar" userId="784fb432-1451-42ad-8ee0-632aca4edd4e" providerId="ADAL" clId="{E5FEAA6D-44B8-4B17-80DB-F2893712D536}" dt="2025-02-17T07:03:37.259" v="429" actId="20577"/>
          <ac:spMkLst>
            <pc:docMk/>
            <pc:sldMk cId="2206842332" sldId="480"/>
            <ac:spMk id="2" creationId="{00000000-0000-0000-0000-000000000000}"/>
          </ac:spMkLst>
        </pc:spChg>
        <pc:spChg chg="mod">
          <ac:chgData name="Shridhar, Chandrashekhar" userId="784fb432-1451-42ad-8ee0-632aca4edd4e" providerId="ADAL" clId="{E5FEAA6D-44B8-4B17-80DB-F2893712D536}" dt="2025-02-17T07:04:25.762" v="437" actId="14100"/>
          <ac:spMkLst>
            <pc:docMk/>
            <pc:sldMk cId="2206842332" sldId="480"/>
            <ac:spMk id="3" creationId="{00000000-0000-0000-0000-000000000000}"/>
          </ac:spMkLst>
        </pc:spChg>
      </pc:sldChg>
      <pc:sldChg chg="modSp mod">
        <pc:chgData name="Shridhar, Chandrashekhar" userId="784fb432-1451-42ad-8ee0-632aca4edd4e" providerId="ADAL" clId="{E5FEAA6D-44B8-4B17-80DB-F2893712D536}" dt="2025-02-17T07:03:02.460" v="413" actId="20577"/>
        <pc:sldMkLst>
          <pc:docMk/>
          <pc:sldMk cId="2038055882" sldId="481"/>
        </pc:sldMkLst>
        <pc:spChg chg="mod">
          <ac:chgData name="Shridhar, Chandrashekhar" userId="784fb432-1451-42ad-8ee0-632aca4edd4e" providerId="ADAL" clId="{E5FEAA6D-44B8-4B17-80DB-F2893712D536}" dt="2025-02-17T07:02:33.845" v="376" actId="20577"/>
          <ac:spMkLst>
            <pc:docMk/>
            <pc:sldMk cId="2038055882" sldId="481"/>
            <ac:spMk id="2" creationId="{00000000-0000-0000-0000-000000000000}"/>
          </ac:spMkLst>
        </pc:spChg>
        <pc:spChg chg="mod">
          <ac:chgData name="Shridhar, Chandrashekhar" userId="784fb432-1451-42ad-8ee0-632aca4edd4e" providerId="ADAL" clId="{E5FEAA6D-44B8-4B17-80DB-F2893712D536}" dt="2025-02-17T07:03:02.460" v="413" actId="20577"/>
          <ac:spMkLst>
            <pc:docMk/>
            <pc:sldMk cId="2038055882" sldId="481"/>
            <ac:spMk id="3" creationId="{00000000-0000-0000-0000-000000000000}"/>
          </ac:spMkLst>
        </pc:spChg>
      </pc:sldChg>
      <pc:sldChg chg="modSp mod">
        <pc:chgData name="Shridhar, Chandrashekhar" userId="784fb432-1451-42ad-8ee0-632aca4edd4e" providerId="ADAL" clId="{E5FEAA6D-44B8-4B17-80DB-F2893712D536}" dt="2025-02-17T07:06:15.717" v="451" actId="5793"/>
        <pc:sldMkLst>
          <pc:docMk/>
          <pc:sldMk cId="3432951823" sldId="482"/>
        </pc:sldMkLst>
        <pc:spChg chg="mod">
          <ac:chgData name="Shridhar, Chandrashekhar" userId="784fb432-1451-42ad-8ee0-632aca4edd4e" providerId="ADAL" clId="{E5FEAA6D-44B8-4B17-80DB-F2893712D536}" dt="2025-02-17T07:06:09.857" v="450" actId="20577"/>
          <ac:spMkLst>
            <pc:docMk/>
            <pc:sldMk cId="3432951823" sldId="482"/>
            <ac:spMk id="2" creationId="{00000000-0000-0000-0000-000000000000}"/>
          </ac:spMkLst>
        </pc:spChg>
        <pc:spChg chg="mod">
          <ac:chgData name="Shridhar, Chandrashekhar" userId="784fb432-1451-42ad-8ee0-632aca4edd4e" providerId="ADAL" clId="{E5FEAA6D-44B8-4B17-80DB-F2893712D536}" dt="2025-02-17T07:06:15.717" v="451" actId="5793"/>
          <ac:spMkLst>
            <pc:docMk/>
            <pc:sldMk cId="3432951823" sldId="482"/>
            <ac:spMk id="3" creationId="{00000000-0000-0000-0000-000000000000}"/>
          </ac:spMkLst>
        </pc:spChg>
      </pc:sldChg>
      <pc:sldChg chg="modSp mod">
        <pc:chgData name="Shridhar, Chandrashekhar" userId="784fb432-1451-42ad-8ee0-632aca4edd4e" providerId="ADAL" clId="{E5FEAA6D-44B8-4B17-80DB-F2893712D536}" dt="2025-02-17T06:49:14.022" v="45"/>
        <pc:sldMkLst>
          <pc:docMk/>
          <pc:sldMk cId="3090239800" sldId="483"/>
        </pc:sldMkLst>
        <pc:spChg chg="mod">
          <ac:chgData name="Shridhar, Chandrashekhar" userId="784fb432-1451-42ad-8ee0-632aca4edd4e" providerId="ADAL" clId="{E5FEAA6D-44B8-4B17-80DB-F2893712D536}" dt="2025-02-17T06:49:14.022" v="45"/>
          <ac:spMkLst>
            <pc:docMk/>
            <pc:sldMk cId="3090239800" sldId="483"/>
            <ac:spMk id="8" creationId="{00000000-0000-0000-0000-000000000000}"/>
          </ac:spMkLst>
        </pc:spChg>
        <pc:spChg chg="mod">
          <ac:chgData name="Shridhar, Chandrashekhar" userId="784fb432-1451-42ad-8ee0-632aca4edd4e" providerId="ADAL" clId="{E5FEAA6D-44B8-4B17-80DB-F2893712D536}" dt="2025-02-17T06:45:53.645" v="2" actId="20577"/>
          <ac:spMkLst>
            <pc:docMk/>
            <pc:sldMk cId="3090239800" sldId="483"/>
            <ac:spMk id="9" creationId="{00000000-0000-0000-0000-000000000000}"/>
          </ac:spMkLst>
        </pc:spChg>
        <pc:spChg chg="mod">
          <ac:chgData name="Shridhar, Chandrashekhar" userId="784fb432-1451-42ad-8ee0-632aca4edd4e" providerId="ADAL" clId="{E5FEAA6D-44B8-4B17-80DB-F2893712D536}" dt="2025-02-17T06:48:49.689" v="44"/>
          <ac:spMkLst>
            <pc:docMk/>
            <pc:sldMk cId="3090239800" sldId="483"/>
            <ac:spMk id="90" creationId="{00000000-0000-0000-0000-000000000000}"/>
          </ac:spMkLst>
        </pc:spChg>
        <pc:graphicFrameChg chg="mod modGraphic">
          <ac:chgData name="Shridhar, Chandrashekhar" userId="784fb432-1451-42ad-8ee0-632aca4edd4e" providerId="ADAL" clId="{E5FEAA6D-44B8-4B17-80DB-F2893712D536}" dt="2025-02-17T06:48:26.391" v="43" actId="20577"/>
          <ac:graphicFrameMkLst>
            <pc:docMk/>
            <pc:sldMk cId="3090239800" sldId="483"/>
            <ac:graphicFrameMk id="10" creationId="{00000000-0000-0000-0000-000000000000}"/>
          </ac:graphicFrameMkLst>
        </pc:graphicFrameChg>
      </pc:sldChg>
      <pc:sldChg chg="modSp mod">
        <pc:chgData name="Shridhar, Chandrashekhar" userId="784fb432-1451-42ad-8ee0-632aca4edd4e" providerId="ADAL" clId="{E5FEAA6D-44B8-4B17-80DB-F2893712D536}" dt="2025-02-17T06:54:42.197" v="275" actId="20577"/>
        <pc:sldMkLst>
          <pc:docMk/>
          <pc:sldMk cId="1734648573" sldId="484"/>
        </pc:sldMkLst>
        <pc:spChg chg="mod">
          <ac:chgData name="Shridhar, Chandrashekhar" userId="784fb432-1451-42ad-8ee0-632aca4edd4e" providerId="ADAL" clId="{E5FEAA6D-44B8-4B17-80DB-F2893712D536}" dt="2025-02-17T06:54:42.197" v="275" actId="20577"/>
          <ac:spMkLst>
            <pc:docMk/>
            <pc:sldMk cId="1734648573" sldId="484"/>
            <ac:spMk id="97" creationId="{00000000-0000-0000-0000-000000000000}"/>
          </ac:spMkLst>
        </pc:spChg>
      </pc:sldChg>
      <pc:sldChg chg="modSp mod">
        <pc:chgData name="Shridhar, Chandrashekhar" userId="784fb432-1451-42ad-8ee0-632aca4edd4e" providerId="ADAL" clId="{E5FEAA6D-44B8-4B17-80DB-F2893712D536}" dt="2025-02-17T07:13:37.101" v="542" actId="1076"/>
        <pc:sldMkLst>
          <pc:docMk/>
          <pc:sldMk cId="1163375810" sldId="485"/>
        </pc:sldMkLst>
        <pc:spChg chg="mod">
          <ac:chgData name="Shridhar, Chandrashekhar" userId="784fb432-1451-42ad-8ee0-632aca4edd4e" providerId="ADAL" clId="{E5FEAA6D-44B8-4B17-80DB-F2893712D536}" dt="2025-02-17T07:12:21.316" v="516"/>
          <ac:spMkLst>
            <pc:docMk/>
            <pc:sldMk cId="1163375810" sldId="485"/>
            <ac:spMk id="2" creationId="{00000000-0000-0000-0000-000000000000}"/>
          </ac:spMkLst>
        </pc:spChg>
        <pc:spChg chg="mod">
          <ac:chgData name="Shridhar, Chandrashekhar" userId="784fb432-1451-42ad-8ee0-632aca4edd4e" providerId="ADAL" clId="{E5FEAA6D-44B8-4B17-80DB-F2893712D536}" dt="2025-02-17T07:13:37.101" v="542" actId="1076"/>
          <ac:spMkLst>
            <pc:docMk/>
            <pc:sldMk cId="1163375810" sldId="485"/>
            <ac:spMk id="3" creationId="{00000000-0000-0000-0000-000000000000}"/>
          </ac:spMkLst>
        </pc:spChg>
      </pc:sldChg>
      <pc:sldChg chg="modSp new mod">
        <pc:chgData name="Shridhar, Chandrashekhar" userId="784fb432-1451-42ad-8ee0-632aca4edd4e" providerId="ADAL" clId="{E5FEAA6D-44B8-4B17-80DB-F2893712D536}" dt="2025-02-17T07:14:42.537" v="568" actId="5793"/>
        <pc:sldMkLst>
          <pc:docMk/>
          <pc:sldMk cId="3187622554" sldId="486"/>
        </pc:sldMkLst>
        <pc:spChg chg="mod">
          <ac:chgData name="Shridhar, Chandrashekhar" userId="784fb432-1451-42ad-8ee0-632aca4edd4e" providerId="ADAL" clId="{E5FEAA6D-44B8-4B17-80DB-F2893712D536}" dt="2025-02-17T07:14:26.846" v="566"/>
          <ac:spMkLst>
            <pc:docMk/>
            <pc:sldMk cId="3187622554" sldId="486"/>
            <ac:spMk id="2" creationId="{50784892-3A65-973F-CBAD-298E55D340AA}"/>
          </ac:spMkLst>
        </pc:spChg>
        <pc:spChg chg="mod">
          <ac:chgData name="Shridhar, Chandrashekhar" userId="784fb432-1451-42ad-8ee0-632aca4edd4e" providerId="ADAL" clId="{E5FEAA6D-44B8-4B17-80DB-F2893712D536}" dt="2025-02-17T07:14:42.537" v="568" actId="5793"/>
          <ac:spMkLst>
            <pc:docMk/>
            <pc:sldMk cId="3187622554" sldId="486"/>
            <ac:spMk id="3" creationId="{86B74B6B-50CE-B898-FF90-1C61A321AA0D}"/>
          </ac:spMkLst>
        </pc:spChg>
      </pc:sldChg>
      <pc:sldChg chg="addSp delSp modSp new mod">
        <pc:chgData name="Shridhar, Chandrashekhar" userId="784fb432-1451-42ad-8ee0-632aca4edd4e" providerId="ADAL" clId="{E5FEAA6D-44B8-4B17-80DB-F2893712D536}" dt="2025-02-17T07:20:01.974" v="596" actId="20577"/>
        <pc:sldMkLst>
          <pc:docMk/>
          <pc:sldMk cId="2652566802" sldId="487"/>
        </pc:sldMkLst>
        <pc:spChg chg="mod ord">
          <ac:chgData name="Shridhar, Chandrashekhar" userId="784fb432-1451-42ad-8ee0-632aca4edd4e" providerId="ADAL" clId="{E5FEAA6D-44B8-4B17-80DB-F2893712D536}" dt="2025-02-17T07:19:11.775" v="583" actId="26606"/>
          <ac:spMkLst>
            <pc:docMk/>
            <pc:sldMk cId="2652566802" sldId="487"/>
            <ac:spMk id="4" creationId="{F623D454-C491-30FC-E804-72D99C0B8588}"/>
          </ac:spMkLst>
        </pc:spChg>
        <pc:spChg chg="add mod">
          <ac:chgData name="Shridhar, Chandrashekhar" userId="784fb432-1451-42ad-8ee0-632aca4edd4e" providerId="ADAL" clId="{E5FEAA6D-44B8-4B17-80DB-F2893712D536}" dt="2025-02-17T07:20:01.974" v="596" actId="20577"/>
          <ac:spMkLst>
            <pc:docMk/>
            <pc:sldMk cId="2652566802" sldId="487"/>
            <ac:spMk id="1031" creationId="{67A386EB-7F7A-05AE-6EB9-7489D0E883AB}"/>
          </ac:spMkLst>
        </pc:spChg>
        <pc:picChg chg="add mod">
          <ac:chgData name="Shridhar, Chandrashekhar" userId="784fb432-1451-42ad-8ee0-632aca4edd4e" providerId="ADAL" clId="{E5FEAA6D-44B8-4B17-80DB-F2893712D536}" dt="2025-02-17T07:19:11.775" v="583" actId="26606"/>
          <ac:picMkLst>
            <pc:docMk/>
            <pc:sldMk cId="2652566802" sldId="487"/>
            <ac:picMk id="1026" creationId="{7A031F6C-C05F-33C0-213F-07411C3D4712}"/>
          </ac:picMkLst>
        </pc:picChg>
      </pc:sldChg>
    </pc:docChg>
  </pc:docChgLst>
  <pc:docChgLst>
    <pc:chgData name="Shridhar, Chandrashekhar" userId="784fb432-1451-42ad-8ee0-632aca4edd4e" providerId="ADAL" clId="{35106FBB-86EE-4E1A-8BA6-8A5EEB9C0EFD}"/>
    <pc:docChg chg="modSld">
      <pc:chgData name="Shridhar, Chandrashekhar" userId="784fb432-1451-42ad-8ee0-632aca4edd4e" providerId="ADAL" clId="{35106FBB-86EE-4E1A-8BA6-8A5EEB9C0EFD}" dt="2025-05-07T08:52:38.763" v="1" actId="20577"/>
      <pc:docMkLst>
        <pc:docMk/>
      </pc:docMkLst>
      <pc:sldChg chg="modSp mod">
        <pc:chgData name="Shridhar, Chandrashekhar" userId="784fb432-1451-42ad-8ee0-632aca4edd4e" providerId="ADAL" clId="{35106FBB-86EE-4E1A-8BA6-8A5EEB9C0EFD}" dt="2025-05-07T08:52:38.763" v="1" actId="20577"/>
        <pc:sldMkLst>
          <pc:docMk/>
          <pc:sldMk cId="3090239800" sldId="483"/>
        </pc:sldMkLst>
        <pc:spChg chg="mod">
          <ac:chgData name="Shridhar, Chandrashekhar" userId="784fb432-1451-42ad-8ee0-632aca4edd4e" providerId="ADAL" clId="{35106FBB-86EE-4E1A-8BA6-8A5EEB9C0EFD}" dt="2025-05-07T08:52:38.763" v="1" actId="20577"/>
          <ac:spMkLst>
            <pc:docMk/>
            <pc:sldMk cId="3090239800" sldId="483"/>
            <ac:spMk id="9"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Lst>
  <dgm:cxnLst>
    <dgm:cxn modelId="{A89E8CCE-DC9D-4BC1-984D-FEF289B82C65}" type="presOf" srcId="{5751524B-FB67-4894-A0C5-35151E149D68}" destId="{A6BCDA7B-D633-438F-B44D-CB4D60E5C492}" srcOrd="0"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Lst>
  <dgm:cxnLst>
    <dgm:cxn modelId="{A89E8CCE-DC9D-4BC1-984D-FEF289B82C65}" type="presOf" srcId="{5751524B-FB67-4894-A0C5-35151E149D68}" destId="{A6BCDA7B-D633-438F-B44D-CB4D60E5C492}" srcOrd="0" destOrd="0" presId="urn:microsoft.com/office/officeart/2011/layout/InterconnectedBlock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5/7/2025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5/7/2025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5/7/2025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5/7/2025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5/7/2025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5/7/2025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5/7/2025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5/7/2025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5/7/2025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5/7/2025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5/7/2025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5/7/2025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5/7/2025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ChandrashekharkS/Internship_Inteva.gi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ntevaproduct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Radhika Sreedharan</a:t>
            </a:r>
            <a:endParaRPr lang="en-US"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US"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a:t>
            </a:r>
            <a:r>
              <a:rPr lang="en-US" sz="2000" b="1" i="0" u="none" strike="noStrike" cap="none" dirty="0">
                <a:solidFill>
                  <a:schemeClr val="bg2">
                    <a:lumMod val="10000"/>
                  </a:schemeClr>
                </a:solidFill>
                <a:latin typeface="Cambria" panose="02040503050406030204" pitchFamily="18" charset="0"/>
                <a:ea typeface="Cambria" panose="02040503050406030204" pitchFamily="18" charset="0"/>
                <a:cs typeface="Verdana"/>
                <a:sym typeface="Verdana"/>
              </a:rPr>
              <a:t>: B-tech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err="1">
                <a:solidFill>
                  <a:schemeClr val="bg2">
                    <a:lumMod val="10000"/>
                  </a:schemeClr>
                </a:solidFill>
                <a:latin typeface="Cambria" panose="02040503050406030204" pitchFamily="18" charset="0"/>
                <a:ea typeface="Cambria" panose="02040503050406030204" pitchFamily="18" charset="0"/>
                <a:cs typeface="Verdana"/>
                <a:sym typeface="Verdana"/>
              </a:rPr>
              <a:t>Dr.Saira</a:t>
            </a:r>
            <a:r>
              <a:rPr lang="en-US" sz="2000" b="1" dirty="0">
                <a:solidFill>
                  <a:schemeClr val="bg2">
                    <a:lumMod val="10000"/>
                  </a:schemeClr>
                </a:solidFill>
                <a:latin typeface="Cambria" panose="02040503050406030204" pitchFamily="18" charset="0"/>
                <a:ea typeface="Cambria" panose="02040503050406030204" pitchFamily="18" charset="0"/>
                <a:cs typeface="Verdana"/>
                <a:sym typeface="Verdana"/>
              </a:rPr>
              <a:t> Banu </a:t>
            </a:r>
            <a:r>
              <a:rPr lang="en-US" sz="2000" b="1" dirty="0" err="1">
                <a:solidFill>
                  <a:schemeClr val="bg2">
                    <a:lumMod val="10000"/>
                  </a:schemeClr>
                </a:solidFill>
                <a:latin typeface="Cambria" panose="02040503050406030204" pitchFamily="18" charset="0"/>
                <a:ea typeface="Cambria" panose="02040503050406030204" pitchFamily="18" charset="0"/>
                <a:cs typeface="Verdana"/>
                <a:sym typeface="Verdana"/>
              </a:rPr>
              <a:t>Atham</a:t>
            </a:r>
            <a:endParaRPr lang="en-US" sz="2000" b="1" dirty="0">
              <a:solidFill>
                <a:schemeClr val="bg2">
                  <a:lumMod val="10000"/>
                </a:schemeClr>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bg2">
                    <a:lumMod val="10000"/>
                  </a:schemeClr>
                </a:solidFill>
                <a:latin typeface="Cambria" panose="02040503050406030204" pitchFamily="18" charset="0"/>
                <a:ea typeface="Cambria" panose="02040503050406030204" pitchFamily="18" charset="0"/>
                <a:cs typeface="Verdana"/>
                <a:sym typeface="Verdana"/>
              </a:rPr>
              <a:t>Dr. </a:t>
            </a:r>
            <a:r>
              <a:rPr lang="en-US" sz="2000" b="1" dirty="0" err="1">
                <a:solidFill>
                  <a:schemeClr val="bg2">
                    <a:lumMod val="10000"/>
                  </a:schemeClr>
                </a:solidFill>
                <a:latin typeface="Cambria" panose="02040503050406030204" pitchFamily="18" charset="0"/>
                <a:ea typeface="Cambria" panose="02040503050406030204" pitchFamily="18" charset="0"/>
                <a:cs typeface="Verdana"/>
                <a:sym typeface="Verdana"/>
              </a:rPr>
              <a:t>vijay</a:t>
            </a:r>
            <a:endParaRPr lang="en-US" sz="2000" b="1" i="0" u="none" strike="noStrike" cap="none" dirty="0">
              <a:solidFill>
                <a:schemeClr val="bg2">
                  <a:lumMod val="10000"/>
                </a:schemeClr>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a:t>
            </a:r>
            <a:r>
              <a:rPr lang="en-US" sz="2000" b="1" dirty="0" err="1">
                <a:latin typeface="Cambria" panose="02040503050406030204" pitchFamily="18" charset="0"/>
                <a:ea typeface="Cambria" panose="02040503050406030204" pitchFamily="18" charset="0"/>
                <a:cs typeface="Verdana"/>
                <a:sym typeface="Verdana"/>
              </a:rPr>
              <a:t>Ziaur</a:t>
            </a:r>
            <a:r>
              <a:rPr lang="en-US" sz="2000" b="1" dirty="0">
                <a:latin typeface="Cambria" panose="02040503050406030204" pitchFamily="18" charset="0"/>
                <a:ea typeface="Cambria" panose="02040503050406030204" pitchFamily="18" charset="0"/>
                <a:cs typeface="Verdana"/>
                <a:sym typeface="Verdana"/>
              </a:rPr>
              <a:t>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a:solidFill>
                  <a:srgbClr val="0070C0"/>
                </a:solidFill>
                <a:latin typeface="Times New Roman" panose="02020603050405020304" pitchFamily="18" charset="0"/>
                <a:ea typeface="Tahoma" pitchFamily="34" charset="0"/>
                <a:cs typeface="Times New Roman" panose="02020603050405020304" pitchFamily="18" charset="0"/>
              </a:rPr>
              <a:t>Review-2 </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SQL SERVER MANAGEMENT AND STANDARDISATION</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60260180"/>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CHANDRASHEKHAR K S</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20211CSG0074</a:t>
                      </a:r>
                    </a:p>
                  </a:txBody>
                  <a:tcPr/>
                </a:tc>
                <a:extLst>
                  <a:ext uri="{0D108BD9-81ED-4DB2-BD59-A6C34878D82A}">
                    <a16:rowId xmlns:a16="http://schemas.microsoft.com/office/drawing/2014/main" val="1825509489"/>
                  </a:ext>
                </a:extLst>
              </a:tr>
              <a:tr h="0">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8CSD/CSG03-SEC10B</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CSG-G10</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6D8F1A-29BB-421A-BA18-07233CB0D090}"/>
              </a:ext>
            </a:extLst>
          </p:cNvPr>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
        <p:nvSpPr>
          <p:cNvPr id="6" name="Title 1">
            <a:extLst>
              <a:ext uri="{FF2B5EF4-FFF2-40B4-BE49-F238E27FC236}">
                <a16:creationId xmlns:a16="http://schemas.microsoft.com/office/drawing/2014/main" id="{614F1119-AC76-1BBE-E6ED-858FB8D22A8D}"/>
              </a:ext>
            </a:extLst>
          </p:cNvPr>
          <p:cNvSpPr>
            <a:spLocks noGrp="1"/>
          </p:cNvSpPr>
          <p:nvPr>
            <p:ph idx="1"/>
          </p:nvPr>
        </p:nvSpPr>
        <p:spPr>
          <a:xfrm>
            <a:off x="360695" y="608013"/>
            <a:ext cx="10515600" cy="4970557"/>
          </a:xfrm>
        </p:spPr>
        <p:txBody>
          <a:bodyPr/>
          <a:lstStyle/>
          <a:p>
            <a:r>
              <a:rPr lang="en-US" b="1" dirty="0"/>
              <a:t>Practical Tasks During Internship</a:t>
            </a:r>
          </a:p>
          <a:p>
            <a:pPr>
              <a:buFont typeface="Arial" panose="020B0604020202020204" pitchFamily="34" charset="0"/>
              <a:buChar char="•"/>
            </a:pPr>
            <a:r>
              <a:rPr lang="en-US" b="1" dirty="0"/>
              <a:t>Database Backup &amp; Recovery:</a:t>
            </a:r>
            <a:r>
              <a:rPr lang="en-US" dirty="0"/>
              <a:t> Set up automated backups and test recovery plans.</a:t>
            </a:r>
          </a:p>
          <a:p>
            <a:pPr>
              <a:buFont typeface="Arial" panose="020B0604020202020204" pitchFamily="34" charset="0"/>
              <a:buChar char="•"/>
            </a:pPr>
            <a:r>
              <a:rPr lang="en-US" b="1" dirty="0"/>
              <a:t>Performance Tuning:</a:t>
            </a:r>
            <a:r>
              <a:rPr lang="en-US" dirty="0"/>
              <a:t> Analyze and optimize slow queries.</a:t>
            </a:r>
          </a:p>
          <a:p>
            <a:pPr>
              <a:buFont typeface="Arial" panose="020B0604020202020204" pitchFamily="34" charset="0"/>
              <a:buChar char="•"/>
            </a:pPr>
            <a:r>
              <a:rPr lang="en-US" b="1" dirty="0"/>
              <a:t>User Management:</a:t>
            </a:r>
            <a:r>
              <a:rPr lang="en-US" dirty="0"/>
              <a:t> Assign roles and permissions securely.</a:t>
            </a:r>
          </a:p>
          <a:p>
            <a:pPr>
              <a:buFont typeface="Arial" panose="020B0604020202020204" pitchFamily="34" charset="0"/>
              <a:buChar char="•"/>
            </a:pPr>
            <a:r>
              <a:rPr lang="en-US" b="1" dirty="0"/>
              <a:t>Monitoring &amp; Alerts:</a:t>
            </a:r>
            <a:r>
              <a:rPr lang="en-US" dirty="0"/>
              <a:t> Configure alerts for real-time database health tracking.</a:t>
            </a:r>
          </a:p>
          <a:p>
            <a:pPr>
              <a:buFont typeface="Arial" panose="020B0604020202020204" pitchFamily="34" charset="0"/>
              <a:buChar char="•"/>
            </a:pPr>
            <a:r>
              <a:rPr lang="en-US" b="1" dirty="0"/>
              <a:t>Standardization Implementation:</a:t>
            </a:r>
            <a:r>
              <a:rPr lang="en-US" dirty="0"/>
              <a:t> Create templates for stored procedures, naming conventions, and enforce best practices.</a:t>
            </a:r>
          </a:p>
          <a:p>
            <a:endParaRPr lang="en-IN" dirty="0"/>
          </a:p>
        </p:txBody>
      </p:sp>
    </p:spTree>
    <p:extLst>
      <p:ext uri="{BB962C8B-B14F-4D97-AF65-F5344CB8AC3E}">
        <p14:creationId xmlns:p14="http://schemas.microsoft.com/office/powerpoint/2010/main" val="364041838"/>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
        <p:nvSpPr>
          <p:cNvPr id="29" name="Rectangle 16">
            <a:extLst>
              <a:ext uri="{FF2B5EF4-FFF2-40B4-BE49-F238E27FC236}">
                <a16:creationId xmlns:a16="http://schemas.microsoft.com/office/drawing/2014/main" id="{AD42BA53-6B4F-5AA5-4F23-21065B5849E3}"/>
              </a:ext>
            </a:extLst>
          </p:cNvPr>
          <p:cNvSpPr>
            <a:spLocks noChangeArrowheads="1"/>
          </p:cNvSpPr>
          <p:nvPr/>
        </p:nvSpPr>
        <p:spPr bwMode="auto">
          <a:xfrm>
            <a:off x="838200" y="922517"/>
            <a:ext cx="11212773"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IT Infrastructure Support Overview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Global &amp; Local IT Support: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Office Services: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Installation, support, and maintenance of end-user devices (computers, laptops, printers,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Shopfloor Services: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Support for shopfloor devices (control panels, handheld scanners, barcode printers,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Systems: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Installation, support, and maintenance of servers (File/Print, Email, Application, Database)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17">
            <a:extLst>
              <a:ext uri="{FF2B5EF4-FFF2-40B4-BE49-F238E27FC236}">
                <a16:creationId xmlns:a16="http://schemas.microsoft.com/office/drawing/2014/main" id="{3B69B664-AAB2-4C00-CD00-36338298270C}"/>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18">
            <a:extLst>
              <a:ext uri="{FF2B5EF4-FFF2-40B4-BE49-F238E27FC236}">
                <a16:creationId xmlns:a16="http://schemas.microsoft.com/office/drawing/2014/main" id="{3C3D6B29-7A3D-C530-1AF3-95E2BBA0AE4A}"/>
              </a:ext>
            </a:extLst>
          </p:cNvPr>
          <p:cNvSpPr>
            <a:spLocks noChangeArrowheads="1"/>
          </p:cNvSpPr>
          <p:nvPr/>
        </p:nvSpPr>
        <p:spPr bwMode="auto">
          <a:xfrm>
            <a:off x="0" y="47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3474238"/>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A3E57E-FB53-22A0-5A76-F70B5920F96B}"/>
              </a:ext>
            </a:extLst>
          </p:cNvPr>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
        <p:nvSpPr>
          <p:cNvPr id="5" name="Rectangle 1">
            <a:extLst>
              <a:ext uri="{FF2B5EF4-FFF2-40B4-BE49-F238E27FC236}">
                <a16:creationId xmlns:a16="http://schemas.microsoft.com/office/drawing/2014/main" id="{3A791521-B9C9-BD37-6792-A4E7DE48E850}"/>
              </a:ext>
            </a:extLst>
          </p:cNvPr>
          <p:cNvSpPr>
            <a:spLocks noChangeArrowheads="1"/>
          </p:cNvSpPr>
          <p:nvPr/>
        </p:nvSpPr>
        <p:spPr bwMode="auto">
          <a:xfrm>
            <a:off x="401472" y="510807"/>
            <a:ext cx="1176136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IT Infrastructure &amp; Support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Core IT Functions: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Network:</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LAN, WAN, internet connections, remote access, and third-party network support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Security:</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System, network, mobile device security, antivirus protection, firewalls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Business Continuity:</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Backup/Restore, Disaster Recovery, monitoring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Communications: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PBX, telephone/mobile communications, VoIP, teleconferencing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Service Desk / Help Desk:</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Incident registration, escalation, and resolution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B4899D45-F2A5-1965-37DB-37B01A3F1A14}"/>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937594046"/>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019E4C-AE69-8316-CCA6-9573C5AFA4D9}"/>
              </a:ext>
            </a:extLst>
          </p:cNvPr>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
        <p:nvSpPr>
          <p:cNvPr id="7" name="Rectangle 1">
            <a:extLst>
              <a:ext uri="{FF2B5EF4-FFF2-40B4-BE49-F238E27FC236}">
                <a16:creationId xmlns:a16="http://schemas.microsoft.com/office/drawing/2014/main" id="{B6C000EC-865C-2582-CCA6-91FDE79C69E1}"/>
              </a:ext>
            </a:extLst>
          </p:cNvPr>
          <p:cNvSpPr>
            <a:spLocks noChangeArrowheads="1"/>
          </p:cNvSpPr>
          <p:nvPr/>
        </p:nvSpPr>
        <p:spPr bwMode="auto">
          <a:xfrm>
            <a:off x="3521122" y="286938"/>
            <a:ext cx="8670878" cy="58095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60287"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323130"/>
              </a:solidFill>
              <a:effectLst/>
              <a:latin typeface="var(--fontFamilyCustomFont1300, var(--fontFamilyBase))"/>
              <a:cs typeface="Segoe UI" panose="020B0502040204020203" pitchFamily="34" charset="0"/>
            </a:endParaRPr>
          </a:p>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323130"/>
                </a:solidFill>
                <a:effectLst/>
                <a:latin typeface="var(--fontFamilyCustomFont700, var(--fontFamilyBase))"/>
                <a:cs typeface="Segoe UI" panose="020B0502040204020203" pitchFamily="34" charset="0"/>
              </a:rPr>
              <a:t>Kottapalli</a:t>
            </a:r>
            <a:r>
              <a:rPr kumimoji="0" lang="en-US" altLang="en-US" sz="2400" b="0" i="0" u="none" strike="noStrike" cap="none" normalizeH="0" baseline="0" dirty="0">
                <a:ln>
                  <a:noFill/>
                </a:ln>
                <a:solidFill>
                  <a:srgbClr val="323130"/>
                </a:solidFill>
                <a:effectLst/>
                <a:latin typeface="var(--fontFamilyCustomFont700, var(--fontFamilyBase))"/>
                <a:cs typeface="Segoe UI" panose="020B0502040204020203" pitchFamily="34" charset="0"/>
              </a:rPr>
              <a:t>, Venugopal</a:t>
            </a:r>
            <a:endParaRPr kumimoji="0" lang="en-US" altLang="en-US" sz="24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endParaRPr>
          </a:p>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05E5C"/>
                </a:solidFill>
                <a:effectLst/>
                <a:latin typeface="var(--fontFamilyCustomFont200, var(--fontFamilyBase))"/>
                <a:cs typeface="Segoe UI" panose="020B0502040204020203" pitchFamily="34" charset="0"/>
              </a:rPr>
              <a:t>Global IT Operations Analysis &amp; Control Manager</a:t>
            </a:r>
          </a:p>
          <a:p>
            <a:pPr marL="0" marR="0" lvl="0" indent="0" algn="l" defTabSz="914400" rtl="0" eaLnBrk="0" fontAlgn="b" latinLnBrk="0" hangingPunct="0">
              <a:lnSpc>
                <a:spcPct val="100000"/>
              </a:lnSpc>
              <a:spcBef>
                <a:spcPct val="0"/>
              </a:spcBef>
              <a:spcAft>
                <a:spcPct val="0"/>
              </a:spcAft>
              <a:buClrTx/>
              <a:buSzTx/>
              <a:buFontTx/>
              <a:buNone/>
              <a:tabLst/>
            </a:pPr>
            <a:endParaRPr lang="en-US" altLang="en-US" sz="2400" dirty="0">
              <a:solidFill>
                <a:srgbClr val="605E5C"/>
              </a:solidFill>
              <a:latin typeface="var(--fontFamilyCustomFont200, var(--fontFamilyBase))"/>
              <a:cs typeface="Segoe UI" panose="020B0502040204020203" pitchFamily="34" charset="0"/>
            </a:endParaRPr>
          </a:p>
          <a:p>
            <a:pPr marL="0" marR="0" lvl="0" indent="0" algn="l" defTabSz="914400" rtl="0" eaLnBrk="0" fontAlgn="b"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endParaRPr>
          </a:p>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a:t>
            </a:r>
          </a:p>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323130"/>
                </a:solidFill>
                <a:effectLst/>
                <a:latin typeface="var(--fontFamilyCustomFont700, var(--fontFamilyBase))"/>
                <a:cs typeface="Segoe UI" panose="020B0502040204020203" pitchFamily="34" charset="0"/>
              </a:rPr>
              <a:t>Doddasiddavannahally</a:t>
            </a:r>
            <a:r>
              <a:rPr kumimoji="0" lang="en-US" altLang="en-US" sz="2400" b="0" i="0" u="none" strike="noStrike" cap="none" normalizeH="0" baseline="0" dirty="0">
                <a:ln>
                  <a:noFill/>
                </a:ln>
                <a:solidFill>
                  <a:srgbClr val="323130"/>
                </a:solidFill>
                <a:effectLst/>
                <a:latin typeface="var(--fontFamilyCustomFont700, var(--fontFamilyBase))"/>
                <a:cs typeface="Segoe UI" panose="020B0502040204020203" pitchFamily="34" charset="0"/>
              </a:rPr>
              <a:t>, </a:t>
            </a:r>
            <a:r>
              <a:rPr kumimoji="0" lang="en-US" altLang="en-US" sz="2400" b="0" i="0" u="none" strike="noStrike" cap="none" normalizeH="0" baseline="0" dirty="0" err="1">
                <a:ln>
                  <a:noFill/>
                </a:ln>
                <a:solidFill>
                  <a:srgbClr val="323130"/>
                </a:solidFill>
                <a:effectLst/>
                <a:latin typeface="var(--fontFamilyCustomFont700, var(--fontFamilyBase))"/>
                <a:cs typeface="Segoe UI" panose="020B0502040204020203" pitchFamily="34" charset="0"/>
              </a:rPr>
              <a:t>Pradyothana</a:t>
            </a:r>
            <a:endParaRPr kumimoji="0" lang="en-US" altLang="en-US" sz="24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endParaRPr>
          </a:p>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05E5C"/>
                </a:solidFill>
                <a:effectLst/>
                <a:latin typeface="var(--fontFamilyCustomFont200, var(--fontFamilyBase))"/>
                <a:cs typeface="Segoe UI" panose="020B0502040204020203" pitchFamily="34" charset="0"/>
              </a:rPr>
              <a:t>Team Manager - DBA / PMO</a:t>
            </a:r>
          </a:p>
          <a:p>
            <a:pPr lvl="0" defTabSz="914400" fontAlgn="b"/>
            <a:endParaRPr lang="en-US" altLang="en-US" sz="2400" dirty="0">
              <a:solidFill>
                <a:srgbClr val="323130"/>
              </a:solidFill>
              <a:latin typeface="var(--fontFamilyCustomFont700, var(--fontFamilyBase))"/>
              <a:cs typeface="Segoe UI" panose="020B0502040204020203" pitchFamily="34" charset="0"/>
            </a:endParaRPr>
          </a:p>
          <a:p>
            <a:pPr lvl="0" defTabSz="914400" fontAlgn="b"/>
            <a:r>
              <a:rPr lang="en-US" altLang="en-US" sz="2400" dirty="0" err="1">
                <a:solidFill>
                  <a:srgbClr val="323130"/>
                </a:solidFill>
                <a:latin typeface="var(--fontFamilyCustomFont700, var(--fontFamilyBase))"/>
                <a:cs typeface="Segoe UI" panose="020B0502040204020203" pitchFamily="34" charset="0"/>
              </a:rPr>
              <a:t>Pulikonda</a:t>
            </a:r>
            <a:r>
              <a:rPr lang="en-US" altLang="en-US" sz="2400" dirty="0">
                <a:solidFill>
                  <a:srgbClr val="323130"/>
                </a:solidFill>
                <a:latin typeface="var(--fontFamilyCustomFont700, var(--fontFamilyBase))"/>
                <a:cs typeface="Segoe UI" panose="020B0502040204020203" pitchFamily="34" charset="0"/>
              </a:rPr>
              <a:t>, Sreenivasulu</a:t>
            </a:r>
            <a:endParaRPr lang="en-US" altLang="en-US" sz="2400" dirty="0">
              <a:solidFill>
                <a:srgbClr val="242424"/>
              </a:solidFill>
              <a:latin typeface="Segoe UI" panose="020B0502040204020203" pitchFamily="34" charset="0"/>
              <a:cs typeface="Segoe UI" panose="020B0502040204020203" pitchFamily="34" charset="0"/>
            </a:endParaRPr>
          </a:p>
          <a:p>
            <a:pPr lvl="0" defTabSz="914400" fontAlgn="b"/>
            <a:r>
              <a:rPr lang="en-US" altLang="en-US" sz="2400" dirty="0">
                <a:solidFill>
                  <a:srgbClr val="605E5C"/>
                </a:solidFill>
                <a:latin typeface="var(--fontFamilyCustomFont200, var(--fontFamilyBase))"/>
                <a:cs typeface="Segoe UI" panose="020B0502040204020203" pitchFamily="34" charset="0"/>
              </a:rPr>
              <a:t>Database Administrator</a:t>
            </a:r>
            <a:endParaRPr lang="en-US" altLang="en-US" sz="2400" dirty="0"/>
          </a:p>
          <a:p>
            <a:pPr marL="0" marR="0" lvl="0" indent="0" algn="l" defTabSz="914400" rtl="0" eaLnBrk="0" fontAlgn="b"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endParaRPr>
          </a:p>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FFFF"/>
                </a:solidFill>
                <a:effectLst/>
                <a:latin typeface="Segoe UI" panose="020B0502040204020203" pitchFamily="34" charset="0"/>
                <a:cs typeface="Segoe UI" panose="020B0502040204020203" pitchFamily="34" charset="0"/>
              </a:rPr>
              <a:t>PS</a:t>
            </a:r>
            <a:endParaRPr kumimoji="0" lang="en-US" altLang="en-US" sz="24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endParaRPr>
          </a:p>
          <a:p>
            <a:pPr marL="0" marR="0" lvl="0" indent="0" algn="l" defTabSz="914400" rtl="0" eaLnBrk="0" fontAlgn="b" latinLnBrk="0" hangingPunct="0">
              <a:lnSpc>
                <a:spcPct val="100000"/>
              </a:lnSpc>
              <a:spcBef>
                <a:spcPct val="0"/>
              </a:spcBef>
              <a:spcAft>
                <a:spcPct val="0"/>
              </a:spcAft>
              <a:buClrTx/>
              <a:buSzTx/>
              <a:buFontTx/>
              <a:buNone/>
              <a:tabLst/>
            </a:pPr>
            <a:r>
              <a:rPr lang="en-US" altLang="en-US" sz="2400" dirty="0">
                <a:solidFill>
                  <a:srgbClr val="323130"/>
                </a:solidFill>
                <a:latin typeface="var(--fontFamilyCustomFont700, var(--fontFamilyBase))"/>
                <a:cs typeface="Segoe UI" panose="020B0502040204020203" pitchFamily="34" charset="0"/>
              </a:rPr>
              <a:t>Chandrashekhar K S</a:t>
            </a:r>
            <a:endParaRPr kumimoji="0" lang="en-US" altLang="en-US" sz="24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endParaRPr>
          </a:p>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05E5C"/>
                </a:solidFill>
                <a:effectLst/>
                <a:latin typeface="var(--fontFamilyCustomFont200, var(--fontFamilyBase))"/>
                <a:cs typeface="Segoe UI" panose="020B0502040204020203" pitchFamily="34" charset="0"/>
              </a:rPr>
              <a:t>Database Administrator(Intern)</a:t>
            </a:r>
            <a:endParaRPr kumimoji="0" lang="en-US" altLang="en-US" sz="2400" b="0" i="0" u="none" strike="noStrike" cap="none" normalizeH="0" baseline="0" dirty="0">
              <a:ln>
                <a:noFill/>
              </a:ln>
              <a:solidFill>
                <a:schemeClr val="tx1"/>
              </a:solidFill>
              <a:effectLst/>
            </a:endParaRPr>
          </a:p>
        </p:txBody>
      </p:sp>
      <p:pic>
        <p:nvPicPr>
          <p:cNvPr id="9218" name="Picture 2">
            <a:extLst>
              <a:ext uri="{FF2B5EF4-FFF2-40B4-BE49-F238E27FC236}">
                <a16:creationId xmlns:a16="http://schemas.microsoft.com/office/drawing/2014/main" id="{9B037C62-B68B-5D0C-3C49-6DCEFF6AB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0835" y="95514"/>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a:extLst>
              <a:ext uri="{FF2B5EF4-FFF2-40B4-BE49-F238E27FC236}">
                <a16:creationId xmlns:a16="http://schemas.microsoft.com/office/drawing/2014/main" id="{93DF4ABD-BAF7-354D-95C5-0F5FC543A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3303" y="1986181"/>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8" name="Arrow: Up 7">
            <a:extLst>
              <a:ext uri="{FF2B5EF4-FFF2-40B4-BE49-F238E27FC236}">
                <a16:creationId xmlns:a16="http://schemas.microsoft.com/office/drawing/2014/main" id="{9EC83BCD-E810-11E8-C1D8-8BA5F5E2C258}"/>
              </a:ext>
            </a:extLst>
          </p:cNvPr>
          <p:cNvSpPr/>
          <p:nvPr/>
        </p:nvSpPr>
        <p:spPr>
          <a:xfrm>
            <a:off x="4611419" y="3248168"/>
            <a:ext cx="484632" cy="532262"/>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Up 8">
            <a:extLst>
              <a:ext uri="{FF2B5EF4-FFF2-40B4-BE49-F238E27FC236}">
                <a16:creationId xmlns:a16="http://schemas.microsoft.com/office/drawing/2014/main" id="{325A335B-9F21-4F34-1BBF-2ACA6DC42880}"/>
              </a:ext>
            </a:extLst>
          </p:cNvPr>
          <p:cNvSpPr/>
          <p:nvPr/>
        </p:nvSpPr>
        <p:spPr>
          <a:xfrm>
            <a:off x="4653887" y="1429068"/>
            <a:ext cx="484632" cy="537634"/>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Up 9">
            <a:extLst>
              <a:ext uri="{FF2B5EF4-FFF2-40B4-BE49-F238E27FC236}">
                <a16:creationId xmlns:a16="http://schemas.microsoft.com/office/drawing/2014/main" id="{67E9387C-057F-380B-B8E3-818051FB44E9}"/>
              </a:ext>
            </a:extLst>
          </p:cNvPr>
          <p:cNvSpPr/>
          <p:nvPr/>
        </p:nvSpPr>
        <p:spPr>
          <a:xfrm>
            <a:off x="4611419" y="4503761"/>
            <a:ext cx="484632" cy="66874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ED4B5E5F-B7D3-26C3-7FDB-4A22C3D46473}"/>
              </a:ext>
            </a:extLst>
          </p:cNvPr>
          <p:cNvSpPr txBox="1"/>
          <p:nvPr/>
        </p:nvSpPr>
        <p:spPr>
          <a:xfrm>
            <a:off x="177421" y="253748"/>
            <a:ext cx="3343701" cy="1569660"/>
          </a:xfrm>
          <a:prstGeom prst="rect">
            <a:avLst/>
          </a:prstGeom>
          <a:noFill/>
        </p:spPr>
        <p:txBody>
          <a:bodyPr wrap="square" rtlCol="0">
            <a:spAutoFit/>
          </a:bodyPr>
          <a:lstStyle/>
          <a:p>
            <a:pPr algn="ctr"/>
            <a:r>
              <a:rPr lang="en-IN" sz="3200" b="1" i="0" dirty="0">
                <a:solidFill>
                  <a:srgbClr val="323130"/>
                </a:solidFill>
                <a:effectLst/>
                <a:latin typeface="Segoe UI" panose="020B0502040204020203" pitchFamily="34" charset="0"/>
              </a:rPr>
              <a:t>Core Database Administrator             Team</a:t>
            </a:r>
            <a:endParaRPr lang="en-IN" sz="3200" dirty="0"/>
          </a:p>
        </p:txBody>
      </p:sp>
    </p:spTree>
    <p:extLst>
      <p:ext uri="{BB962C8B-B14F-4D97-AF65-F5344CB8AC3E}">
        <p14:creationId xmlns:p14="http://schemas.microsoft.com/office/powerpoint/2010/main" val="3251220469"/>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90" y="0"/>
            <a:ext cx="10985310" cy="818866"/>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368491" y="627797"/>
            <a:ext cx="11455018" cy="4614764"/>
          </a:xfrm>
        </p:spPr>
        <p:txBody>
          <a:bodyPr/>
          <a:lstStyle/>
          <a:p>
            <a:r>
              <a:rPr lang="en-US" sz="2000" b="1" dirty="0"/>
              <a:t>Challenges in Searching for an Internship</a:t>
            </a:r>
          </a:p>
          <a:p>
            <a:r>
              <a:rPr lang="en-US" sz="2000" b="1" dirty="0"/>
              <a:t>1. Finding the Right Opportunities:</a:t>
            </a:r>
            <a:endParaRPr lang="en-US" sz="2000" dirty="0"/>
          </a:p>
          <a:p>
            <a:pPr>
              <a:buFont typeface="Arial" panose="020B0604020202020204" pitchFamily="34" charset="0"/>
              <a:buChar char="•"/>
            </a:pPr>
            <a:r>
              <a:rPr lang="en-US" sz="2000" b="1" dirty="0"/>
              <a:t>Competition:</a:t>
            </a:r>
            <a:r>
              <a:rPr lang="en-US" sz="2000" dirty="0"/>
              <a:t> High competition for popular roles.</a:t>
            </a:r>
          </a:p>
          <a:p>
            <a:pPr>
              <a:buFont typeface="Arial" panose="020B0604020202020204" pitchFamily="34" charset="0"/>
              <a:buChar char="•"/>
            </a:pPr>
            <a:r>
              <a:rPr lang="en-US" sz="2000" b="1" dirty="0"/>
              <a:t>Limited Availability:</a:t>
            </a:r>
            <a:r>
              <a:rPr lang="en-US" sz="2000" dirty="0"/>
              <a:t> Some fields have fewer internship opportunities.</a:t>
            </a:r>
          </a:p>
          <a:p>
            <a:pPr>
              <a:buFont typeface="Arial" panose="020B0604020202020204" pitchFamily="34" charset="0"/>
              <a:buChar char="•"/>
            </a:pPr>
            <a:r>
              <a:rPr lang="en-US" sz="2000" b="1" dirty="0"/>
              <a:t>Application Process:</a:t>
            </a:r>
            <a:r>
              <a:rPr lang="en-US" sz="2000" dirty="0"/>
              <a:t> Time-consuming with tailored resumes and cover letters for each application.</a:t>
            </a:r>
          </a:p>
          <a:p>
            <a:r>
              <a:rPr lang="en-US" sz="2000" b="1" dirty="0"/>
              <a:t>2. Cracking the Interview:</a:t>
            </a:r>
            <a:endParaRPr lang="en-US" sz="2000" dirty="0"/>
          </a:p>
          <a:p>
            <a:pPr>
              <a:buFont typeface="Arial" panose="020B0604020202020204" pitchFamily="34" charset="0"/>
              <a:buChar char="•"/>
            </a:pPr>
            <a:r>
              <a:rPr lang="en-US" sz="2000" b="1" dirty="0"/>
              <a:t>Technical Tests:</a:t>
            </a:r>
            <a:r>
              <a:rPr lang="en-US" sz="2000" dirty="0"/>
              <a:t> Coding assessments can be intimidating.</a:t>
            </a:r>
          </a:p>
          <a:p>
            <a:pPr>
              <a:buFont typeface="Arial" panose="020B0604020202020204" pitchFamily="34" charset="0"/>
              <a:buChar char="•"/>
            </a:pPr>
            <a:r>
              <a:rPr lang="en-US" sz="2000" b="1" dirty="0"/>
              <a:t>Behavioral Questions:</a:t>
            </a:r>
            <a:r>
              <a:rPr lang="en-US" sz="2000" dirty="0"/>
              <a:t> You must demonstrate teamwork, problem-solving, and conflict resolution.</a:t>
            </a:r>
          </a:p>
          <a:p>
            <a:pPr>
              <a:buFont typeface="Arial" panose="020B0604020202020204" pitchFamily="34" charset="0"/>
              <a:buChar char="•"/>
            </a:pPr>
            <a:r>
              <a:rPr lang="en-US" sz="2000" b="1" dirty="0"/>
              <a:t>Nervousness:</a:t>
            </a:r>
            <a:r>
              <a:rPr lang="en-US" sz="2000" dirty="0"/>
              <a:t> The pressure to perform can affect confidence and performance.</a:t>
            </a:r>
          </a:p>
          <a:p>
            <a:r>
              <a:rPr lang="en-US" sz="2000" b="1" dirty="0"/>
              <a:t>3. Adjusting to the Team:</a:t>
            </a:r>
            <a:endParaRPr lang="en-US" sz="2000" dirty="0"/>
          </a:p>
          <a:p>
            <a:pPr>
              <a:buFont typeface="Arial" panose="020B0604020202020204" pitchFamily="34" charset="0"/>
              <a:buChar char="•"/>
            </a:pPr>
            <a:r>
              <a:rPr lang="en-US" sz="2000" b="1" dirty="0"/>
              <a:t>Work Culture:</a:t>
            </a:r>
            <a:r>
              <a:rPr lang="en-US" sz="2000" dirty="0"/>
              <a:t> Adapting to different workplace environments and dynamics.</a:t>
            </a:r>
          </a:p>
          <a:p>
            <a:pPr>
              <a:buFont typeface="Arial" panose="020B0604020202020204" pitchFamily="34" charset="0"/>
              <a:buChar char="•"/>
            </a:pPr>
            <a:r>
              <a:rPr lang="en-US" sz="2000" b="1" dirty="0"/>
              <a:t>Team Communication:</a:t>
            </a:r>
            <a:r>
              <a:rPr lang="en-US" sz="2000" dirty="0"/>
              <a:t> Learning to collaborate with varying communication styles.</a:t>
            </a:r>
          </a:p>
          <a:p>
            <a:pPr>
              <a:buFont typeface="Arial" panose="020B0604020202020204" pitchFamily="34" charset="0"/>
              <a:buChar char="•"/>
            </a:pPr>
            <a:r>
              <a:rPr lang="en-US" sz="2000" b="1" dirty="0"/>
              <a:t>Technical Environment:</a:t>
            </a:r>
            <a:r>
              <a:rPr lang="en-US" sz="2000" dirty="0"/>
              <a:t> Quickly adapting to new tools and technologies.</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3377388282"/>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391585-F890-1B7D-ED55-91C9B2C75F10}"/>
              </a:ext>
            </a:extLst>
          </p:cNvPr>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
        <p:nvSpPr>
          <p:cNvPr id="15" name="Rectangle 4">
            <a:extLst>
              <a:ext uri="{FF2B5EF4-FFF2-40B4-BE49-F238E27FC236}">
                <a16:creationId xmlns:a16="http://schemas.microsoft.com/office/drawing/2014/main" id="{F874082C-3D35-2B92-029A-79CE942EBECB}"/>
              </a:ext>
            </a:extLst>
          </p:cNvPr>
          <p:cNvSpPr>
            <a:spLocks noChangeArrowheads="1"/>
          </p:cNvSpPr>
          <p:nvPr/>
        </p:nvSpPr>
        <p:spPr bwMode="auto">
          <a:xfrm>
            <a:off x="674427" y="403953"/>
            <a:ext cx="1006878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SQL Server Management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1. Database Creation &amp; Configuration: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Setting up databases to store structured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Ensuring proper schema and structure for efficiency.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2. Backup and Recovery:</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Implementing regular backup schedules to prevent data loss.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Ensuring a recovery plan is in place for system failures.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3. Security Management: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Configuring user access, roles, and permissions.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Securing sensitive data through encryption and authentication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4. Performance Optimization: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Monitoring performance and optimizing slow queries.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Managing indexing, query optimization, and system resource utilization.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398356A6-3511-2B05-3AE5-6FFD161F674E}"/>
              </a:ext>
            </a:extLst>
          </p:cNvPr>
          <p:cNvSpPr>
            <a:spLocks noChangeArrowheads="1"/>
          </p:cNvSpPr>
          <p:nvPr/>
        </p:nvSpPr>
        <p:spPr bwMode="auto">
          <a:xfrm>
            <a:off x="838200" y="28068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5178895"/>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E4C10-3716-342B-A25E-44CD977C3B94}"/>
              </a:ext>
            </a:extLst>
          </p:cNvPr>
          <p:cNvSpPr>
            <a:spLocks noGrp="1"/>
          </p:cNvSpPr>
          <p:nvPr>
            <p:ph idx="1"/>
          </p:nvPr>
        </p:nvSpPr>
        <p:spPr>
          <a:xfrm>
            <a:off x="0" y="0"/>
            <a:ext cx="12419463" cy="5936777"/>
          </a:xfrm>
        </p:spPr>
        <p:txBody>
          <a:bodyPr/>
          <a:lstStyle/>
          <a:p>
            <a:r>
              <a:rPr lang="en-US" sz="2400" b="1" dirty="0"/>
              <a:t>SQL Server Standardization</a:t>
            </a:r>
          </a:p>
          <a:p>
            <a:r>
              <a:rPr lang="en-US" sz="2400" b="1" dirty="0"/>
              <a:t>1. Naming Conventions:</a:t>
            </a:r>
            <a:endParaRPr lang="en-US" sz="2400" dirty="0"/>
          </a:p>
          <a:p>
            <a:pPr>
              <a:buFont typeface="Arial" panose="020B0604020202020204" pitchFamily="34" charset="0"/>
              <a:buChar char="•"/>
            </a:pPr>
            <a:r>
              <a:rPr lang="en-US" sz="2400" dirty="0"/>
              <a:t>Consistent naming for tables, columns, and procedures to ensure clarity and maintainability.</a:t>
            </a:r>
          </a:p>
          <a:p>
            <a:r>
              <a:rPr lang="en-US" sz="2400" b="1" dirty="0"/>
              <a:t>2. Database Design Standards:</a:t>
            </a:r>
            <a:endParaRPr lang="en-US" sz="2400" dirty="0"/>
          </a:p>
          <a:p>
            <a:pPr>
              <a:buFont typeface="Arial" panose="020B0604020202020204" pitchFamily="34" charset="0"/>
              <a:buChar char="•"/>
            </a:pPr>
            <a:r>
              <a:rPr lang="en-US" sz="2400" dirty="0"/>
              <a:t>Adhering to best practices in data types, normalization, and relationships to reduce redundancy.</a:t>
            </a:r>
          </a:p>
          <a:p>
            <a:r>
              <a:rPr lang="en-US" sz="2400" b="1" dirty="0"/>
              <a:t>3. Code and Query Standards:</a:t>
            </a:r>
            <a:endParaRPr lang="en-US" sz="2400" dirty="0"/>
          </a:p>
          <a:p>
            <a:pPr>
              <a:buFont typeface="Arial" panose="020B0604020202020204" pitchFamily="34" charset="0"/>
              <a:buChar char="•"/>
            </a:pPr>
            <a:r>
              <a:rPr lang="en-US" sz="2400" dirty="0"/>
              <a:t>Ensuring SQL code is written in an efficient, standardized manner to improve maintainability and performance.</a:t>
            </a:r>
          </a:p>
          <a:p>
            <a:r>
              <a:rPr lang="en-US" sz="2400" b="1" dirty="0"/>
              <a:t>4. Compliance and Security Standards:</a:t>
            </a:r>
            <a:endParaRPr lang="en-US" sz="2400" dirty="0"/>
          </a:p>
          <a:p>
            <a:pPr>
              <a:buFont typeface="Arial" panose="020B0604020202020204" pitchFamily="34" charset="0"/>
              <a:buChar char="•"/>
            </a:pPr>
            <a:r>
              <a:rPr lang="en-US" sz="2400" dirty="0"/>
              <a:t>Following legal and regulatory guidelines for data security and privacy.</a:t>
            </a:r>
          </a:p>
          <a:p>
            <a:r>
              <a:rPr lang="en-US" sz="2400" b="1" dirty="0"/>
              <a:t>5. Automation:</a:t>
            </a:r>
            <a:endParaRPr lang="en-US" sz="2400" dirty="0"/>
          </a:p>
          <a:p>
            <a:pPr>
              <a:buFont typeface="Arial" panose="020B0604020202020204" pitchFamily="34" charset="0"/>
              <a:buChar char="•"/>
            </a:pPr>
            <a:r>
              <a:rPr lang="en-US" sz="2400" dirty="0"/>
              <a:t>Automating routine tasks (e.g., backups, updates) to reduce errors and save time.</a:t>
            </a:r>
          </a:p>
          <a:p>
            <a:endParaRPr lang="en-IN" sz="2400" dirty="0"/>
          </a:p>
        </p:txBody>
      </p:sp>
      <p:sp>
        <p:nvSpPr>
          <p:cNvPr id="4" name="Slide Number Placeholder 3">
            <a:extLst>
              <a:ext uri="{FF2B5EF4-FFF2-40B4-BE49-F238E27FC236}">
                <a16:creationId xmlns:a16="http://schemas.microsoft.com/office/drawing/2014/main" id="{C75166A6-22BF-B9D0-3837-163B0405491F}"/>
              </a:ext>
            </a:extLst>
          </p:cNvPr>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Tree>
    <p:extLst>
      <p:ext uri="{BB962C8B-B14F-4D97-AF65-F5344CB8AC3E}">
        <p14:creationId xmlns:p14="http://schemas.microsoft.com/office/powerpoint/2010/main" val="4221818871"/>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E4C10-3716-342B-A25E-44CD977C3B94}"/>
              </a:ext>
            </a:extLst>
          </p:cNvPr>
          <p:cNvSpPr>
            <a:spLocks noGrp="1"/>
          </p:cNvSpPr>
          <p:nvPr>
            <p:ph idx="1"/>
          </p:nvPr>
        </p:nvSpPr>
        <p:spPr>
          <a:xfrm>
            <a:off x="0" y="0"/>
            <a:ext cx="12419463" cy="5936777"/>
          </a:xfrm>
        </p:spPr>
        <p:txBody>
          <a:bodyPr/>
          <a:lstStyle/>
          <a:p>
            <a:r>
              <a:rPr lang="en-US" sz="2400" b="1" dirty="0"/>
              <a:t>SQL Server Standardization</a:t>
            </a:r>
          </a:p>
          <a:p>
            <a:r>
              <a:rPr lang="en-US" sz="2400" b="1" dirty="0"/>
              <a:t>1. Naming Conventions:</a:t>
            </a:r>
            <a:endParaRPr lang="en-US" sz="2400" dirty="0"/>
          </a:p>
          <a:p>
            <a:pPr>
              <a:buFont typeface="Arial" panose="020B0604020202020204" pitchFamily="34" charset="0"/>
              <a:buChar char="•"/>
            </a:pPr>
            <a:r>
              <a:rPr lang="en-US" sz="2400" dirty="0"/>
              <a:t>Consistent naming for tables, columns, and procedures to ensure clarity and maintainability.</a:t>
            </a:r>
          </a:p>
          <a:p>
            <a:r>
              <a:rPr lang="en-US" sz="2400" b="1" dirty="0"/>
              <a:t>2. Database Design Standards:</a:t>
            </a:r>
            <a:endParaRPr lang="en-US" sz="2400" dirty="0"/>
          </a:p>
          <a:p>
            <a:pPr>
              <a:buFont typeface="Arial" panose="020B0604020202020204" pitchFamily="34" charset="0"/>
              <a:buChar char="•"/>
            </a:pPr>
            <a:r>
              <a:rPr lang="en-US" sz="2400" dirty="0"/>
              <a:t>Adhering to best practices in data types, normalization, and relationships to reduce redundancy.</a:t>
            </a:r>
          </a:p>
          <a:p>
            <a:r>
              <a:rPr lang="en-US" sz="2400" b="1" dirty="0"/>
              <a:t>3. Code and Query Standards:</a:t>
            </a:r>
            <a:endParaRPr lang="en-US" sz="2400" dirty="0"/>
          </a:p>
          <a:p>
            <a:pPr>
              <a:buFont typeface="Arial" panose="020B0604020202020204" pitchFamily="34" charset="0"/>
              <a:buChar char="•"/>
            </a:pPr>
            <a:r>
              <a:rPr lang="en-US" sz="2400" dirty="0"/>
              <a:t>Ensuring SQL code is written in an efficient, standardized manner to improve maintainability and performance.</a:t>
            </a:r>
          </a:p>
          <a:p>
            <a:r>
              <a:rPr lang="en-US" sz="2400" b="1" dirty="0"/>
              <a:t>4. Compliance and Security Standards:</a:t>
            </a:r>
            <a:endParaRPr lang="en-US" sz="2400" dirty="0"/>
          </a:p>
          <a:p>
            <a:pPr>
              <a:buFont typeface="Arial" panose="020B0604020202020204" pitchFamily="34" charset="0"/>
              <a:buChar char="•"/>
            </a:pPr>
            <a:r>
              <a:rPr lang="en-US" sz="2400" dirty="0"/>
              <a:t>Following legal and regulatory guidelines for data security and privacy.</a:t>
            </a:r>
          </a:p>
          <a:p>
            <a:r>
              <a:rPr lang="en-US" sz="2400" b="1" dirty="0"/>
              <a:t>5. Automation:</a:t>
            </a:r>
            <a:endParaRPr lang="en-US" sz="2400" dirty="0"/>
          </a:p>
          <a:p>
            <a:pPr>
              <a:buFont typeface="Arial" panose="020B0604020202020204" pitchFamily="34" charset="0"/>
              <a:buChar char="•"/>
            </a:pPr>
            <a:r>
              <a:rPr lang="en-US" sz="2400" dirty="0"/>
              <a:t>Automating routine tasks (e.g., backups, updates) to reduce errors and save time.</a:t>
            </a:r>
          </a:p>
          <a:p>
            <a:endParaRPr lang="en-IN" sz="2400" dirty="0"/>
          </a:p>
        </p:txBody>
      </p:sp>
      <p:sp>
        <p:nvSpPr>
          <p:cNvPr id="4" name="Slide Number Placeholder 3">
            <a:extLst>
              <a:ext uri="{FF2B5EF4-FFF2-40B4-BE49-F238E27FC236}">
                <a16:creationId xmlns:a16="http://schemas.microsoft.com/office/drawing/2014/main" id="{C75166A6-22BF-B9D0-3837-163B0405491F}"/>
              </a:ext>
            </a:extLst>
          </p:cNvPr>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Tree>
    <p:extLst>
      <p:ext uri="{BB962C8B-B14F-4D97-AF65-F5344CB8AC3E}">
        <p14:creationId xmlns:p14="http://schemas.microsoft.com/office/powerpoint/2010/main" val="312911034"/>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30" y="365125"/>
            <a:ext cx="11168270" cy="819241"/>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Title : </a:t>
            </a:r>
            <a:r>
              <a:rPr lang="en-US" sz="3200" dirty="0"/>
              <a:t>SQL Server Management and Standardization</a:t>
            </a:r>
            <a:br>
              <a:rPr lang="en-US" sz="3200" b="1" dirty="0">
                <a:solidFill>
                  <a:schemeClr val="accent1">
                    <a:lumMod val="75000"/>
                  </a:schemeClr>
                </a:solidFill>
                <a:latin typeface="Times New Roman" panose="02020603050405020304" pitchFamily="18" charset="0"/>
                <a:cs typeface="Times New Roman" panose="02020603050405020304" pitchFamily="18" charset="0"/>
              </a:rPr>
            </a:br>
            <a:r>
              <a:rPr lang="en-US" sz="3200" b="1" dirty="0">
                <a:solidFill>
                  <a:schemeClr val="accent1">
                    <a:lumMod val="75000"/>
                  </a:schemeClr>
                </a:solidFill>
                <a:latin typeface="Times New Roman" panose="02020603050405020304" pitchFamily="18" charset="0"/>
                <a:cs typeface="Times New Roman" panose="02020603050405020304" pitchFamily="18" charset="0"/>
              </a:rPr>
              <a:t>A</a:t>
            </a:r>
            <a:r>
              <a:rPr lang="en-IN" sz="3200" b="1" dirty="0">
                <a:solidFill>
                  <a:schemeClr val="accent1">
                    <a:lumMod val="75000"/>
                  </a:schemeClr>
                </a:solidFill>
                <a:latin typeface="Times New Roman" panose="02020603050405020304" pitchFamily="18" charset="0"/>
                <a:cs typeface="Times New Roman" panose="02020603050405020304" pitchFamily="18" charset="0"/>
              </a:rPr>
              <a:t>bstract:</a:t>
            </a:r>
          </a:p>
        </p:txBody>
      </p:sp>
      <p:sp>
        <p:nvSpPr>
          <p:cNvPr id="3" name="Content Placeholder 2"/>
          <p:cNvSpPr>
            <a:spLocks noGrp="1"/>
          </p:cNvSpPr>
          <p:nvPr>
            <p:ph idx="1"/>
          </p:nvPr>
        </p:nvSpPr>
        <p:spPr>
          <a:xfrm>
            <a:off x="159026" y="1408750"/>
            <a:ext cx="11847444" cy="4268526"/>
          </a:xfrm>
        </p:spPr>
        <p:txBody>
          <a:bodyPr/>
          <a:lstStyle/>
          <a:p>
            <a:pPr marL="0" indent="0">
              <a:buNone/>
            </a:pPr>
            <a:r>
              <a:rPr lang="en-US" dirty="0"/>
              <a:t>The management and standardization of SQL Server environments are critical for ensuring efficient database performance, security, and scalability. This project focuses on developing a comprehensive framework for managing SQL Server instances, optimizing database operations, and standardizing best practices across the organization. The proposed solution will provide automated tools for routine database management tasks, standardized configurations for performance optimization, and a clear roadmap for database governance. The impact of this project includes reduced administrative overhead, improved database performance, and enhanced security compliance.</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 :</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US" dirty="0"/>
              <a:t>SQL Server management and standardization have been widely studied in the context of database administration. Research highlights the importance of automated tools, standardized practices, and efficient monitoring systems in managing SQL Server environments. Various studies emphasize the need for standardized configurations to prevent performance bottlenecks and ensure data integrity. Best practices in SQL Server management include regular backups, indexing strategies, and performance tuning, which form the foundation of this project.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19</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2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2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200000"/>
              </a:lnSpc>
              <a:spcBef>
                <a:spcPts val="0"/>
              </a:spcBef>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marL="152400" indent="0" algn="just">
              <a:lnSpc>
                <a:spcPct val="200000"/>
              </a:lnSpc>
              <a:spcBef>
                <a:spcPts val="0"/>
              </a:spcBef>
              <a:buNone/>
            </a:pP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29858611"/>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361F-F9D2-F765-7283-5B92654FDB07}"/>
              </a:ext>
            </a:extLst>
          </p:cNvPr>
          <p:cNvSpPr>
            <a:spLocks noGrp="1"/>
          </p:cNvSpPr>
          <p:nvPr>
            <p:ph type="title"/>
          </p:nvPr>
        </p:nvSpPr>
        <p:spPr>
          <a:xfrm>
            <a:off x="278642" y="-262672"/>
            <a:ext cx="10515600" cy="1325563"/>
          </a:xfrm>
        </p:spPr>
        <p:txBody>
          <a:bodyPr/>
          <a:lstStyle/>
          <a:p>
            <a:r>
              <a:rPr lang="en-US" sz="4400" b="1" dirty="0">
                <a:solidFill>
                  <a:schemeClr val="accent1">
                    <a:lumMod val="75000"/>
                  </a:schemeClr>
                </a:solidFill>
                <a:latin typeface="Times New Roman" panose="02020603050405020304" pitchFamily="18" charset="0"/>
                <a:cs typeface="Times New Roman" panose="02020603050405020304" pitchFamily="18" charset="0"/>
              </a:rPr>
              <a:t>Proposed System</a:t>
            </a:r>
            <a:endParaRPr lang="en-IN" dirty="0"/>
          </a:p>
        </p:txBody>
      </p:sp>
      <p:sp>
        <p:nvSpPr>
          <p:cNvPr id="3" name="Content Placeholder 2">
            <a:extLst>
              <a:ext uri="{FF2B5EF4-FFF2-40B4-BE49-F238E27FC236}">
                <a16:creationId xmlns:a16="http://schemas.microsoft.com/office/drawing/2014/main" id="{3A20CAA1-3FCE-016B-7FCD-97C0F908D142}"/>
              </a:ext>
            </a:extLst>
          </p:cNvPr>
          <p:cNvSpPr>
            <a:spLocks noGrp="1"/>
          </p:cNvSpPr>
          <p:nvPr>
            <p:ph idx="1"/>
          </p:nvPr>
        </p:nvSpPr>
        <p:spPr>
          <a:xfrm>
            <a:off x="415119" y="639181"/>
            <a:ext cx="10515600" cy="4351338"/>
          </a:xfrm>
        </p:spPr>
        <p:txBody>
          <a:bodyPr/>
          <a:lstStyle/>
          <a:p>
            <a:pPr algn="just">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proposed framework for SQL Server standardization is designed to streamline operations and improve consistency across all SQL Server instances. The key components of the framework are:</a:t>
            </a:r>
          </a:p>
          <a:p>
            <a:pPr marL="342900" lvl="0" indent="-342900" algn="just">
              <a:lnSpc>
                <a:spcPct val="115000"/>
              </a:lnSpc>
              <a:spcAft>
                <a:spcPts val="800"/>
              </a:spcAft>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Standardized Installation Process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 step-by-step guide for installing SQL Server instances with predefined configurations for memory, storage, and network settings. This ensures uniformity across all instances.</a:t>
            </a:r>
          </a:p>
          <a:p>
            <a:pPr marL="342900" lvl="0" indent="-342900" algn="just">
              <a:lnSpc>
                <a:spcPct val="115000"/>
              </a:lnSpc>
              <a:spcAft>
                <a:spcPts val="800"/>
              </a:spcAft>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Centralized Security Policies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Guidelines for configuring user access, permissions, and authentication across all SQL Server instances. This also includes encryption protocols and firewall settings.</a:t>
            </a:r>
          </a:p>
          <a:p>
            <a:pPr marL="342900" lvl="0" indent="-342900" algn="just">
              <a:lnSpc>
                <a:spcPct val="115000"/>
              </a:lnSpc>
              <a:spcAft>
                <a:spcPts val="800"/>
              </a:spcAft>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Automated Backup and Recovery Plan</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 set of automated tasks for performing regular backups, with defined retention policies and disaster recovery processes.</a:t>
            </a:r>
          </a:p>
          <a:p>
            <a:pPr marL="342900" lvl="0" indent="-342900" algn="just">
              <a:lnSpc>
                <a:spcPct val="115000"/>
              </a:lnSpc>
              <a:spcAft>
                <a:spcPts val="800"/>
              </a:spcAft>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Performance Monitoring and Optimization</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 set of standardized performance tuning procedures, including indexing strategies, query optimization techniques, and regular performance reviews.</a:t>
            </a:r>
          </a:p>
          <a:p>
            <a:endParaRPr lang="en-IN" dirty="0"/>
          </a:p>
        </p:txBody>
      </p:sp>
      <p:sp>
        <p:nvSpPr>
          <p:cNvPr id="4" name="Slide Number Placeholder 3">
            <a:extLst>
              <a:ext uri="{FF2B5EF4-FFF2-40B4-BE49-F238E27FC236}">
                <a16:creationId xmlns:a16="http://schemas.microsoft.com/office/drawing/2014/main" id="{45C6735E-E692-3074-5C41-EDA8F977B62C}"/>
              </a:ext>
            </a:extLst>
          </p:cNvPr>
          <p:cNvSpPr>
            <a:spLocks noGrp="1"/>
          </p:cNvSpPr>
          <p:nvPr>
            <p:ph type="sldNum" sz="quarter" idx="12"/>
          </p:nvPr>
        </p:nvSpPr>
        <p:spPr/>
        <p:txBody>
          <a:bodyPr/>
          <a:lstStyle/>
          <a:p>
            <a:pPr>
              <a:defRPr/>
            </a:pPr>
            <a:fld id="{815EC703-C051-410C-8BA1-62752E291E83}" type="slidenum">
              <a:rPr lang="en-US" altLang="en-US" smtClean="0"/>
              <a:pPr>
                <a:defRPr/>
              </a:pPr>
              <a:t>20</a:t>
            </a:fld>
            <a:endParaRPr lang="en-US" altLang="en-US"/>
          </a:p>
        </p:txBody>
      </p:sp>
    </p:spTree>
    <p:extLst>
      <p:ext uri="{BB962C8B-B14F-4D97-AF65-F5344CB8AC3E}">
        <p14:creationId xmlns:p14="http://schemas.microsoft.com/office/powerpoint/2010/main" val="3188109582"/>
      </p:ext>
    </p:extLst>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07488A-AB26-AF39-03E4-E7F5EDE8B05B}"/>
              </a:ext>
            </a:extLst>
          </p:cNvPr>
          <p:cNvSpPr>
            <a:spLocks noGrp="1"/>
          </p:cNvSpPr>
          <p:nvPr>
            <p:ph type="sldNum" sz="quarter" idx="12"/>
          </p:nvPr>
        </p:nvSpPr>
        <p:spPr/>
        <p:txBody>
          <a:bodyPr/>
          <a:lstStyle/>
          <a:p>
            <a:pPr>
              <a:defRPr/>
            </a:pPr>
            <a:fld id="{815EC703-C051-410C-8BA1-62752E291E83}" type="slidenum">
              <a:rPr lang="en-US" altLang="en-US" smtClean="0"/>
              <a:pPr>
                <a:defRPr/>
              </a:pPr>
              <a:t>21</a:t>
            </a:fld>
            <a:endParaRPr lang="en-US" altLang="en-US"/>
          </a:p>
        </p:txBody>
      </p:sp>
      <p:pic>
        <p:nvPicPr>
          <p:cNvPr id="5" name="Content Placeholder 4" descr="What is SQL Server - SQL Server Architecture ">
            <a:extLst>
              <a:ext uri="{FF2B5EF4-FFF2-40B4-BE49-F238E27FC236}">
                <a16:creationId xmlns:a16="http://schemas.microsoft.com/office/drawing/2014/main" id="{C74AD44E-638F-9F4E-BA97-E33143C5211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1009" y="600501"/>
            <a:ext cx="9875520" cy="5167253"/>
          </a:xfrm>
          <a:prstGeom prst="rect">
            <a:avLst/>
          </a:prstGeom>
          <a:noFill/>
          <a:ln>
            <a:noFill/>
          </a:ln>
        </p:spPr>
      </p:pic>
    </p:spTree>
    <p:extLst>
      <p:ext uri="{BB962C8B-B14F-4D97-AF65-F5344CB8AC3E}">
        <p14:creationId xmlns:p14="http://schemas.microsoft.com/office/powerpoint/2010/main" val="2383708678"/>
      </p:ext>
    </p:extLst>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a:t>
            </a:r>
          </a:p>
        </p:txBody>
      </p:sp>
      <p:sp>
        <p:nvSpPr>
          <p:cNvPr id="3" name="Content Placeholder 2"/>
          <p:cNvSpPr>
            <a:spLocks noGrp="1"/>
          </p:cNvSpPr>
          <p:nvPr>
            <p:ph idx="1"/>
          </p:nvPr>
        </p:nvSpPr>
        <p:spPr>
          <a:xfrm>
            <a:off x="838200" y="914400"/>
            <a:ext cx="10515600" cy="4328161"/>
          </a:xfrm>
        </p:spPr>
        <p:txBody>
          <a:bodyPr/>
          <a:lstStyle/>
          <a:p>
            <a:pPr>
              <a:buFont typeface="Arial" panose="020B0604020202020204" pitchFamily="34" charset="0"/>
              <a:buChar char="•"/>
            </a:pPr>
            <a:r>
              <a:rPr lang="en-US" dirty="0"/>
              <a:t>To develop a framework for efficient SQL Server management.</a:t>
            </a:r>
          </a:p>
          <a:p>
            <a:pPr marL="0" indent="0">
              <a:buNone/>
            </a:pPr>
            <a:endParaRPr lang="en-US" dirty="0"/>
          </a:p>
          <a:p>
            <a:pPr>
              <a:buFont typeface="Arial" panose="020B0604020202020204" pitchFamily="34" charset="0"/>
              <a:buChar char="•"/>
            </a:pPr>
            <a:r>
              <a:rPr lang="en-US" dirty="0"/>
              <a:t>To standardize database configurations and practices.</a:t>
            </a:r>
          </a:p>
          <a:p>
            <a:pPr>
              <a:buFont typeface="Arial" panose="020B0604020202020204" pitchFamily="34" charset="0"/>
              <a:buChar char="•"/>
            </a:pPr>
            <a:endParaRPr lang="en-US" dirty="0"/>
          </a:p>
          <a:p>
            <a:pPr>
              <a:buFont typeface="Arial" panose="020B0604020202020204" pitchFamily="34" charset="0"/>
              <a:buChar char="•"/>
            </a:pPr>
            <a:r>
              <a:rPr lang="en-US" dirty="0"/>
              <a:t>To automate routine database maintenance tasks.</a:t>
            </a:r>
          </a:p>
          <a:p>
            <a:pPr marL="0" indent="0">
              <a:buNone/>
            </a:pPr>
            <a:endParaRPr lang="en-US" dirty="0"/>
          </a:p>
          <a:p>
            <a:pPr>
              <a:buFont typeface="Arial" panose="020B0604020202020204" pitchFamily="34" charset="0"/>
              <a:buChar char="•"/>
            </a:pPr>
            <a:r>
              <a:rPr lang="en-US" dirty="0"/>
              <a:t>To improve database performance and scalability.</a:t>
            </a:r>
          </a:p>
          <a:p>
            <a:pPr>
              <a:buFont typeface="Arial" panose="020B0604020202020204" pitchFamily="34" charset="0"/>
              <a:buChar char="•"/>
            </a:pPr>
            <a:endParaRPr lang="en-US" dirty="0"/>
          </a:p>
          <a:p>
            <a:pPr>
              <a:buFont typeface="Arial" panose="020B0604020202020204" pitchFamily="34" charset="0"/>
              <a:buChar char="•"/>
            </a:pPr>
            <a:r>
              <a:rPr lang="en-US" dirty="0"/>
              <a:t>To ensure security compliance through standardized policies.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22</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710577"/>
            <a:ext cx="10934700" cy="819241"/>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Problem Identification and Formulation of Problem Statement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9100" y="2059011"/>
            <a:ext cx="10515600" cy="4058194"/>
          </a:xfrm>
        </p:spPr>
        <p:txBody>
          <a:bodyPr/>
          <a:lstStyle/>
          <a:p>
            <a:pPr marL="0" indent="0">
              <a:buNone/>
            </a:pPr>
            <a:r>
              <a:rPr lang="en-US" dirty="0"/>
              <a:t>Managing SQL Server environments manually is time-consuming, error-prone, and lacks standardization. The absence of standardized practices leads to inconsistent performance, security vulnerabilities, and increased administrative efforts. This project aims to address these challenges by developing a standardized framework for SQL Server management, ensuring efficient operations, enhanced security, and optimized performance.</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23</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Roadmap, Impact, and Advantages of the Proposed Work (Timeline by Gantt Chart):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24</a:t>
            </a:fld>
            <a:endParaRPr lang="en-US" altLang="en-US"/>
          </a:p>
        </p:txBody>
      </p:sp>
      <p:graphicFrame>
        <p:nvGraphicFramePr>
          <p:cNvPr id="7" name="Content Placeholder 7"/>
          <p:cNvGraphicFramePr>
            <a:graphicFrameLocks noGrp="1"/>
          </p:cNvGraphicFramePr>
          <p:nvPr>
            <p:ph idx="1"/>
            <p:extLst>
              <p:ext uri="{D42A27DB-BD31-4B8C-83A1-F6EECF244321}">
                <p14:modId xmlns:p14="http://schemas.microsoft.com/office/powerpoint/2010/main" val="1345390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7">
            <a:extLst>
              <a:ext uri="{FF2B5EF4-FFF2-40B4-BE49-F238E27FC236}">
                <a16:creationId xmlns:a16="http://schemas.microsoft.com/office/drawing/2014/main" id="{2607B948-5632-CFC4-7B55-6DBF53C24B1E}"/>
              </a:ext>
            </a:extLst>
          </p:cNvPr>
          <p:cNvGraphicFramePr>
            <a:graphicFrameLocks/>
          </p:cNvGraphicFramePr>
          <p:nvPr>
            <p:extLst>
              <p:ext uri="{D42A27DB-BD31-4B8C-83A1-F6EECF244321}">
                <p14:modId xmlns:p14="http://schemas.microsoft.com/office/powerpoint/2010/main" val="1345390430"/>
              </p:ext>
            </p:extLst>
          </p:nvPr>
        </p:nvGraphicFramePr>
        <p:xfrm>
          <a:off x="838200" y="961437"/>
          <a:ext cx="10515600" cy="43072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1" name="Picture 10">
            <a:extLst>
              <a:ext uri="{FF2B5EF4-FFF2-40B4-BE49-F238E27FC236}">
                <a16:creationId xmlns:a16="http://schemas.microsoft.com/office/drawing/2014/main" id="{F9A67526-1893-D9D5-3BBA-5F7437F35F7D}"/>
              </a:ext>
            </a:extLst>
          </p:cNvPr>
          <p:cNvPicPr>
            <a:picLocks noChangeAspect="1"/>
          </p:cNvPicPr>
          <p:nvPr/>
        </p:nvPicPr>
        <p:blipFill>
          <a:blip r:embed="rId12"/>
          <a:stretch>
            <a:fillRect/>
          </a:stretch>
        </p:blipFill>
        <p:spPr>
          <a:xfrm>
            <a:off x="1155796" y="961436"/>
            <a:ext cx="10516511" cy="4304149"/>
          </a:xfrm>
          <a:prstGeom prst="rect">
            <a:avLst/>
          </a:prstGeom>
        </p:spPr>
      </p:pic>
      <p:sp>
        <p:nvSpPr>
          <p:cNvPr id="13" name="TextBox 12">
            <a:extLst>
              <a:ext uri="{FF2B5EF4-FFF2-40B4-BE49-F238E27FC236}">
                <a16:creationId xmlns:a16="http://schemas.microsoft.com/office/drawing/2014/main" id="{740CC544-1E5C-29EE-DDE8-8FCEA368AB96}"/>
              </a:ext>
            </a:extLst>
          </p:cNvPr>
          <p:cNvSpPr txBox="1"/>
          <p:nvPr/>
        </p:nvSpPr>
        <p:spPr>
          <a:xfrm>
            <a:off x="969811" y="1603842"/>
            <a:ext cx="9121264" cy="3108543"/>
          </a:xfrm>
          <a:prstGeom prst="rect">
            <a:avLst/>
          </a:prstGeom>
          <a:noFill/>
        </p:spPr>
        <p:txBody>
          <a:bodyPr wrap="square">
            <a:spAutoFit/>
          </a:bodyPr>
          <a:lstStyle/>
          <a:p>
            <a:r>
              <a:rPr lang="en-US" sz="2800" dirty="0"/>
              <a:t>The project will be executed in multiple phases:</a:t>
            </a:r>
          </a:p>
          <a:p>
            <a:pPr>
              <a:buFont typeface="+mj-lt"/>
              <a:buAutoNum type="arabicPeriod"/>
            </a:pPr>
            <a:r>
              <a:rPr lang="en-US" sz="2800" dirty="0"/>
              <a:t>Research and Requirement Gathering (Week 1-2)</a:t>
            </a:r>
          </a:p>
          <a:p>
            <a:pPr>
              <a:buFont typeface="+mj-lt"/>
              <a:buAutoNum type="arabicPeriod"/>
            </a:pPr>
            <a:r>
              <a:rPr lang="en-US" sz="2800" dirty="0"/>
              <a:t>Design and Framework Development (Week 3-4)</a:t>
            </a:r>
          </a:p>
          <a:p>
            <a:pPr>
              <a:buFont typeface="+mj-lt"/>
              <a:buAutoNum type="arabicPeriod"/>
            </a:pPr>
            <a:r>
              <a:rPr lang="en-US" sz="2800" dirty="0"/>
              <a:t>Implementation of Management Tools (Week 5-6)</a:t>
            </a:r>
          </a:p>
          <a:p>
            <a:pPr>
              <a:buFont typeface="+mj-lt"/>
              <a:buAutoNum type="arabicPeriod"/>
            </a:pPr>
            <a:r>
              <a:rPr lang="en-US" sz="2800" dirty="0"/>
              <a:t>Standardization of Configurations (Week 7-10)</a:t>
            </a:r>
          </a:p>
          <a:p>
            <a:pPr>
              <a:buFont typeface="+mj-lt"/>
              <a:buAutoNum type="arabicPeriod"/>
            </a:pPr>
            <a:r>
              <a:rPr lang="en-US" sz="2800" dirty="0"/>
              <a:t>Testing and Optimization (Week 11-12)</a:t>
            </a:r>
          </a:p>
          <a:p>
            <a:pPr>
              <a:buFont typeface="+mj-lt"/>
              <a:buAutoNum type="arabicPeriod"/>
            </a:pPr>
            <a:r>
              <a:rPr lang="en-US" sz="2800" dirty="0"/>
              <a:t>Documentation and Final Review (Week 12-14</a:t>
            </a:r>
            <a:r>
              <a:rPr lang="en-US" dirty="0"/>
              <a:t>)</a:t>
            </a: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67A386EB-7F7A-05AE-6EB9-7489D0E883AB}"/>
              </a:ext>
            </a:extLst>
          </p:cNvPr>
          <p:cNvSpPr>
            <a:spLocks noGrp="1"/>
          </p:cNvSpPr>
          <p:nvPr>
            <p:ph type="title"/>
          </p:nvPr>
        </p:nvSpPr>
        <p:spPr>
          <a:xfrm>
            <a:off x="838200" y="365125"/>
            <a:ext cx="10515600" cy="1325563"/>
          </a:xfrm>
        </p:spPr>
        <p:txBody>
          <a:bodyPr/>
          <a:lstStyle/>
          <a:p>
            <a:r>
              <a:rPr lang="en-US"/>
              <a:t>Gantt Chart :</a:t>
            </a:r>
          </a:p>
        </p:txBody>
      </p:sp>
      <p:pic>
        <p:nvPicPr>
          <p:cNvPr id="1026" name="Picture 2" descr="Output image">
            <a:extLst>
              <a:ext uri="{FF2B5EF4-FFF2-40B4-BE49-F238E27FC236}">
                <a16:creationId xmlns:a16="http://schemas.microsoft.com/office/drawing/2014/main" id="{7A031F6C-C05F-33C0-213F-07411C3D47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62221" y="1811977"/>
            <a:ext cx="7667557" cy="4351338"/>
          </a:xfrm>
          <a:prstGeom prst="rect">
            <a:avLst/>
          </a:prstGeom>
          <a:solidFill>
            <a:srgbClr val="FFFFFF"/>
          </a:solidFill>
        </p:spPr>
      </p:pic>
      <p:sp>
        <p:nvSpPr>
          <p:cNvPr id="4" name="Slide Number Placeholder 3">
            <a:extLst>
              <a:ext uri="{FF2B5EF4-FFF2-40B4-BE49-F238E27FC236}">
                <a16:creationId xmlns:a16="http://schemas.microsoft.com/office/drawing/2014/main" id="{F623D454-C491-30FC-E804-72D99C0B8588}"/>
              </a:ext>
            </a:extLst>
          </p:cNvPr>
          <p:cNvSpPr>
            <a:spLocks noGrp="1"/>
          </p:cNvSpPr>
          <p:nvPr>
            <p:ph type="sldNum" sz="quarter" idx="12"/>
          </p:nvPr>
        </p:nvSpPr>
        <p:spPr>
          <a:xfrm>
            <a:off x="8610600" y="6356350"/>
            <a:ext cx="2743200" cy="365125"/>
          </a:xfrm>
        </p:spPr>
        <p:txBody>
          <a:bodyPr wrap="square" anchor="ctr">
            <a:normAutofit/>
          </a:bodyPr>
          <a:lstStyle/>
          <a:p>
            <a:pPr>
              <a:spcAft>
                <a:spcPts val="600"/>
              </a:spcAft>
              <a:defRPr/>
            </a:pPr>
            <a:fld id="{815EC703-C051-410C-8BA1-62752E291E83}" type="slidenum">
              <a:rPr lang="en-US" altLang="en-US" smtClean="0"/>
              <a:pPr>
                <a:spcAft>
                  <a:spcPts val="600"/>
                </a:spcAft>
                <a:defRPr/>
              </a:pPr>
              <a:t>25</a:t>
            </a:fld>
            <a:endParaRPr lang="en-US" altLang="en-US"/>
          </a:p>
        </p:txBody>
      </p:sp>
    </p:spTree>
    <p:extLst>
      <p:ext uri="{BB962C8B-B14F-4D97-AF65-F5344CB8AC3E}">
        <p14:creationId xmlns:p14="http://schemas.microsoft.com/office/powerpoint/2010/main" val="2652566802"/>
      </p:ext>
    </p:extLst>
  </p:cSld>
  <p:clrMapOvr>
    <a:masterClrMapping/>
  </p:clrMapOvr>
  <p:transition spd="slow">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Impact and Advantages: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26</a:t>
            </a:fld>
            <a:endParaRPr lang="en-US" altLang="en-US"/>
          </a:p>
        </p:txBody>
      </p:sp>
      <p:sp>
        <p:nvSpPr>
          <p:cNvPr id="3" name="Content Placeholder 2"/>
          <p:cNvSpPr>
            <a:spLocks noGrp="1"/>
          </p:cNvSpPr>
          <p:nvPr>
            <p:ph idx="1"/>
          </p:nvPr>
        </p:nvSpPr>
        <p:spPr>
          <a:xfrm>
            <a:off x="446308" y="889202"/>
            <a:ext cx="11745692" cy="4902181"/>
          </a:xfrm>
        </p:spPr>
        <p:txBody>
          <a:bodyPr/>
          <a:lstStyle/>
          <a:p>
            <a:pPr>
              <a:buFont typeface="Arial" panose="020B0604020202020204" pitchFamily="34" charset="0"/>
              <a:buChar char="•"/>
            </a:pPr>
            <a:r>
              <a:rPr lang="en-IN" dirty="0"/>
              <a:t>Automated database management tasks reduce administrative efforts.</a:t>
            </a:r>
          </a:p>
          <a:p>
            <a:pPr>
              <a:buFont typeface="Arial" panose="020B0604020202020204" pitchFamily="34" charset="0"/>
              <a:buChar char="•"/>
            </a:pPr>
            <a:endParaRPr lang="en-IN" dirty="0"/>
          </a:p>
          <a:p>
            <a:pPr>
              <a:buFont typeface="Arial" panose="020B0604020202020204" pitchFamily="34" charset="0"/>
              <a:buChar char="•"/>
            </a:pPr>
            <a:r>
              <a:rPr lang="en-IN" dirty="0"/>
              <a:t>Standardized configurations ensure consistent performance</a:t>
            </a:r>
          </a:p>
          <a:p>
            <a:pPr>
              <a:buFont typeface="Arial" panose="020B0604020202020204" pitchFamily="34" charset="0"/>
              <a:buChar char="•"/>
            </a:pPr>
            <a:endParaRPr lang="en-IN" dirty="0"/>
          </a:p>
          <a:p>
            <a:pPr>
              <a:buFont typeface="Arial" panose="020B0604020202020204" pitchFamily="34" charset="0"/>
              <a:buChar char="•"/>
            </a:pPr>
            <a:r>
              <a:rPr lang="en-IN" dirty="0"/>
              <a:t>Enhanced security through standardized policies.</a:t>
            </a:r>
          </a:p>
          <a:p>
            <a:pPr>
              <a:buFont typeface="Arial" panose="020B0604020202020204" pitchFamily="34" charset="0"/>
              <a:buChar char="•"/>
            </a:pPr>
            <a:endParaRPr lang="en-IN" dirty="0"/>
          </a:p>
          <a:p>
            <a:pPr>
              <a:buFont typeface="Arial" panose="020B0604020202020204" pitchFamily="34" charset="0"/>
              <a:buChar char="•"/>
            </a:pPr>
            <a:r>
              <a:rPr lang="en-IN" dirty="0"/>
              <a:t>Improved scalability and reliability of SQL Server environments.</a:t>
            </a:r>
          </a:p>
          <a:p>
            <a:pPr>
              <a:buFont typeface="Arial" panose="020B0604020202020204" pitchFamily="34" charset="0"/>
              <a:buChar char="•"/>
            </a:pPr>
            <a:endParaRPr lang="en-IN" dirty="0"/>
          </a:p>
          <a:p>
            <a:pPr>
              <a:buFont typeface="Arial" panose="020B0604020202020204" pitchFamily="34" charset="0"/>
              <a:buChar char="•"/>
            </a:pPr>
            <a:r>
              <a:rPr lang="en-IN" dirty="0"/>
              <a:t>Comprehensive documentation for future reference and training.</a:t>
            </a:r>
          </a:p>
          <a:p>
            <a:pPr marL="0" indent="0">
              <a:buNone/>
            </a:pPr>
            <a:endParaRPr lang="en-IN" dirty="0"/>
          </a:p>
          <a:p>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4892-3A65-973F-CBAD-298E55D340A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6B74B6B-50CE-B898-FF90-1C61A321AA0D}"/>
              </a:ext>
            </a:extLst>
          </p:cNvPr>
          <p:cNvSpPr>
            <a:spLocks noGrp="1"/>
          </p:cNvSpPr>
          <p:nvPr>
            <p:ph idx="1"/>
          </p:nvPr>
        </p:nvSpPr>
        <p:spPr/>
        <p:txBody>
          <a:bodyPr/>
          <a:lstStyle/>
          <a:p>
            <a:endParaRPr lang="en-IN" dirty="0"/>
          </a:p>
          <a:p>
            <a:pPr>
              <a:buFont typeface="+mj-lt"/>
              <a:buAutoNum type="arabicPeriod"/>
            </a:pPr>
            <a:r>
              <a:rPr lang="en-IN" dirty="0"/>
              <a:t>Microsoft SQL Server Documentation.</a:t>
            </a:r>
          </a:p>
          <a:p>
            <a:pPr>
              <a:buFont typeface="+mj-lt"/>
              <a:buAutoNum type="arabicPeriod"/>
            </a:pPr>
            <a:r>
              <a:rPr lang="en-IN" dirty="0"/>
              <a:t>Best Practices for SQL Server Management by Redgate.</a:t>
            </a:r>
          </a:p>
          <a:p>
            <a:pPr>
              <a:buFont typeface="+mj-lt"/>
              <a:buAutoNum type="arabicPeriod"/>
            </a:pPr>
            <a:r>
              <a:rPr lang="en-IN" dirty="0"/>
              <a:t>Database Administration: The Complete Guide by Craig S. Mullins.</a:t>
            </a:r>
          </a:p>
          <a:p>
            <a:pPr>
              <a:buFont typeface="+mj-lt"/>
              <a:buAutoNum type="arabicPeriod"/>
            </a:pPr>
            <a:r>
              <a:rPr lang="en-IN" dirty="0"/>
              <a:t>Research papers on SQL Server standardization and performance tuning.</a:t>
            </a:r>
          </a:p>
          <a:p>
            <a:pPr marL="0" indent="0">
              <a:buNone/>
            </a:pPr>
            <a:endParaRPr lang="en-IN" dirty="0"/>
          </a:p>
        </p:txBody>
      </p:sp>
      <p:sp>
        <p:nvSpPr>
          <p:cNvPr id="4" name="Slide Number Placeholder 3">
            <a:extLst>
              <a:ext uri="{FF2B5EF4-FFF2-40B4-BE49-F238E27FC236}">
                <a16:creationId xmlns:a16="http://schemas.microsoft.com/office/drawing/2014/main" id="{283D7468-51F7-2725-BA68-91223C58D725}"/>
              </a:ext>
            </a:extLst>
          </p:cNvPr>
          <p:cNvSpPr>
            <a:spLocks noGrp="1"/>
          </p:cNvSpPr>
          <p:nvPr>
            <p:ph type="sldNum" sz="quarter" idx="12"/>
          </p:nvPr>
        </p:nvSpPr>
        <p:spPr/>
        <p:txBody>
          <a:bodyPr/>
          <a:lstStyle/>
          <a:p>
            <a:pPr>
              <a:defRPr/>
            </a:pPr>
            <a:fld id="{815EC703-C051-410C-8BA1-62752E291E83}" type="slidenum">
              <a:rPr lang="en-US" altLang="en-US" smtClean="0"/>
              <a:pPr>
                <a:defRPr/>
              </a:pPr>
              <a:t>27</a:t>
            </a:fld>
            <a:endParaRPr lang="en-US" altLang="en-US"/>
          </a:p>
        </p:txBody>
      </p:sp>
    </p:spTree>
    <p:extLst>
      <p:ext uri="{BB962C8B-B14F-4D97-AF65-F5344CB8AC3E}">
        <p14:creationId xmlns:p14="http://schemas.microsoft.com/office/powerpoint/2010/main" val="3187622554"/>
      </p:ext>
    </p:extLst>
  </p:cSld>
  <p:clrMapOvr>
    <a:masterClrMapping/>
  </p:clrMapOvr>
  <p:transition spd="slow">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28</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hlinkClick r:id="rId2"/>
              </a:rPr>
              <a:t>https://github.com/ChandrashekharkS/Internship_Inteva</a:t>
            </a:r>
            <a:r>
              <a:rPr lang="en-US">
                <a:hlinkClick r:id="rId2"/>
              </a:rPr>
              <a:t>.git</a:t>
            </a:r>
            <a:endParaRPr lang="en-US"/>
          </a:p>
          <a:p>
            <a:pPr marL="0" indent="0">
              <a:buNone/>
            </a:pPr>
            <a:endParaRPr lang="en-US" dirty="0"/>
          </a:p>
        </p:txBody>
      </p:sp>
    </p:spTree>
    <p:extLst>
      <p:ext uri="{BB962C8B-B14F-4D97-AF65-F5344CB8AC3E}">
        <p14:creationId xmlns:p14="http://schemas.microsoft.com/office/powerpoint/2010/main" val="1414405121"/>
      </p:ext>
    </p:extLst>
  </p:cSld>
  <p:clrMapOvr>
    <a:masterClrMapping/>
  </p:clrMapOvr>
  <p:transition spd="slow">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29</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11200" y="107891"/>
            <a:ext cx="10668000" cy="5183637"/>
          </a:xfrm>
          <a:prstGeom prst="rect">
            <a:avLst/>
          </a:prstGeom>
          <a:noFill/>
          <a:ln>
            <a:noFill/>
          </a:ln>
        </p:spPr>
        <p:txBody>
          <a:bodyPr spcFirstLastPara="1" wrap="square" lIns="91425" tIns="45700" rIns="91425" bIns="45700" anchor="t" anchorCtr="0">
            <a:noAutofit/>
          </a:bodyPr>
          <a:lstStyle/>
          <a:p>
            <a:pPr marL="152400" indent="0" algn="just">
              <a:lnSpc>
                <a:spcPct val="200000"/>
              </a:lnSpc>
              <a:spcBef>
                <a:spcPts val="0"/>
              </a:spcBef>
              <a:buNone/>
            </a:pPr>
            <a:endParaRPr lang="en-US" sz="2000" b="1" dirty="0">
              <a:solidFill>
                <a:srgbClr val="0070C0"/>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ea typeface="Cambria" panose="02040503050406030204" pitchFamily="18" charset="0"/>
                <a:cs typeface="Times New Roman" panose="02020603050405020304" pitchFamily="18" charset="0"/>
              </a:rPr>
              <a:t>Abstract</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Review Of  Literature</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Objectives</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Identification And Formulation Of Problem Statement</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Road map, Impact And Advantages of  the proposed work (Time line by Gantt Chart)</a:t>
            </a:r>
          </a:p>
          <a:p>
            <a:pPr marL="495300" indent="-342900" algn="just">
              <a:lnSpc>
                <a:spcPct val="2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References</a:t>
            </a:r>
          </a:p>
          <a:p>
            <a:pPr marL="495300" indent="-342900" algn="just">
              <a:lnSpc>
                <a:spcPct val="2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ea typeface="Cambria" panose="020405030504060302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152400" lvl="0" indent="0" algn="just" rtl="0">
              <a:lnSpc>
                <a:spcPct val="200000"/>
              </a:lnSpc>
              <a:spcBef>
                <a:spcPts val="0"/>
              </a:spcBef>
              <a:spcAft>
                <a:spcPts val="0"/>
              </a:spcAft>
              <a:buClr>
                <a:schemeClr val="dk1"/>
              </a:buClr>
              <a:buSzPts val="2400"/>
              <a:buNone/>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30</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
        <p:nvSpPr>
          <p:cNvPr id="8" name="Rectangle 4">
            <a:extLst>
              <a:ext uri="{FF2B5EF4-FFF2-40B4-BE49-F238E27FC236}">
                <a16:creationId xmlns:a16="http://schemas.microsoft.com/office/drawing/2014/main" id="{25566D89-A0B3-A2A4-BFDE-CD5E6F7B6492}"/>
              </a:ext>
            </a:extLst>
          </p:cNvPr>
          <p:cNvSpPr>
            <a:spLocks noChangeArrowheads="1"/>
          </p:cNvSpPr>
          <p:nvPr/>
        </p:nvSpPr>
        <p:spPr bwMode="auto">
          <a:xfrm>
            <a:off x="573206" y="1067167"/>
            <a:ext cx="10780594"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dirty="0">
                <a:ln>
                  <a:noFill/>
                </a:ln>
                <a:solidFill>
                  <a:schemeClr val="tx1"/>
                </a:solidFill>
                <a:effectLst/>
                <a:latin typeface="Arial" panose="020B0604020202020204" pitchFamily="34" charset="0"/>
              </a:rPr>
              <a:t>Company Overview</a:t>
            </a:r>
            <a:endParaRPr kumimoji="0" lang="en-US" altLang="en-US" sz="2800" b="0" i="0" u="none" strike="noStrike" cap="none"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dirty="0">
                <a:ln>
                  <a:noFill/>
                </a:ln>
                <a:solidFill>
                  <a:schemeClr val="tx1"/>
                </a:solidFill>
                <a:effectLst/>
                <a:latin typeface="Arial" panose="020B0604020202020204" pitchFamily="34" charset="0"/>
              </a:rPr>
              <a:t>Name:</a:t>
            </a:r>
            <a:r>
              <a:rPr kumimoji="0" lang="en-US" altLang="en-US" sz="2000" b="0" i="0" u="none" strike="noStrike" cap="none" normalizeH="0" dirty="0">
                <a:ln>
                  <a:noFill/>
                </a:ln>
                <a:solidFill>
                  <a:schemeClr val="tx1"/>
                </a:solidFill>
                <a:effectLst/>
                <a:latin typeface="Arial" panose="020B0604020202020204" pitchFamily="34" charset="0"/>
              </a:rPr>
              <a:t> </a:t>
            </a:r>
            <a:r>
              <a:rPr kumimoji="0" lang="en-US" altLang="en-US" sz="2000" b="0" i="0" u="none" strike="noStrike" cap="none" normalizeH="0" dirty="0" err="1">
                <a:ln>
                  <a:noFill/>
                </a:ln>
                <a:solidFill>
                  <a:schemeClr val="tx1"/>
                </a:solidFill>
                <a:effectLst/>
                <a:latin typeface="Arial" panose="020B0604020202020204" pitchFamily="34" charset="0"/>
              </a:rPr>
              <a:t>Inteva</a:t>
            </a:r>
            <a:r>
              <a:rPr kumimoji="0" lang="en-US" altLang="en-US" sz="2000" b="0" i="0" u="none" strike="noStrike" cap="none" normalizeH="0" dirty="0">
                <a:ln>
                  <a:noFill/>
                </a:ln>
                <a:solidFill>
                  <a:schemeClr val="tx1"/>
                </a:solidFill>
                <a:effectLst/>
                <a:latin typeface="Arial" panose="020B0604020202020204" pitchFamily="34" charset="0"/>
              </a:rPr>
              <a:t> Products, LLC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dirty="0">
                <a:ln>
                  <a:noFill/>
                </a:ln>
                <a:solidFill>
                  <a:schemeClr val="tx1"/>
                </a:solidFill>
                <a:effectLst/>
                <a:latin typeface="Arial" panose="020B0604020202020204" pitchFamily="34" charset="0"/>
              </a:rPr>
              <a:t>Founded:</a:t>
            </a:r>
            <a:r>
              <a:rPr kumimoji="0" lang="en-US" altLang="en-US" sz="2000" b="0" i="0" u="none" strike="noStrike" cap="none" normalizeH="0" dirty="0">
                <a:ln>
                  <a:noFill/>
                </a:ln>
                <a:solidFill>
                  <a:schemeClr val="tx1"/>
                </a:solidFill>
                <a:effectLst/>
                <a:latin typeface="Arial" panose="020B0604020202020204" pitchFamily="34" charset="0"/>
              </a:rPr>
              <a:t> 2008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dirty="0">
                <a:ln>
                  <a:noFill/>
                </a:ln>
                <a:solidFill>
                  <a:schemeClr val="tx1"/>
                </a:solidFill>
                <a:effectLst/>
                <a:latin typeface="Arial" panose="020B0604020202020204" pitchFamily="34" charset="0"/>
              </a:rPr>
              <a:t>Headquarters:</a:t>
            </a:r>
            <a:r>
              <a:rPr kumimoji="0" lang="en-US" altLang="en-US" sz="2000" b="0" i="0" u="none" strike="noStrike" cap="none" normalizeH="0" dirty="0">
                <a:ln>
                  <a:noFill/>
                </a:ln>
                <a:solidFill>
                  <a:schemeClr val="tx1"/>
                </a:solidFill>
                <a:effectLst/>
                <a:latin typeface="Arial" panose="020B0604020202020204" pitchFamily="34" charset="0"/>
              </a:rPr>
              <a:t> Troy, Michigan, USA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dirty="0">
                <a:ln>
                  <a:noFill/>
                </a:ln>
                <a:solidFill>
                  <a:schemeClr val="tx1"/>
                </a:solidFill>
                <a:effectLst/>
                <a:latin typeface="Arial" panose="020B0604020202020204" pitchFamily="34" charset="0"/>
              </a:rPr>
              <a:t>Global Presence:</a:t>
            </a:r>
            <a:r>
              <a:rPr kumimoji="0" lang="en-US" altLang="en-US" sz="2000" b="0" i="0" u="none" strike="noStrike" cap="none" normalizeH="0" dirty="0">
                <a:ln>
                  <a:noFill/>
                </a:ln>
                <a:solidFill>
                  <a:schemeClr val="tx1"/>
                </a:solidFill>
                <a:effectLst/>
                <a:latin typeface="Arial" panose="020B0604020202020204" pitchFamily="34" charset="0"/>
              </a:rPr>
              <a:t> Nearly 30 locations across North America, South America, Europe, and Asia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dirty="0">
                <a:ln>
                  <a:noFill/>
                </a:ln>
                <a:solidFill>
                  <a:schemeClr val="tx1"/>
                </a:solidFill>
                <a:effectLst/>
                <a:latin typeface="Arial" panose="020B0604020202020204" pitchFamily="34" charset="0"/>
              </a:rPr>
              <a:t>Employees:</a:t>
            </a:r>
            <a:r>
              <a:rPr kumimoji="0" lang="en-US" altLang="en-US" sz="2000" b="0" i="0" u="none" strike="noStrike" cap="none" normalizeH="0" dirty="0">
                <a:ln>
                  <a:noFill/>
                </a:ln>
                <a:solidFill>
                  <a:schemeClr val="tx1"/>
                </a:solidFill>
                <a:effectLst/>
                <a:latin typeface="Arial" panose="020B0604020202020204" pitchFamily="34" charset="0"/>
              </a:rPr>
              <a:t> Approximately 8,000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dirty="0">
                <a:ln>
                  <a:noFill/>
                </a:ln>
                <a:solidFill>
                  <a:schemeClr val="tx1"/>
                </a:solidFill>
                <a:effectLst/>
                <a:latin typeface="Arial" panose="020B0604020202020204" pitchFamily="34" charset="0"/>
              </a:rPr>
              <a:t>Industry:</a:t>
            </a:r>
            <a:r>
              <a:rPr kumimoji="0" lang="en-US" altLang="en-US" sz="2000" b="0" i="0" u="none" strike="noStrike" cap="none" normalizeH="0" dirty="0">
                <a:ln>
                  <a:noFill/>
                </a:ln>
                <a:solidFill>
                  <a:schemeClr val="tx1"/>
                </a:solidFill>
                <a:effectLst/>
                <a:latin typeface="Arial" panose="020B0604020202020204" pitchFamily="34" charset="0"/>
              </a:rPr>
              <a:t> Automotive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dirty="0">
                <a:ln>
                  <a:noFill/>
                </a:ln>
                <a:solidFill>
                  <a:schemeClr val="tx1"/>
                </a:solidFill>
                <a:effectLst/>
                <a:latin typeface="Arial" panose="020B0604020202020204" pitchFamily="34" charset="0"/>
              </a:rPr>
              <a:t>Website:</a:t>
            </a:r>
            <a:r>
              <a:rPr kumimoji="0" lang="en-US" altLang="en-US" sz="2000" b="0" i="0" u="none" strike="noStrike" cap="none" normalizeH="0" dirty="0">
                <a:ln>
                  <a:noFill/>
                </a:ln>
                <a:solidFill>
                  <a:schemeClr val="tx1"/>
                </a:solidFill>
                <a:effectLst/>
                <a:latin typeface="Arial" panose="020B0604020202020204" pitchFamily="34" charset="0"/>
              </a:rPr>
              <a:t> </a:t>
            </a:r>
            <a:r>
              <a:rPr kumimoji="0" lang="en-US" altLang="en-US" sz="2000" b="0" i="0" u="none" strike="noStrike" cap="none" normalizeH="0" dirty="0">
                <a:ln>
                  <a:noFill/>
                </a:ln>
                <a:solidFill>
                  <a:schemeClr val="tx1"/>
                </a:solidFill>
                <a:effectLst/>
                <a:latin typeface="Arial" panose="020B0604020202020204" pitchFamily="34" charset="0"/>
                <a:hlinkClick r:id="rId2"/>
              </a:rPr>
              <a:t>www.intevaproducts.com</a:t>
            </a:r>
            <a:endParaRPr kumimoji="0" lang="en-US" altLang="en-US" sz="2000" b="0" i="0" u="none" strike="noStrike" cap="none"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A3716D57-C549-4C36-21BF-EE106F663EB6}"/>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062842523"/>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AE5611-D39C-4DEF-4EA8-DBB2D364F222}"/>
              </a:ext>
            </a:extLst>
          </p:cNvPr>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
        <p:nvSpPr>
          <p:cNvPr id="7" name="Title 1">
            <a:extLst>
              <a:ext uri="{FF2B5EF4-FFF2-40B4-BE49-F238E27FC236}">
                <a16:creationId xmlns:a16="http://schemas.microsoft.com/office/drawing/2014/main" id="{59C8DE09-E5DB-9D0E-91DE-BB344E9E0899}"/>
              </a:ext>
            </a:extLst>
          </p:cNvPr>
          <p:cNvSpPr>
            <a:spLocks noGrp="1"/>
          </p:cNvSpPr>
          <p:nvPr>
            <p:ph idx="1"/>
          </p:nvPr>
        </p:nvSpPr>
        <p:spPr>
          <a:xfrm>
            <a:off x="838200" y="436563"/>
            <a:ext cx="10515600" cy="574040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Product Portfolio</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Interior Systems: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Instrument panels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Consoles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Door trim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Cockpits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Headliners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Closure Systems: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Door latches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Compartment latches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Strikers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Electronic actuators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Motors &amp; Electronics: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Window lift motors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Seat motors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Actuators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Electronic control units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a:buNone/>
            </a:pPr>
            <a:endParaRPr lang="en-IN" dirty="0"/>
          </a:p>
        </p:txBody>
      </p:sp>
      <p:sp>
        <p:nvSpPr>
          <p:cNvPr id="9" name="Rectangle 2">
            <a:extLst>
              <a:ext uri="{FF2B5EF4-FFF2-40B4-BE49-F238E27FC236}">
                <a16:creationId xmlns:a16="http://schemas.microsoft.com/office/drawing/2014/main" id="{4E545F4E-5C2D-2710-9B43-96C040777949}"/>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8758801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D50585-D9F2-AB72-AB97-52D597D8DD5E}"/>
              </a:ext>
            </a:extLst>
          </p:cNvPr>
          <p:cNvSpPr>
            <a:spLocks noGrp="1"/>
          </p:cNvSpPr>
          <p:nvPr>
            <p:ph idx="1"/>
          </p:nvPr>
        </p:nvSpPr>
        <p:spPr>
          <a:xfrm>
            <a:off x="619836" y="679213"/>
            <a:ext cx="10515600" cy="4351338"/>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Clients and Market Presence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Client Base: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Over 50 customers in more than 40 countries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Major global automakers and regional Original Equipment Manufacturers (OEMs)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Industries Served</a:t>
            </a:r>
            <a:r>
              <a:rPr kumimoji="0" lang="en-US" altLang="en-US" b="1" i="0" u="none" strike="noStrike" cap="none" normalizeH="0" baseline="0" dirty="0">
                <a:ln>
                  <a:noFill/>
                </a:ln>
                <a:solidFill>
                  <a:schemeClr val="tx1"/>
                </a:solidFill>
                <a:effectLst/>
                <a:latin typeface="Arial" panose="020B060402020202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Automotive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Commercial vehicle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Defense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Marine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Consumer and industrial sectors</a:t>
            </a:r>
          </a:p>
          <a:p>
            <a:pPr marL="0" indent="0">
              <a:buNone/>
            </a:pPr>
            <a:endParaRPr lang="en-IN" dirty="0"/>
          </a:p>
        </p:txBody>
      </p:sp>
      <p:sp>
        <p:nvSpPr>
          <p:cNvPr id="4" name="Slide Number Placeholder 3">
            <a:extLst>
              <a:ext uri="{FF2B5EF4-FFF2-40B4-BE49-F238E27FC236}">
                <a16:creationId xmlns:a16="http://schemas.microsoft.com/office/drawing/2014/main" id="{9798C2F5-276A-AEAE-97F4-7D11ACC4A3F1}"/>
              </a:ext>
            </a:extLst>
          </p:cNvPr>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
        <p:nvSpPr>
          <p:cNvPr id="6" name="Rectangle 2">
            <a:extLst>
              <a:ext uri="{FF2B5EF4-FFF2-40B4-BE49-F238E27FC236}">
                <a16:creationId xmlns:a16="http://schemas.microsoft.com/office/drawing/2014/main" id="{4A791152-8E23-C134-C2C5-0CD021FDF18C}"/>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482D202C-8976-AA24-9A04-12B7FD7C3077}"/>
              </a:ext>
            </a:extLst>
          </p:cNvPr>
          <p:cNvSpPr>
            <a:spLocks noChangeArrowheads="1"/>
          </p:cNvSpPr>
          <p:nvPr/>
        </p:nvSpPr>
        <p:spPr bwMode="auto">
          <a:xfrm>
            <a:off x="0" y="47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576572188"/>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184367"/>
            <a:ext cx="10515600" cy="4058194"/>
          </a:xfrm>
        </p:spPr>
        <p:txBody>
          <a:bodyPr/>
          <a:lstStyle/>
          <a:p>
            <a:r>
              <a:rPr lang="en-US" b="1" dirty="0"/>
              <a:t>Overview of SQL Server Management</a:t>
            </a:r>
          </a:p>
          <a:p>
            <a:pPr>
              <a:buFont typeface="Arial" panose="020B0604020202020204" pitchFamily="34" charset="0"/>
              <a:buChar char="•"/>
            </a:pPr>
            <a:r>
              <a:rPr lang="en-US" b="1" dirty="0"/>
              <a:t>Definition:</a:t>
            </a:r>
            <a:br>
              <a:rPr lang="en-US" dirty="0"/>
            </a:br>
            <a:r>
              <a:rPr lang="en-US" dirty="0"/>
              <a:t>SQL Server Management involves administering databases to ensure security, performance, and accessibility.</a:t>
            </a:r>
          </a:p>
          <a:p>
            <a:pPr>
              <a:buFont typeface="Arial" panose="020B0604020202020204" pitchFamily="34" charset="0"/>
              <a:buChar char="•"/>
            </a:pPr>
            <a:r>
              <a:rPr lang="en-US" b="1" dirty="0"/>
              <a:t>Key Features:</a:t>
            </a:r>
            <a:endParaRPr lang="en-US" dirty="0"/>
          </a:p>
          <a:p>
            <a:pPr marL="742950" lvl="1" indent="-285750">
              <a:buFont typeface="Arial" panose="020B0604020202020204" pitchFamily="34" charset="0"/>
              <a:buChar char="•"/>
            </a:pPr>
            <a:r>
              <a:rPr lang="en-US" dirty="0"/>
              <a:t>Database administration (tables, views, procedures).</a:t>
            </a:r>
          </a:p>
          <a:p>
            <a:pPr marL="742950" lvl="1" indent="-285750">
              <a:buFont typeface="Arial" panose="020B0604020202020204" pitchFamily="34" charset="0"/>
              <a:buChar char="•"/>
            </a:pPr>
            <a:r>
              <a:rPr lang="en-US" dirty="0"/>
              <a:t>Data security through encryption and role-based access control.</a:t>
            </a:r>
          </a:p>
          <a:p>
            <a:pPr marL="742950" lvl="1" indent="-285750">
              <a:buFont typeface="Arial" panose="020B0604020202020204" pitchFamily="34" charset="0"/>
              <a:buChar char="•"/>
            </a:pPr>
            <a:r>
              <a:rPr lang="en-US" dirty="0"/>
              <a:t>Backup and recovery (point-in-time recovery).</a:t>
            </a:r>
          </a:p>
          <a:p>
            <a:pPr marL="742950" lvl="1" indent="-285750">
              <a:buFont typeface="Arial" panose="020B0604020202020204" pitchFamily="34" charset="0"/>
              <a:buChar char="•"/>
            </a:pPr>
            <a:r>
              <a:rPr lang="en-US" dirty="0"/>
              <a:t>High availability with Always On and Failover Clustering.</a:t>
            </a:r>
          </a:p>
          <a:p>
            <a:pPr marL="742950" lvl="1" indent="-285750">
              <a:buFont typeface="Arial" panose="020B0604020202020204" pitchFamily="34" charset="0"/>
              <a:buChar char="•"/>
            </a:pPr>
            <a:r>
              <a:rPr lang="en-US" dirty="0"/>
              <a:t>Performance tuning with Query Store and Profiler.</a:t>
            </a:r>
          </a:p>
          <a:p>
            <a:pPr marL="742950" lvl="1" indent="-285750">
              <a:buFont typeface="Arial" panose="020B0604020202020204" pitchFamily="34" charset="0"/>
              <a:buChar char="•"/>
            </a:pPr>
            <a:r>
              <a:rPr lang="en-US" dirty="0"/>
              <a:t>Cloud integration with Azure.</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680768858"/>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B45B98-6D7C-25AD-5CD4-D46C074364F9}"/>
              </a:ext>
            </a:extLst>
          </p:cNvPr>
          <p:cNvSpPr>
            <a:spLocks noGrp="1"/>
          </p:cNvSpPr>
          <p:nvPr>
            <p:ph idx="1"/>
          </p:nvPr>
        </p:nvSpPr>
        <p:spPr>
          <a:xfrm>
            <a:off x="565245" y="529088"/>
            <a:ext cx="10515600" cy="4351338"/>
          </a:xfrm>
        </p:spPr>
        <p:txBody>
          <a:bodyPr/>
          <a:lstStyle/>
          <a:p>
            <a:r>
              <a:rPr lang="en-US" b="1" dirty="0"/>
              <a:t>Importance of SQL Server Management</a:t>
            </a:r>
          </a:p>
          <a:p>
            <a:pPr>
              <a:buFont typeface="Arial" panose="020B0604020202020204" pitchFamily="34" charset="0"/>
              <a:buChar char="•"/>
            </a:pPr>
            <a:r>
              <a:rPr lang="en-US" b="1" dirty="0"/>
              <a:t>Ensures Data Integrity:</a:t>
            </a:r>
            <a:r>
              <a:rPr lang="en-US" dirty="0"/>
              <a:t> Maintains accurate and consistent data.</a:t>
            </a:r>
          </a:p>
          <a:p>
            <a:pPr>
              <a:buFont typeface="Arial" panose="020B0604020202020204" pitchFamily="34" charset="0"/>
              <a:buChar char="•"/>
            </a:pPr>
            <a:r>
              <a:rPr lang="en-US" b="1" dirty="0"/>
              <a:t>Boosts Performance:</a:t>
            </a:r>
            <a:r>
              <a:rPr lang="en-US" dirty="0"/>
              <a:t> Optimizes queries for fast application responses.</a:t>
            </a:r>
          </a:p>
          <a:p>
            <a:pPr>
              <a:buFont typeface="Arial" panose="020B0604020202020204" pitchFamily="34" charset="0"/>
              <a:buChar char="•"/>
            </a:pPr>
            <a:r>
              <a:rPr lang="en-US" b="1" dirty="0"/>
              <a:t>Enables Business Continuity:</a:t>
            </a:r>
            <a:r>
              <a:rPr lang="en-US" dirty="0"/>
              <a:t> Prevents data loss with backups and high availability.</a:t>
            </a:r>
          </a:p>
          <a:p>
            <a:pPr>
              <a:buFont typeface="Arial" panose="020B0604020202020204" pitchFamily="34" charset="0"/>
              <a:buChar char="•"/>
            </a:pPr>
            <a:r>
              <a:rPr lang="en-US" b="1" dirty="0"/>
              <a:t>Scales with Growth:</a:t>
            </a:r>
            <a:r>
              <a:rPr lang="en-US" dirty="0"/>
              <a:t> Handles increasing data and user demands.</a:t>
            </a:r>
          </a:p>
          <a:p>
            <a:pPr>
              <a:buFont typeface="Arial" panose="020B0604020202020204" pitchFamily="34" charset="0"/>
              <a:buChar char="•"/>
            </a:pPr>
            <a:r>
              <a:rPr lang="en-US" b="1" dirty="0"/>
              <a:t>Supports Security Compliance:</a:t>
            </a:r>
            <a:r>
              <a:rPr lang="en-US" dirty="0"/>
              <a:t> Protects sensitive data from unauthorized access.</a:t>
            </a:r>
          </a:p>
          <a:p>
            <a:endParaRPr lang="en-IN" dirty="0"/>
          </a:p>
        </p:txBody>
      </p:sp>
      <p:sp>
        <p:nvSpPr>
          <p:cNvPr id="4" name="Slide Number Placeholder 3">
            <a:extLst>
              <a:ext uri="{FF2B5EF4-FFF2-40B4-BE49-F238E27FC236}">
                <a16:creationId xmlns:a16="http://schemas.microsoft.com/office/drawing/2014/main" id="{43BA5654-E9EC-26CD-14F3-F824C6EEBF9B}"/>
              </a:ext>
            </a:extLst>
          </p:cNvPr>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608876475"/>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31ED22-65F4-A14E-B6DD-B8615753EC4D}"/>
              </a:ext>
            </a:extLst>
          </p:cNvPr>
          <p:cNvSpPr>
            <a:spLocks noGrp="1"/>
          </p:cNvSpPr>
          <p:nvPr>
            <p:ph idx="1"/>
          </p:nvPr>
        </p:nvSpPr>
        <p:spPr>
          <a:xfrm>
            <a:off x="428767" y="-109182"/>
            <a:ext cx="11062647" cy="6114197"/>
          </a:xfrm>
        </p:spPr>
        <p:txBody>
          <a:bodyPr/>
          <a:lstStyle/>
          <a:p>
            <a:r>
              <a:rPr lang="en-US" b="1" dirty="0"/>
              <a:t>Standardization in SQL Server</a:t>
            </a:r>
          </a:p>
          <a:p>
            <a:pPr>
              <a:buFont typeface="Arial" panose="020B0604020202020204" pitchFamily="34" charset="0"/>
              <a:buChar char="•"/>
            </a:pPr>
            <a:r>
              <a:rPr lang="en-US" b="1" dirty="0"/>
              <a:t>Definition:</a:t>
            </a:r>
            <a:br>
              <a:rPr lang="en-US" dirty="0"/>
            </a:br>
            <a:r>
              <a:rPr lang="en-US" dirty="0"/>
              <a:t>Standardization sets consistent guidelines for database design and management.</a:t>
            </a:r>
          </a:p>
          <a:p>
            <a:pPr>
              <a:buFont typeface="Arial" panose="020B0604020202020204" pitchFamily="34" charset="0"/>
              <a:buChar char="•"/>
            </a:pPr>
            <a:r>
              <a:rPr lang="en-US" b="1" dirty="0"/>
              <a:t>Key Aspects:</a:t>
            </a:r>
            <a:endParaRPr lang="en-US" dirty="0"/>
          </a:p>
          <a:p>
            <a:pPr marL="742950" lvl="1" indent="-285750">
              <a:buFont typeface="Arial" panose="020B0604020202020204" pitchFamily="34" charset="0"/>
              <a:buChar char="•"/>
            </a:pPr>
            <a:r>
              <a:rPr lang="en-US" dirty="0"/>
              <a:t>Naming conventions for tables, columns, and procedures.</a:t>
            </a:r>
          </a:p>
          <a:p>
            <a:pPr marL="742950" lvl="1" indent="-285750">
              <a:buFont typeface="Arial" panose="020B0604020202020204" pitchFamily="34" charset="0"/>
              <a:buChar char="•"/>
            </a:pPr>
            <a:r>
              <a:rPr lang="en-US" dirty="0"/>
              <a:t>Use of appropriate data types for efficiency.</a:t>
            </a:r>
          </a:p>
          <a:p>
            <a:pPr marL="742950" lvl="1" indent="-285750">
              <a:buFont typeface="Arial" panose="020B0604020202020204" pitchFamily="34" charset="0"/>
              <a:buChar char="•"/>
            </a:pPr>
            <a:r>
              <a:rPr lang="en-US" dirty="0"/>
              <a:t>Coding standards for maintainability.</a:t>
            </a:r>
          </a:p>
          <a:p>
            <a:pPr marL="742950" lvl="1" indent="-285750">
              <a:buFont typeface="Arial" panose="020B0604020202020204" pitchFamily="34" charset="0"/>
              <a:buChar char="•"/>
            </a:pPr>
            <a:r>
              <a:rPr lang="en-US" dirty="0"/>
              <a:t>Backup policies for data protection.</a:t>
            </a:r>
          </a:p>
          <a:p>
            <a:pPr marL="742950" lvl="1" indent="-285750">
              <a:buFont typeface="Arial" panose="020B0604020202020204" pitchFamily="34" charset="0"/>
              <a:buChar char="•"/>
            </a:pPr>
            <a:r>
              <a:rPr lang="en-US" dirty="0"/>
              <a:t>Monitoring standards for database health.</a:t>
            </a:r>
          </a:p>
          <a:p>
            <a:pPr>
              <a:buFont typeface="Arial" panose="020B0604020202020204" pitchFamily="34" charset="0"/>
              <a:buChar char="•"/>
            </a:pPr>
            <a:r>
              <a:rPr lang="en-US" b="1" dirty="0"/>
              <a:t>Importance:</a:t>
            </a:r>
            <a:endParaRPr lang="en-US" dirty="0"/>
          </a:p>
          <a:p>
            <a:pPr marL="742950" lvl="1" indent="-285750">
              <a:buFont typeface="Arial" panose="020B0604020202020204" pitchFamily="34" charset="0"/>
              <a:buChar char="•"/>
            </a:pPr>
            <a:r>
              <a:rPr lang="en-US" dirty="0"/>
              <a:t>Streamlines collaboration and troubleshooting.</a:t>
            </a:r>
          </a:p>
          <a:p>
            <a:pPr marL="742950" lvl="1" indent="-285750">
              <a:buFont typeface="Arial" panose="020B0604020202020204" pitchFamily="34" charset="0"/>
              <a:buChar char="•"/>
            </a:pPr>
            <a:r>
              <a:rPr lang="en-US" dirty="0"/>
              <a:t>Reduces human errors.</a:t>
            </a:r>
          </a:p>
          <a:p>
            <a:pPr marL="742950" lvl="1" indent="-285750">
              <a:buFont typeface="Arial" panose="020B0604020202020204" pitchFamily="34" charset="0"/>
              <a:buChar char="•"/>
            </a:pPr>
            <a:r>
              <a:rPr lang="en-US" dirty="0"/>
              <a:t>Simplifies scalability and maintenance.</a:t>
            </a:r>
          </a:p>
        </p:txBody>
      </p:sp>
      <p:sp>
        <p:nvSpPr>
          <p:cNvPr id="4" name="Slide Number Placeholder 3">
            <a:extLst>
              <a:ext uri="{FF2B5EF4-FFF2-40B4-BE49-F238E27FC236}">
                <a16:creationId xmlns:a16="http://schemas.microsoft.com/office/drawing/2014/main" id="{3E7DC244-3DEB-BE84-20E3-09D17E983B3A}"/>
              </a:ext>
            </a:extLst>
          </p:cNvPr>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3600869932"/>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7946</TotalTime>
  <Words>1854</Words>
  <Application>Microsoft Office PowerPoint</Application>
  <PresentationFormat>Widescreen</PresentationFormat>
  <Paragraphs>274</Paragraphs>
  <Slides>30</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Aptos</vt:lpstr>
      <vt:lpstr>Arial</vt:lpstr>
      <vt:lpstr>Calibri</vt:lpstr>
      <vt:lpstr>Calibri Light</vt:lpstr>
      <vt:lpstr>Cambria</vt:lpstr>
      <vt:lpstr>Segoe UI</vt:lpstr>
      <vt:lpstr>Times New Roman</vt:lpstr>
      <vt:lpstr>var(--fontFamilyCustomFont1300, var(--fontFamilyBase))</vt:lpstr>
      <vt:lpstr>var(--fontFamilyCustomFont200, var(--fontFamilyBase))</vt:lpstr>
      <vt:lpstr>var(--fontFamilyCustomFont700, var(--fontFamilyBase))</vt:lpstr>
      <vt:lpstr>Verdana</vt:lpstr>
      <vt:lpstr>Wingdings</vt:lpstr>
      <vt:lpstr>Office Theme</vt:lpstr>
      <vt:lpstr>PowerPoint Presentation</vt:lpstr>
      <vt:lpstr>Content</vt:lpstr>
      <vt:lpstr>Content</vt:lpstr>
      <vt:lpstr>About Company or Organization</vt:lpstr>
      <vt:lpstr>PowerPoint Presentation</vt:lpstr>
      <vt:lpstr>PowerPoint Presentation</vt:lpstr>
      <vt:lpstr>Working domain or the technology</vt:lpstr>
      <vt:lpstr>PowerPoint Presentation</vt:lpstr>
      <vt:lpstr>PowerPoint Presentation</vt:lpstr>
      <vt:lpstr>PowerPoint Presentation</vt:lpstr>
      <vt:lpstr>About your team and reporting Manager</vt:lpstr>
      <vt:lpstr>PowerPoint Presentation</vt:lpstr>
      <vt:lpstr>PowerPoint Presentation</vt:lpstr>
      <vt:lpstr>Challenges Faced in Internship</vt:lpstr>
      <vt:lpstr>PowerPoint Presentation</vt:lpstr>
      <vt:lpstr>PowerPoint Presentation</vt:lpstr>
      <vt:lpstr>PowerPoint Presentation</vt:lpstr>
      <vt:lpstr>Title : SQL Server Management and Standardization Abstract:</vt:lpstr>
      <vt:lpstr>Literature Review :</vt:lpstr>
      <vt:lpstr>Proposed System</vt:lpstr>
      <vt:lpstr>PowerPoint Presentation</vt:lpstr>
      <vt:lpstr>Objectives :</vt:lpstr>
      <vt:lpstr>Problem Identification and Formulation of Problem Statement :</vt:lpstr>
      <vt:lpstr>Roadmap, Impact, and Advantages of the Proposed Work (Timeline by Gantt Chart):</vt:lpstr>
      <vt:lpstr>Gantt Chart :</vt:lpstr>
      <vt:lpstr>Impact and Advantages:</vt:lpstr>
      <vt:lpstr>References:</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Shridhar, Chandrashekhar</cp:lastModifiedBy>
  <cp:revision>912</cp:revision>
  <cp:lastPrinted>2018-07-24T06:37:20Z</cp:lastPrinted>
  <dcterms:created xsi:type="dcterms:W3CDTF">2018-06-07T04:06:17Z</dcterms:created>
  <dcterms:modified xsi:type="dcterms:W3CDTF">2025-05-07T08:52:41Z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d14134a-0d90-4196-983c-7319d186aedf_Enabled">
    <vt:lpwstr>true</vt:lpwstr>
  </property>
  <property fmtid="{D5CDD505-2E9C-101B-9397-08002B2CF9AE}" pid="3" name="MSIP_Label_fd14134a-0d90-4196-983c-7319d186aedf_SetDate">
    <vt:lpwstr>2025-02-17T06:45:46Z</vt:lpwstr>
  </property>
  <property fmtid="{D5CDD505-2E9C-101B-9397-08002B2CF9AE}" pid="4" name="MSIP_Label_fd14134a-0d90-4196-983c-7319d186aedf_Method">
    <vt:lpwstr>Privileged</vt:lpwstr>
  </property>
  <property fmtid="{D5CDD505-2E9C-101B-9397-08002B2CF9AE}" pid="5" name="MSIP_Label_fd14134a-0d90-4196-983c-7319d186aedf_Name">
    <vt:lpwstr>Public - General</vt:lpwstr>
  </property>
  <property fmtid="{D5CDD505-2E9C-101B-9397-08002B2CF9AE}" pid="6" name="MSIP_Label_fd14134a-0d90-4196-983c-7319d186aedf_SiteId">
    <vt:lpwstr>a0424ab4-6c17-4615-99fe-ec15cd70614f</vt:lpwstr>
  </property>
  <property fmtid="{D5CDD505-2E9C-101B-9397-08002B2CF9AE}" pid="7" name="MSIP_Label_fd14134a-0d90-4196-983c-7319d186aedf_ActionId">
    <vt:lpwstr>66e09a59-699d-4c1e-b442-efeeaed659da</vt:lpwstr>
  </property>
  <property fmtid="{D5CDD505-2E9C-101B-9397-08002B2CF9AE}" pid="8" name="MSIP_Label_fd14134a-0d90-4196-983c-7319d186aedf_ContentBits">
    <vt:lpwstr>0</vt:lpwstr>
  </property>
  <property fmtid="{D5CDD505-2E9C-101B-9397-08002B2CF9AE}" pid="9" name="MSIP_Label_fd14134a-0d90-4196-983c-7319d186aedf_Tag">
    <vt:lpwstr>10, 0, 1, 1</vt:lpwstr>
  </property>
</Properties>
</file>