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4"/>
  </p:sldMasterIdLst>
  <p:notesMasterIdLst>
    <p:notesMasterId r:id="rId28"/>
  </p:notesMasterIdLst>
  <p:sldIdLst>
    <p:sldId id="483" r:id="rId5"/>
    <p:sldId id="484" r:id="rId6"/>
    <p:sldId id="470" r:id="rId7"/>
    <p:sldId id="486" r:id="rId8"/>
    <p:sldId id="487" r:id="rId9"/>
    <p:sldId id="478" r:id="rId10"/>
    <p:sldId id="488" r:id="rId11"/>
    <p:sldId id="489" r:id="rId12"/>
    <p:sldId id="490" r:id="rId13"/>
    <p:sldId id="481" r:id="rId14"/>
    <p:sldId id="491" r:id="rId15"/>
    <p:sldId id="492" r:id="rId16"/>
    <p:sldId id="480" r:id="rId17"/>
    <p:sldId id="493" r:id="rId18"/>
    <p:sldId id="494" r:id="rId19"/>
    <p:sldId id="482" r:id="rId20"/>
    <p:sldId id="495" r:id="rId21"/>
    <p:sldId id="496" r:id="rId22"/>
    <p:sldId id="476" r:id="rId23"/>
    <p:sldId id="497" r:id="rId24"/>
    <p:sldId id="485" r:id="rId25"/>
    <p:sldId id="473" r:id="rId26"/>
    <p:sldId id="468" r:id="rId27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EAA6D-44B8-4B17-80DB-F2893712D536}" v="556" dt="2025-02-04T10:47:43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94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early performance integration and understanding of tasks</a:t>
          </a:r>
          <a:r>
            <a:rPr lang="en-US" sz="9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LinFactNeighborX="-21319" custLinFactNeighborY="-5212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 custScaleX="142638" custScaleY="69385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 custLinFactNeighborX="-52339" custLinFactNeighborY="889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 custScaleY="63308" custLinFactNeighborX="-56289" custLinFactNeighborY="23386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LinFactNeighborX="-81964" custLinFactNeighborY="871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 custLinFactNeighborX="-84927" custLinFactNeighborY="1232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ScaleX="152642" custScaleY="102027" custLinFactX="-42203" custLinFactNeighborX="-100000" custLinFactNeighborY="5115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 custScaleX="168270" custScaleY="138463" custLinFactX="-38546" custLinFactNeighborX="-100000" custLinFactNeighborY="9657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433745" y="537549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433745" y="58766"/>
          <a:ext cx="1971283" cy="532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433745" y="58766"/>
        <a:ext cx="1971283" cy="532745"/>
      </dsp:txXfrm>
    </dsp:sp>
    <dsp:sp modelId="{2532504F-5FE1-4C97-B485-F05E8885EACC}">
      <dsp:nvSpPr>
        <dsp:cNvPr id="0" name=""/>
        <dsp:cNvSpPr/>
      </dsp:nvSpPr>
      <dsp:spPr>
        <a:xfrm>
          <a:off x="4623025" y="736347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98265" y="736347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4568435" y="327530"/>
          <a:ext cx="1382018" cy="416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4568435" y="327530"/>
        <a:ext cx="1382018" cy="416718"/>
      </dsp:txXfrm>
    </dsp:sp>
    <dsp:sp modelId="{06F8D57B-EDF4-4CF4-8700-DC2CA3E3028E}">
      <dsp:nvSpPr>
        <dsp:cNvPr id="0" name=""/>
        <dsp:cNvSpPr/>
      </dsp:nvSpPr>
      <dsp:spPr>
        <a:xfrm>
          <a:off x="2831583" y="733882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66675" rIns="66675" bIns="66675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06823" y="733882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2790634" y="228349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2790634" y="228349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53290" y="817001"/>
          <a:ext cx="2109540" cy="268549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early performance integration and understanding of tasks</a:t>
          </a:r>
          <a:r>
            <a:rPr lang="en-US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20780" y="817001"/>
        <a:ext cx="1842050" cy="2685498"/>
      </dsp:txXfrm>
    </dsp:sp>
    <dsp:sp modelId="{65257024-FAC0-4522-B139-1CC85B547BE8}">
      <dsp:nvSpPr>
        <dsp:cNvPr id="0" name=""/>
        <dsp:cNvSpPr/>
      </dsp:nvSpPr>
      <dsp:spPr>
        <a:xfrm>
          <a:off x="195840" y="228350"/>
          <a:ext cx="2325522" cy="6074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195840" y="228350"/>
        <a:ext cx="2325522" cy="607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vaproducts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IN"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IN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Radhika Sreedharan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</a:t>
            </a:r>
            <a:r>
              <a:rPr lang="en-US" sz="2000" b="1" i="0" u="none" strike="noStrike" cap="none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B-tech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Dr.Saira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Banu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Atham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vijay</a:t>
            </a:r>
            <a:endParaRPr lang="en-US" sz="2000" b="1" i="0" u="none" strike="noStrike" cap="none" dirty="0">
              <a:solidFill>
                <a:schemeClr val="bg2">
                  <a:lumMod val="1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TITLE OF THE PROJECT / WORK ASSIGNED / DOMAIN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32437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CHANDRASHEKHAR K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20211CSG0074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8CSD/CSG03-SEC10B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CSG-G10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AD42BA53-6B4F-5AA5-4F23-21065B584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22517"/>
            <a:ext cx="1121277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Infrastructure Support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&amp; Local IT Support: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Services: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Installation, support, and maintenance of end-user devices (computers, laptops, printers,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Shopfloor Services: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shopfloor devices (control panels, handheld scanners, barcode printers,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Installation, support, and maintenance of servers (File/Print, Email, Application, Database)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3B69B664-AAB2-4C00-CD00-363382982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3C3D6B29-7A3D-C530-1AF3-95E2BBA0A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3E57E-FB53-22A0-5A76-F70B5920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791521-B9C9-BD37-6792-A4E7DE48E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2" y="510807"/>
            <a:ext cx="1176136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Infrastructure &amp; Support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IT Functions: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LAN, WAN, internet connections, remote access, and third-party network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System, network, mobile device security, antivirus protection, firewalls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Continuity: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Backup/Restore, Disaster Recovery, monitoring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PBX, telephone/mobile communications, VoIP, teleconferencing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Desk / Help Desk: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registration, escalation, and resolution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4899D45-F2A5-1965-37DB-37B01A3F1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94046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9E4C-AE69-8316-CCA6-9573C5AF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6C000EC-865C-2582-CCA6-91FDE79C6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122" y="286938"/>
            <a:ext cx="8670878" cy="5809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60287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323130"/>
              </a:solidFill>
              <a:effectLst/>
              <a:latin typeface="var(--fontFamilyCustomFont1300, var(--fontFamilyBase))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23130"/>
                </a:solidFill>
                <a:effectLst/>
                <a:latin typeface="var(--fontFamilyCustomFont700, var(--fontFamilyBase))"/>
                <a:cs typeface="Segoe UI" panose="020B0502040204020203" pitchFamily="34" charset="0"/>
              </a:rPr>
              <a:t>Kottapalli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130"/>
                </a:solidFill>
                <a:effectLst/>
                <a:latin typeface="var(--fontFamilyCustomFont700, var(--fontFamilyBase))"/>
                <a:cs typeface="Segoe UI" panose="020B0502040204020203" pitchFamily="34" charset="0"/>
              </a:rPr>
              <a:t>, Venugopal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05E5C"/>
                </a:solidFill>
                <a:effectLst/>
                <a:latin typeface="var(--fontFamilyCustomFont200, var(--fontFamilyBase))"/>
                <a:cs typeface="Segoe UI" panose="020B0502040204020203" pitchFamily="34" charset="0"/>
              </a:rPr>
              <a:t>Global IT Operations Analysis &amp; Control Manager</a:t>
            </a: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605E5C"/>
              </a:solidFill>
              <a:latin typeface="var(--fontFamilyCustomFont200, var(--fontFamilyBase))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     </a:t>
            </a: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23130"/>
                </a:solidFill>
                <a:effectLst/>
                <a:latin typeface="var(--fontFamilyCustomFont700, var(--fontFamilyBase))"/>
                <a:cs typeface="Segoe UI" panose="020B0502040204020203" pitchFamily="34" charset="0"/>
              </a:rPr>
              <a:t>Doddasiddavannahally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23130"/>
                </a:solidFill>
                <a:effectLst/>
                <a:latin typeface="var(--fontFamilyCustomFont700, var(--fontFamilyBase))"/>
                <a:cs typeface="Segoe UI" panose="020B0502040204020203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23130"/>
                </a:solidFill>
                <a:effectLst/>
                <a:latin typeface="var(--fontFamilyCustomFont700, var(--fontFamilyBase))"/>
                <a:cs typeface="Segoe UI" panose="020B0502040204020203" pitchFamily="34" charset="0"/>
              </a:rPr>
              <a:t>Pradyothana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05E5C"/>
                </a:solidFill>
                <a:effectLst/>
                <a:latin typeface="var(--fontFamilyCustomFont200, var(--fontFamilyBase))"/>
                <a:cs typeface="Segoe UI" panose="020B0502040204020203" pitchFamily="34" charset="0"/>
              </a:rPr>
              <a:t>Team Manager - DBA / PMO</a:t>
            </a:r>
          </a:p>
          <a:p>
            <a:pPr lvl="0" defTabSz="914400" fontAlgn="b"/>
            <a:endParaRPr lang="en-US" altLang="en-US" sz="2400" dirty="0">
              <a:solidFill>
                <a:srgbClr val="323130"/>
              </a:solidFill>
              <a:latin typeface="var(--fontFamilyCustomFont700, var(--fontFamilyBase))"/>
              <a:cs typeface="Segoe UI" panose="020B0502040204020203" pitchFamily="34" charset="0"/>
            </a:endParaRPr>
          </a:p>
          <a:p>
            <a:pPr lvl="0" defTabSz="914400" fontAlgn="b"/>
            <a:r>
              <a:rPr lang="en-US" altLang="en-US" sz="2400" dirty="0" err="1">
                <a:solidFill>
                  <a:srgbClr val="323130"/>
                </a:solidFill>
                <a:latin typeface="var(--fontFamilyCustomFont700, var(--fontFamilyBase))"/>
                <a:cs typeface="Segoe UI" panose="020B0502040204020203" pitchFamily="34" charset="0"/>
              </a:rPr>
              <a:t>Pulikonda</a:t>
            </a:r>
            <a:r>
              <a:rPr lang="en-US" altLang="en-US" sz="2400" dirty="0">
                <a:solidFill>
                  <a:srgbClr val="323130"/>
                </a:solidFill>
                <a:latin typeface="var(--fontFamilyCustomFont700, var(--fontFamilyBase))"/>
                <a:cs typeface="Segoe UI" panose="020B0502040204020203" pitchFamily="34" charset="0"/>
              </a:rPr>
              <a:t>, Sreenivasulu</a:t>
            </a:r>
            <a:endParaRPr lang="en-US" altLang="en-US" sz="2400" dirty="0">
              <a:solidFill>
                <a:srgbClr val="24242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914400" fontAlgn="b"/>
            <a:r>
              <a:rPr lang="en-US" altLang="en-US" sz="2400" dirty="0">
                <a:solidFill>
                  <a:srgbClr val="605E5C"/>
                </a:solidFill>
                <a:latin typeface="var(--fontFamilyCustomFont200, var(--fontFamilyBase))"/>
                <a:cs typeface="Segoe UI" panose="020B0502040204020203" pitchFamily="34" charset="0"/>
              </a:rPr>
              <a:t>Database Administrator</a:t>
            </a:r>
            <a:endParaRPr lang="en-US" altLang="en-US" sz="2400" dirty="0"/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23130"/>
                </a:solidFill>
                <a:latin typeface="var(--fontFamilyCustomFont700, var(--fontFamilyBase))"/>
                <a:cs typeface="Segoe UI" panose="020B0502040204020203" pitchFamily="34" charset="0"/>
              </a:rPr>
              <a:t>Chandrashekhar K 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05E5C"/>
                </a:solidFill>
                <a:effectLst/>
                <a:latin typeface="var(--fontFamilyCustomFont200, var(--fontFamilyBase))"/>
                <a:cs typeface="Segoe UI" panose="020B0502040204020203" pitchFamily="34" charset="0"/>
              </a:rPr>
              <a:t>Database Administrator(Intern)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B037C62-B68B-5D0C-3C49-6DCEFF6AB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835" y="95514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>
            <a:extLst>
              <a:ext uri="{FF2B5EF4-FFF2-40B4-BE49-F238E27FC236}">
                <a16:creationId xmlns:a16="http://schemas.microsoft.com/office/drawing/2014/main" id="{93DF4ABD-BAF7-354D-95C5-0F5FC543A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03" y="1986181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9EC83BCD-E810-11E8-C1D8-8BA5F5E2C258}"/>
              </a:ext>
            </a:extLst>
          </p:cNvPr>
          <p:cNvSpPr/>
          <p:nvPr/>
        </p:nvSpPr>
        <p:spPr>
          <a:xfrm>
            <a:off x="4611419" y="3248168"/>
            <a:ext cx="484632" cy="53226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325A335B-9F21-4F34-1BBF-2ACA6DC42880}"/>
              </a:ext>
            </a:extLst>
          </p:cNvPr>
          <p:cNvSpPr/>
          <p:nvPr/>
        </p:nvSpPr>
        <p:spPr>
          <a:xfrm>
            <a:off x="4653887" y="1429068"/>
            <a:ext cx="484632" cy="53763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67E9387C-057F-380B-B8E3-818051FB44E9}"/>
              </a:ext>
            </a:extLst>
          </p:cNvPr>
          <p:cNvSpPr/>
          <p:nvPr/>
        </p:nvSpPr>
        <p:spPr>
          <a:xfrm>
            <a:off x="4611419" y="4503761"/>
            <a:ext cx="484632" cy="6687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B5E5F-B7D3-26C3-7FDB-4A22C3D46473}"/>
              </a:ext>
            </a:extLst>
          </p:cNvPr>
          <p:cNvSpPr txBox="1"/>
          <p:nvPr/>
        </p:nvSpPr>
        <p:spPr>
          <a:xfrm>
            <a:off x="177421" y="253748"/>
            <a:ext cx="3343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Core Database Administrator             Team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51220469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90" y="0"/>
            <a:ext cx="10985310" cy="818866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1" y="627797"/>
            <a:ext cx="11455018" cy="4614764"/>
          </a:xfrm>
        </p:spPr>
        <p:txBody>
          <a:bodyPr/>
          <a:lstStyle/>
          <a:p>
            <a:r>
              <a:rPr lang="en-US" sz="2000" b="1" dirty="0"/>
              <a:t>Challenges in Searching for an Internship</a:t>
            </a:r>
          </a:p>
          <a:p>
            <a:r>
              <a:rPr lang="en-US" sz="2000" b="1" dirty="0"/>
              <a:t>1. Finding the Right Opportunities: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Competition:</a:t>
            </a:r>
            <a:r>
              <a:rPr lang="en-US" sz="2000" dirty="0"/>
              <a:t> High competition for popular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Limited Availability:</a:t>
            </a:r>
            <a:r>
              <a:rPr lang="en-US" sz="2000" dirty="0"/>
              <a:t> Some fields have fewer internship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Application Process:</a:t>
            </a:r>
            <a:r>
              <a:rPr lang="en-US" sz="2000" dirty="0"/>
              <a:t> Time-consuming with tailored resumes and cover letters for each application.</a:t>
            </a:r>
          </a:p>
          <a:p>
            <a:r>
              <a:rPr lang="en-US" sz="2000" b="1" dirty="0"/>
              <a:t>2. Cracking the Interview: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Technical Tests:</a:t>
            </a:r>
            <a:r>
              <a:rPr lang="en-US" sz="2000" dirty="0"/>
              <a:t> Coding assessments can be intimidating.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Behavioral Questions:</a:t>
            </a:r>
            <a:r>
              <a:rPr lang="en-US" sz="2000" dirty="0"/>
              <a:t> You must demonstrate teamwork, problem-solving, and conflict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Nervousness:</a:t>
            </a:r>
            <a:r>
              <a:rPr lang="en-US" sz="2000" dirty="0"/>
              <a:t> The pressure to perform can affect confidence and performance.</a:t>
            </a:r>
          </a:p>
          <a:p>
            <a:r>
              <a:rPr lang="en-US" sz="2000" b="1" dirty="0"/>
              <a:t>3. Adjusting to the Team: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Work Culture:</a:t>
            </a:r>
            <a:r>
              <a:rPr lang="en-US" sz="2000" dirty="0"/>
              <a:t> Adapting to different workplace environments and dynamics.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Team Communication:</a:t>
            </a:r>
            <a:r>
              <a:rPr lang="en-US" sz="2000" dirty="0"/>
              <a:t> Learning to collaborate with varying communication styles.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Technical Environment:</a:t>
            </a:r>
            <a:r>
              <a:rPr lang="en-US" sz="2000" dirty="0"/>
              <a:t> Quickly adapting to new tools and technologies.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91585-F890-1B7D-ED55-91C9B2C7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874082C-3D35-2B92-029A-79CE942EB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27" y="403953"/>
            <a:ext cx="1006878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Database Creation &amp; Configuration: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 up databases to store structured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proper schema and structure for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Backup and Recovery: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regular backup schedules to prevent data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a recovery plan is in place for system failures.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Security Management: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Configuring user access, roles,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Securing sensitive data through encryption and authentication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Performance Optimization: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performance and optimizing slow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indexing, query optimization, and system resource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98356A6-3511-2B05-3AE5-6FFD161F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068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178895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E4C10-3716-342B-A25E-44CD977C3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419463" cy="5936777"/>
          </a:xfrm>
        </p:spPr>
        <p:txBody>
          <a:bodyPr/>
          <a:lstStyle/>
          <a:p>
            <a:r>
              <a:rPr lang="en-US" sz="2400" b="1" dirty="0"/>
              <a:t>SQL Server Standardization</a:t>
            </a:r>
          </a:p>
          <a:p>
            <a:r>
              <a:rPr lang="en-US" sz="2400" b="1" dirty="0"/>
              <a:t>1. Naming Conventions: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Consistent naming for tables, columns, and procedures to ensure clarity and maintainability.</a:t>
            </a:r>
          </a:p>
          <a:p>
            <a:r>
              <a:rPr lang="en-US" sz="2400" b="1" dirty="0"/>
              <a:t>2. Database Design Standards: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Adhering to best practices in data types, normalization, and relationships to reduce redundancy.</a:t>
            </a:r>
          </a:p>
          <a:p>
            <a:r>
              <a:rPr lang="en-US" sz="2400" b="1" dirty="0"/>
              <a:t>3. Code and Query Standards: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Ensuring SQL code is written in an efficient, standardized manner to improve maintainability and performance.</a:t>
            </a:r>
          </a:p>
          <a:p>
            <a:r>
              <a:rPr lang="en-US" sz="2400" b="1" dirty="0"/>
              <a:t>4. Compliance and Security Standards: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Following legal and regulatory guidelines for data security and privacy.</a:t>
            </a:r>
          </a:p>
          <a:p>
            <a:r>
              <a:rPr lang="en-US" sz="2400" b="1" dirty="0"/>
              <a:t>5. Automation: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Automating routine tasks (e.g., backups, updates) to reduce errors and save time.</a:t>
            </a:r>
          </a:p>
          <a:p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166A6-22BF-B9D0-3837-163B0405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11034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-480061"/>
            <a:ext cx="10988040" cy="1664427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2920"/>
            <a:ext cx="12458700" cy="6949439"/>
          </a:xfrm>
        </p:spPr>
        <p:txBody>
          <a:bodyPr/>
          <a:lstStyle/>
          <a:p>
            <a:r>
              <a:rPr lang="en-US" b="1" dirty="0"/>
              <a:t>Purpose of SQL Server Management and Standardization</a:t>
            </a:r>
          </a:p>
          <a:p>
            <a:r>
              <a:rPr lang="en-US" b="1" dirty="0"/>
              <a:t>1. Efficient Database Management: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optimal performance, availability, and scalability of SQL Server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 installation, configuration, and troubleshooting effectively.</a:t>
            </a:r>
          </a:p>
          <a:p>
            <a:r>
              <a:rPr lang="en-US" b="1" dirty="0"/>
              <a:t>2. Data Integrity and Security: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Protect data through secure management practices like access control, encryption, and regular backups.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Prevent unauthorized access and data loss.</a:t>
            </a:r>
          </a:p>
          <a:p>
            <a:r>
              <a:rPr lang="en-US" b="1" dirty="0"/>
              <a:t>3. Consistent and Reliable Operations: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 processes for reliability and reduce errors across the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 routine tasks to ensure efficient, error-free management.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8EFE-4C1A-895B-4599-71CAACFA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36525"/>
            <a:ext cx="11780520" cy="6584949"/>
          </a:xfrm>
        </p:spPr>
        <p:txBody>
          <a:bodyPr/>
          <a:lstStyle/>
          <a:p>
            <a:r>
              <a:rPr lang="en-US" sz="3200" b="1" dirty="0"/>
              <a:t>Usage of SQL Server Management - Key Activities</a:t>
            </a:r>
          </a:p>
          <a:p>
            <a:r>
              <a:rPr lang="en-US" sz="3200" b="1" dirty="0"/>
              <a:t>1. Database Creation &amp; Configuration: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Standardized setup for consistent database structures, optimizing performance and security.</a:t>
            </a:r>
          </a:p>
          <a:p>
            <a:r>
              <a:rPr lang="en-US" sz="3200" b="1" dirty="0"/>
              <a:t>2. Performance Optimization: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Monitor and address performance issues by applying best practices like indexing, query optimization, and server configuration.</a:t>
            </a:r>
          </a:p>
          <a:p>
            <a:r>
              <a:rPr lang="en-US" sz="3200" b="1" dirty="0"/>
              <a:t>3. Backup &amp; Disaster Recovery: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Implement standardized backup and recovery plans to ensure business continuity during failures.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696B8-3B32-2254-6479-D2A851E4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754032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B1CF-7BF5-8675-0FF5-2DFD6861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36525"/>
            <a:ext cx="11940540" cy="6040438"/>
          </a:xfrm>
        </p:spPr>
        <p:txBody>
          <a:bodyPr/>
          <a:lstStyle/>
          <a:p>
            <a:r>
              <a:rPr lang="en-US" sz="3200" b="1" dirty="0"/>
              <a:t>Usage of SQL Server Standardization</a:t>
            </a:r>
          </a:p>
          <a:p>
            <a:r>
              <a:rPr lang="en-US" sz="3200" b="1" dirty="0"/>
              <a:t>1. Consistent Development Practices: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Ensure consistent SQL code quality by following standardized naming conventions and efficient query writing.</a:t>
            </a:r>
          </a:p>
          <a:p>
            <a:r>
              <a:rPr lang="en-US" sz="3200" b="1" dirty="0"/>
              <a:t>2. Compliance &amp; Security Standards: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Follow regulatory guidelines (GDPR, HIPAA) and internal policies for security and privacy.</a:t>
            </a:r>
          </a:p>
          <a:p>
            <a:r>
              <a:rPr lang="en-US" sz="3200" b="1" dirty="0"/>
              <a:t>3. Automation &amp; Maintenance: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Automate routine tasks (backups, updates) and ensure all systems receive necessary maintenance and updates without error.</a:t>
            </a:r>
          </a:p>
          <a:p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3008E-DF7E-9F23-E64C-A14211FB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29020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323449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2CF3-E49F-9C91-A00D-116508308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08" y="136525"/>
            <a:ext cx="10515600" cy="517793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Review  0:   Preparation &amp; Learning (Week 1-2)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Fundamentals of SQL Server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Learn DBMS vs. RDBMS concepts.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Study SQL Server architecture, editions, and versions.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Understand SQL queries (DDL, DML, DCL, and TCL).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SQL Server Installation &amp; Setup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Install SQL Server and SQL Server Management Studio (SSMS).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Learn about database creation, schemas, and user management.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Explore SQL Server Security &amp; Performance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Authentication methods and user roles.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Indexing, query optimization, and execution plans.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F931B-E7DE-3BE7-0206-7CD12685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624464"/>
      </p:ext>
    </p:extLst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https://github.com/ChandrashekharkS/Internship_Inteva.git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5566D89-A0B3-A2A4-BFDE-CD5E6F7B6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067167"/>
            <a:ext cx="10780594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 Overview</a:t>
            </a: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Inteva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Products, LLC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Founded: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Headquarters: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Troy, Michigan, USA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Presence: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Nearly 30 locations across North America, South America, Europe, and Asia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Approximately 8,000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Automotive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Website: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www.intevaproducts.com</a:t>
            </a:r>
            <a:endParaRPr kumimoji="0" lang="en-US" altLang="en-US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3716D57-C549-4C36-21BF-EE106F663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E5611-D39C-4DEF-4EA8-DBB2D364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C8DE09-E5DB-9D0E-91DE-BB344E9E0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563"/>
            <a:ext cx="10515600" cy="57404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Portfolio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Interior Systems: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 panels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Door trim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Cockpits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Headliners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Closure Systems: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Door latches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Compartment latches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Strikers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 actuators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Motors &amp; Electronics: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 lift motors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Seat motors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 control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E545F4E-5C2D-2710-9B43-96C040777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88012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50585-D9F2-AB72-AB97-52D597D8D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6" y="679213"/>
            <a:ext cx="105156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and Market Presence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Base: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 50 customers in more than 40 countries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global automakers and regional Original Equipment Manufacturers (OEMs)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Industries Served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Automotive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Commercial vehicle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Defense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Marine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 and industrial sectors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8C2F5-276A-AEAE-97F4-7D11ACC4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A791152-8E23-C134-C2C5-0CD021FDF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82D202C-8976-AA24-9A04-12B7FD7C3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572188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b="1" dirty="0"/>
              <a:t>Overview of SQL Server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SQL Server Management involves administering databases to ensure security, performance, and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Database administration (tables, views, procedures).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security through encryption and role-based access control.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Backup and recovery (point-in-time recovery).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availability with Always On and Failover Clustering.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 tuning with Query Store and Profiler.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Cloud integration with Azure.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45B98-6D7C-25AD-5CD4-D46C0743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45" y="529088"/>
            <a:ext cx="10515600" cy="4351338"/>
          </a:xfrm>
        </p:spPr>
        <p:txBody>
          <a:bodyPr/>
          <a:lstStyle/>
          <a:p>
            <a:r>
              <a:rPr lang="en-US" b="1" dirty="0"/>
              <a:t>Importance of SQL Server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Ensures Data Integrity:</a:t>
            </a:r>
            <a:r>
              <a:rPr lang="en-US" dirty="0"/>
              <a:t> Maintains accurate and consistent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Boosts Performance:</a:t>
            </a:r>
            <a:r>
              <a:rPr lang="en-US" dirty="0"/>
              <a:t> Optimizes queries for fast application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Enables Business Continuity:</a:t>
            </a:r>
            <a:r>
              <a:rPr lang="en-US" dirty="0"/>
              <a:t> Prevents data loss with backups and high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Scales with Growth:</a:t>
            </a:r>
            <a:r>
              <a:rPr lang="en-US" dirty="0"/>
              <a:t> Handles increasing data and user demands.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Supports Security Compliance:</a:t>
            </a:r>
            <a:r>
              <a:rPr lang="en-US" dirty="0"/>
              <a:t> Protects sensitive data from unauthorized access.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A5654-E9EC-26CD-14F3-F824C6EE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876475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ED22-65F4-A14E-B6DD-B8615753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67" y="-109182"/>
            <a:ext cx="11062647" cy="6114197"/>
          </a:xfrm>
        </p:spPr>
        <p:txBody>
          <a:bodyPr/>
          <a:lstStyle/>
          <a:p>
            <a:r>
              <a:rPr lang="en-US" b="1" dirty="0"/>
              <a:t>Standardization in SQL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Standardization sets consistent guidelines for database design and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Aspects: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Naming conventions for tables, columns, and procedures.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of appropriate data types for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Coding standards for maintainability.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Backup policies for data protection.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Monitoring standards for database health.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Streamlines collaboration and troubleshooting.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human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Simplifies scalability and maintenance.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DC244-3DEB-BE84-20E3-09D17E98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86993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D8F1A-29BB-421A-BA18-07233CB0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4F1119-AC76-1BBE-E6ED-858FB8D2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95" y="608013"/>
            <a:ext cx="10515600" cy="4970557"/>
          </a:xfrm>
        </p:spPr>
        <p:txBody>
          <a:bodyPr/>
          <a:lstStyle/>
          <a:p>
            <a:r>
              <a:rPr lang="en-US" b="1" dirty="0"/>
              <a:t>Practical Tasks During Internship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 Backup &amp; Recovery:</a:t>
            </a:r>
            <a:r>
              <a:rPr lang="en-US" dirty="0"/>
              <a:t> Set up automated backups and test recovery plans.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Tuning:</a:t>
            </a:r>
            <a:r>
              <a:rPr lang="en-US" dirty="0"/>
              <a:t> Analyze and optimize slow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Management:</a:t>
            </a:r>
            <a:r>
              <a:rPr lang="en-US" dirty="0"/>
              <a:t> Assign roles and permissions securely.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Monitoring &amp; Alerts:</a:t>
            </a:r>
            <a:r>
              <a:rPr lang="en-US" dirty="0"/>
              <a:t> Configure alerts for real-time database health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Standardization Implementation:</a:t>
            </a:r>
            <a:r>
              <a:rPr lang="en-US" dirty="0"/>
              <a:t> Create templates for stored procedures, naming conventions, and enforce best practices.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41838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C24F69EE50C40BDDC6B4A7935FE73" ma:contentTypeVersion="1" ma:contentTypeDescription="Create a new document." ma:contentTypeScope="" ma:versionID="30e227f2e0b24e1ef2f4fae859a3be57">
  <xsd:schema xmlns:xsd="http://www.w3.org/2001/XMLSchema" xmlns:xs="http://www.w3.org/2001/XMLSchema" xmlns:p="http://schemas.microsoft.com/office/2006/metadata/properties" xmlns:ns3="966e8649-ab69-4de4-b6b5-94678b60d983" targetNamespace="http://schemas.microsoft.com/office/2006/metadata/properties" ma:root="true" ma:fieldsID="3e10a0ab966de03611021e85004b8b70" ns3:_="">
    <xsd:import namespace="966e8649-ab69-4de4-b6b5-94678b60d98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6e8649-ab69-4de4-b6b5-94678b60d98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A5253D-B541-49A2-B6F8-1C7AAF7E69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6e8649-ab69-4de4-b6b5-94678b60d9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BE7153-D382-41D6-B0DD-6D7361EF20B7}">
  <ds:schemaRefs>
    <ds:schemaRef ds:uri="http://purl.org/dc/terms/"/>
    <ds:schemaRef ds:uri="http://schemas.microsoft.com/office/2006/metadata/properties"/>
    <ds:schemaRef ds:uri="http://www.w3.org/XML/1998/namespace"/>
    <ds:schemaRef ds:uri="966e8649-ab69-4de4-b6b5-94678b60d983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3FEA781-E6DC-40F0-B9DA-FD5F72914D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7882</TotalTime>
  <Words>1491</Words>
  <Application>Microsoft Office PowerPoint</Application>
  <PresentationFormat>Widescreen</PresentationFormat>
  <Paragraphs>244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Segoe UI</vt:lpstr>
      <vt:lpstr>Times New Roman</vt:lpstr>
      <vt:lpstr>var(--fontFamilyCustomFont1300, var(--fontFamilyBase))</vt:lpstr>
      <vt:lpstr>var(--fontFamilyCustomFont200, var(--fontFamilyBase))</vt:lpstr>
      <vt:lpstr>var(--fontFamilyCustomFont700, var(--fontFamilyBase))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PowerPoint Presentation</vt:lpstr>
      <vt:lpstr>PowerPoint Presentation</vt:lpstr>
      <vt:lpstr>Working domain or the technology</vt:lpstr>
      <vt:lpstr>PowerPoint Presentation</vt:lpstr>
      <vt:lpstr>PowerPoint Presentation</vt:lpstr>
      <vt:lpstr>PowerPoint Presentation</vt:lpstr>
      <vt:lpstr>About your team and reporting Manager</vt:lpstr>
      <vt:lpstr>PowerPoint Presentation</vt:lpstr>
      <vt:lpstr>PowerPoint Presentation</vt:lpstr>
      <vt:lpstr>Challenges Faced in Internship</vt:lpstr>
      <vt:lpstr>PowerPoint Presentation</vt:lpstr>
      <vt:lpstr>PowerPoint Presentation</vt:lpstr>
      <vt:lpstr>Objectives of the work</vt:lpstr>
      <vt:lpstr>PowerPoint Presentation</vt:lpstr>
      <vt:lpstr>PowerPoint Presentation</vt:lpstr>
      <vt:lpstr>Internship Road Map</vt:lpstr>
      <vt:lpstr>PowerPoint Presentation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Praveen gowda</cp:lastModifiedBy>
  <cp:revision>912</cp:revision>
  <cp:lastPrinted>2018-07-24T06:37:20Z</cp:lastPrinted>
  <dcterms:created xsi:type="dcterms:W3CDTF">2018-06-07T04:06:17Z</dcterms:created>
  <dcterms:modified xsi:type="dcterms:W3CDTF">2025-02-08T04:37:13Z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0x0101003F6C24F69EE50C40BDDC6B4A7935FE73</vt:lpwstr>
  </property>
  <property fmtid="{D5CDD505-2E9C-101B-9397-08002B2CF9AE}" pid="3" name="MSIP_Label_7dd8d018-c9e1-4fc0-8312-d88e53c0ba38_Enabled">
    <vt:lpwstr>true</vt:lpwstr>
  </property>
  <property fmtid="{D5CDD505-2E9C-101B-9397-08002B2CF9AE}" pid="4" name="MSIP_Label_7dd8d018-c9e1-4fc0-8312-d88e53c0ba38_SetDate">
    <vt:lpwstr>2025-02-04T07:16:17Z</vt:lpwstr>
  </property>
  <property fmtid="{D5CDD505-2E9C-101B-9397-08002B2CF9AE}" pid="5" name="MSIP_Label_7dd8d018-c9e1-4fc0-8312-d88e53c0ba38_Method">
    <vt:lpwstr>Privileged</vt:lpwstr>
  </property>
  <property fmtid="{D5CDD505-2E9C-101B-9397-08002B2CF9AE}" pid="6" name="MSIP_Label_7dd8d018-c9e1-4fc0-8312-d88e53c0ba38_Name">
    <vt:lpwstr>Internal - General</vt:lpwstr>
  </property>
  <property fmtid="{D5CDD505-2E9C-101B-9397-08002B2CF9AE}" pid="7" name="MSIP_Label_7dd8d018-c9e1-4fc0-8312-d88e53c0ba38_SiteId">
    <vt:lpwstr>a0424ab4-6c17-4615-99fe-ec15cd70614f</vt:lpwstr>
  </property>
  <property fmtid="{D5CDD505-2E9C-101B-9397-08002B2CF9AE}" pid="8" name="MSIP_Label_7dd8d018-c9e1-4fc0-8312-d88e53c0ba38_ActionId">
    <vt:lpwstr>49a8c655-ff0f-4242-bccb-c81bbf39afef</vt:lpwstr>
  </property>
  <property fmtid="{D5CDD505-2E9C-101B-9397-08002B2CF9AE}" pid="9" name="MSIP_Label_7dd8d018-c9e1-4fc0-8312-d88e53c0ba38_ContentBits">
    <vt:lpwstr>0</vt:lpwstr>
  </property>
</Properties>
</file>