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79" r:id="rId5"/>
    <p:sldMasterId id="2147493467" r:id="rId6"/>
  </p:sldMasterIdLst>
  <p:notesMasterIdLst>
    <p:notesMasterId r:id="rId32"/>
  </p:notesMasterIdLst>
  <p:handoutMasterIdLst>
    <p:handoutMasterId r:id="rId33"/>
  </p:handoutMasterIdLst>
  <p:sldIdLst>
    <p:sldId id="259" r:id="rId7"/>
    <p:sldId id="260" r:id="rId8"/>
    <p:sldId id="263" r:id="rId9"/>
    <p:sldId id="267" r:id="rId10"/>
    <p:sldId id="264" r:id="rId11"/>
    <p:sldId id="268" r:id="rId12"/>
    <p:sldId id="266" r:id="rId13"/>
    <p:sldId id="269" r:id="rId14"/>
    <p:sldId id="276" r:id="rId15"/>
    <p:sldId id="277" r:id="rId16"/>
    <p:sldId id="275" r:id="rId17"/>
    <p:sldId id="278" r:id="rId18"/>
    <p:sldId id="279" r:id="rId19"/>
    <p:sldId id="280" r:id="rId20"/>
    <p:sldId id="281" r:id="rId21"/>
    <p:sldId id="282" r:id="rId22"/>
    <p:sldId id="283" r:id="rId23"/>
    <p:sldId id="284" r:id="rId24"/>
    <p:sldId id="285" r:id="rId25"/>
    <p:sldId id="272" r:id="rId26"/>
    <p:sldId id="270" r:id="rId27"/>
    <p:sldId id="271" r:id="rId28"/>
    <p:sldId id="273" r:id="rId29"/>
    <p:sldId id="274" r:id="rId30"/>
    <p:sldId id="26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938"/>
    <a:srgbClr val="002868"/>
    <a:srgbClr val="100E42"/>
    <a:srgbClr val="100E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94660"/>
  </p:normalViewPr>
  <p:slideViewPr>
    <p:cSldViewPr snapToGrid="0" snapToObjects="1">
      <p:cViewPr varScale="1">
        <p:scale>
          <a:sx n="108" d="100"/>
          <a:sy n="108" d="100"/>
        </p:scale>
        <p:origin x="1308" y="102"/>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E7D88-3F9E-435D-8042-ABF73BF6465E}"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en-US"/>
        </a:p>
      </dgm:t>
    </dgm:pt>
    <dgm:pt modelId="{9D8F2C5B-4EA1-4DE1-A8EB-F367882F6C6F}">
      <dgm:prSet phldrT="[Text]" custT="1"/>
      <dgm:spPr/>
      <dgm:t>
        <a:bodyPr/>
        <a:lstStyle/>
        <a:p>
          <a:r>
            <a:rPr lang="en-US" sz="1500" b="1" dirty="0"/>
            <a:t>Career Training</a:t>
          </a:r>
        </a:p>
      </dgm:t>
    </dgm:pt>
    <dgm:pt modelId="{FDDB40C8-004F-45BB-8FDA-F4DDB9D07121}" type="parTrans" cxnId="{8B51D395-1708-40B2-BBF1-501AA12991E0}">
      <dgm:prSet/>
      <dgm:spPr/>
      <dgm:t>
        <a:bodyPr/>
        <a:lstStyle/>
        <a:p>
          <a:endParaRPr lang="en-US" sz="1500" b="1"/>
        </a:p>
      </dgm:t>
    </dgm:pt>
    <dgm:pt modelId="{02A392B2-ECE2-4390-BB0F-D71CD7BB65D0}" type="sibTrans" cxnId="{8B51D395-1708-40B2-BBF1-501AA12991E0}">
      <dgm:prSet custT="1"/>
      <dgm:spPr/>
      <dgm:t>
        <a:bodyPr/>
        <a:lstStyle/>
        <a:p>
          <a:endParaRPr lang="en-US" sz="1500" b="1"/>
        </a:p>
      </dgm:t>
    </dgm:pt>
    <dgm:pt modelId="{FFDA1B20-A6DD-4C88-ADA7-4AD9708B8479}">
      <dgm:prSet phldrT="[Text]" custT="1"/>
      <dgm:spPr/>
      <dgm:t>
        <a:bodyPr/>
        <a:lstStyle/>
        <a:p>
          <a:r>
            <a:rPr lang="en-US" sz="1500" b="1" dirty="0"/>
            <a:t>Workplace</a:t>
          </a:r>
        </a:p>
      </dgm:t>
    </dgm:pt>
    <dgm:pt modelId="{F43B1B10-79EC-4741-B3CB-D462EF99D2A1}" type="parTrans" cxnId="{94C2E3AB-3548-471B-A72F-C02893DD547A}">
      <dgm:prSet/>
      <dgm:spPr/>
      <dgm:t>
        <a:bodyPr/>
        <a:lstStyle/>
        <a:p>
          <a:endParaRPr lang="en-US" sz="1500" b="1"/>
        </a:p>
      </dgm:t>
    </dgm:pt>
    <dgm:pt modelId="{B9E89054-27B1-484F-86A2-816B473DC6F0}" type="sibTrans" cxnId="{94C2E3AB-3548-471B-A72F-C02893DD547A}">
      <dgm:prSet custT="1"/>
      <dgm:spPr/>
      <dgm:t>
        <a:bodyPr/>
        <a:lstStyle/>
        <a:p>
          <a:endParaRPr lang="en-US" sz="1500" b="1"/>
        </a:p>
      </dgm:t>
    </dgm:pt>
    <dgm:pt modelId="{B3AF0176-B147-4548-B895-90B64230508D}">
      <dgm:prSet phldrT="[Text]" custT="1"/>
      <dgm:spPr/>
      <dgm:t>
        <a:bodyPr/>
        <a:lstStyle/>
        <a:p>
          <a:r>
            <a:rPr lang="en-US" sz="1500" b="1" dirty="0"/>
            <a:t>Manager Behavior</a:t>
          </a:r>
        </a:p>
      </dgm:t>
    </dgm:pt>
    <dgm:pt modelId="{9C1DF99D-099E-457A-A0A9-2F7E76B2406E}" type="parTrans" cxnId="{38A45ACE-A6A7-4203-997A-D278469F9E5C}">
      <dgm:prSet/>
      <dgm:spPr/>
      <dgm:t>
        <a:bodyPr/>
        <a:lstStyle/>
        <a:p>
          <a:endParaRPr lang="en-US" sz="1500" b="1"/>
        </a:p>
      </dgm:t>
    </dgm:pt>
    <dgm:pt modelId="{2F5205D7-12A3-4DE0-800A-60CC25036B95}" type="sibTrans" cxnId="{38A45ACE-A6A7-4203-997A-D278469F9E5C}">
      <dgm:prSet custT="1"/>
      <dgm:spPr/>
      <dgm:t>
        <a:bodyPr/>
        <a:lstStyle/>
        <a:p>
          <a:endParaRPr lang="en-US" sz="1500" b="1"/>
        </a:p>
      </dgm:t>
    </dgm:pt>
    <dgm:pt modelId="{1431A446-ACE2-489B-B254-4D6E595ED1EE}">
      <dgm:prSet phldrT="[Text]" custT="1"/>
      <dgm:spPr/>
      <dgm:t>
        <a:bodyPr/>
        <a:lstStyle/>
        <a:p>
          <a:r>
            <a:rPr lang="en-US" sz="1500" b="1" dirty="0"/>
            <a:t>Job Features</a:t>
          </a:r>
        </a:p>
      </dgm:t>
    </dgm:pt>
    <dgm:pt modelId="{5E69BE50-BB23-4B30-A355-E9CAA80A7B58}" type="parTrans" cxnId="{998419E5-8139-4EFE-B4D0-8D68DB629D40}">
      <dgm:prSet/>
      <dgm:spPr/>
      <dgm:t>
        <a:bodyPr/>
        <a:lstStyle/>
        <a:p>
          <a:endParaRPr lang="en-US" sz="1500" b="1"/>
        </a:p>
      </dgm:t>
    </dgm:pt>
    <dgm:pt modelId="{15107DAD-D764-471E-8FD6-BB5A86879332}" type="sibTrans" cxnId="{998419E5-8139-4EFE-B4D0-8D68DB629D40}">
      <dgm:prSet custT="1"/>
      <dgm:spPr/>
      <dgm:t>
        <a:bodyPr/>
        <a:lstStyle/>
        <a:p>
          <a:endParaRPr lang="en-US" sz="1500" b="1"/>
        </a:p>
      </dgm:t>
    </dgm:pt>
    <dgm:pt modelId="{54BDD74C-5648-4EC8-A3BC-98B0E7501049}">
      <dgm:prSet phldrT="[Text]" custT="1"/>
      <dgm:spPr/>
      <dgm:t>
        <a:bodyPr/>
        <a:lstStyle/>
        <a:p>
          <a:r>
            <a:rPr lang="en-US" sz="1500" b="1" dirty="0"/>
            <a:t>Pay &amp; Benefits</a:t>
          </a:r>
        </a:p>
      </dgm:t>
    </dgm:pt>
    <dgm:pt modelId="{CEFFA67A-C91A-487C-85E0-DD88917886EE}" type="parTrans" cxnId="{9D5D8CFB-401D-45BC-B874-5D271FB0440C}">
      <dgm:prSet/>
      <dgm:spPr/>
      <dgm:t>
        <a:bodyPr/>
        <a:lstStyle/>
        <a:p>
          <a:endParaRPr lang="en-US" sz="1500" b="1"/>
        </a:p>
      </dgm:t>
    </dgm:pt>
    <dgm:pt modelId="{3D9AAFDD-118A-41F8-B0F5-751AA2FE6730}" type="sibTrans" cxnId="{9D5D8CFB-401D-45BC-B874-5D271FB0440C}">
      <dgm:prSet custT="1"/>
      <dgm:spPr/>
      <dgm:t>
        <a:bodyPr/>
        <a:lstStyle/>
        <a:p>
          <a:endParaRPr lang="en-US" sz="1500" b="1"/>
        </a:p>
      </dgm:t>
    </dgm:pt>
    <dgm:pt modelId="{B59FF159-FA1B-486A-97F8-9B5906D27CA3}">
      <dgm:prSet phldrT="[Text]" custT="1"/>
      <dgm:spPr/>
      <dgm:t>
        <a:bodyPr/>
        <a:lstStyle/>
        <a:p>
          <a:r>
            <a:rPr lang="en-US" sz="1500" b="1" dirty="0"/>
            <a:t>Work Life Balance</a:t>
          </a:r>
        </a:p>
      </dgm:t>
    </dgm:pt>
    <dgm:pt modelId="{5ABF09B1-7FF2-49BC-819D-C527A09C9F79}" type="parTrans" cxnId="{CCAE0F90-485E-4711-A720-4A39D1D72B1A}">
      <dgm:prSet/>
      <dgm:spPr/>
      <dgm:t>
        <a:bodyPr/>
        <a:lstStyle/>
        <a:p>
          <a:endParaRPr lang="en-US" sz="1500" b="1"/>
        </a:p>
      </dgm:t>
    </dgm:pt>
    <dgm:pt modelId="{3C0CA237-3B08-4BEE-B6FC-703BCDA3749D}" type="sibTrans" cxnId="{CCAE0F90-485E-4711-A720-4A39D1D72B1A}">
      <dgm:prSet custT="1"/>
      <dgm:spPr/>
      <dgm:t>
        <a:bodyPr/>
        <a:lstStyle/>
        <a:p>
          <a:endParaRPr lang="en-US" sz="1500" b="1"/>
        </a:p>
      </dgm:t>
    </dgm:pt>
    <dgm:pt modelId="{E9176A85-6759-494F-986D-76D57739BA15}" type="pres">
      <dgm:prSet presAssocID="{68CE7D88-3F9E-435D-8042-ABF73BF6465E}" presName="cycle" presStyleCnt="0">
        <dgm:presLayoutVars>
          <dgm:dir/>
          <dgm:resizeHandles val="exact"/>
        </dgm:presLayoutVars>
      </dgm:prSet>
      <dgm:spPr/>
    </dgm:pt>
    <dgm:pt modelId="{195D8F65-4B18-4F76-B00C-E615A5CB0D2D}" type="pres">
      <dgm:prSet presAssocID="{9D8F2C5B-4EA1-4DE1-A8EB-F367882F6C6F}" presName="node" presStyleLbl="node1" presStyleIdx="0" presStyleCnt="6">
        <dgm:presLayoutVars>
          <dgm:bulletEnabled val="1"/>
        </dgm:presLayoutVars>
      </dgm:prSet>
      <dgm:spPr/>
    </dgm:pt>
    <dgm:pt modelId="{42DE4266-B5F9-476D-89A1-AF250AD5E90C}" type="pres">
      <dgm:prSet presAssocID="{02A392B2-ECE2-4390-BB0F-D71CD7BB65D0}" presName="sibTrans" presStyleLbl="sibTrans2D1" presStyleIdx="0" presStyleCnt="6"/>
      <dgm:spPr/>
    </dgm:pt>
    <dgm:pt modelId="{59EFAB9F-4F25-400E-9D32-8C5BC5539F4B}" type="pres">
      <dgm:prSet presAssocID="{02A392B2-ECE2-4390-BB0F-D71CD7BB65D0}" presName="connectorText" presStyleLbl="sibTrans2D1" presStyleIdx="0" presStyleCnt="6"/>
      <dgm:spPr/>
    </dgm:pt>
    <dgm:pt modelId="{A65C6D8A-1574-4FAD-9E56-2044B72E649D}" type="pres">
      <dgm:prSet presAssocID="{FFDA1B20-A6DD-4C88-ADA7-4AD9708B8479}" presName="node" presStyleLbl="node1" presStyleIdx="1" presStyleCnt="6">
        <dgm:presLayoutVars>
          <dgm:bulletEnabled val="1"/>
        </dgm:presLayoutVars>
      </dgm:prSet>
      <dgm:spPr/>
    </dgm:pt>
    <dgm:pt modelId="{CF4DB531-8421-4E28-8B6F-4862558EFF5A}" type="pres">
      <dgm:prSet presAssocID="{B9E89054-27B1-484F-86A2-816B473DC6F0}" presName="sibTrans" presStyleLbl="sibTrans2D1" presStyleIdx="1" presStyleCnt="6"/>
      <dgm:spPr/>
    </dgm:pt>
    <dgm:pt modelId="{EFB47CF4-E209-4D86-8397-4CD6EABA8F00}" type="pres">
      <dgm:prSet presAssocID="{B9E89054-27B1-484F-86A2-816B473DC6F0}" presName="connectorText" presStyleLbl="sibTrans2D1" presStyleIdx="1" presStyleCnt="6"/>
      <dgm:spPr/>
    </dgm:pt>
    <dgm:pt modelId="{6D818A12-76E2-4801-8130-7A9AB48186FD}" type="pres">
      <dgm:prSet presAssocID="{B3AF0176-B147-4548-B895-90B64230508D}" presName="node" presStyleLbl="node1" presStyleIdx="2" presStyleCnt="6">
        <dgm:presLayoutVars>
          <dgm:bulletEnabled val="1"/>
        </dgm:presLayoutVars>
      </dgm:prSet>
      <dgm:spPr/>
    </dgm:pt>
    <dgm:pt modelId="{388FE3F9-EA99-49D0-96B8-87496EB4DB70}" type="pres">
      <dgm:prSet presAssocID="{2F5205D7-12A3-4DE0-800A-60CC25036B95}" presName="sibTrans" presStyleLbl="sibTrans2D1" presStyleIdx="2" presStyleCnt="6"/>
      <dgm:spPr/>
    </dgm:pt>
    <dgm:pt modelId="{30A23271-3B32-4672-A116-7D7288E4B3D2}" type="pres">
      <dgm:prSet presAssocID="{2F5205D7-12A3-4DE0-800A-60CC25036B95}" presName="connectorText" presStyleLbl="sibTrans2D1" presStyleIdx="2" presStyleCnt="6"/>
      <dgm:spPr/>
    </dgm:pt>
    <dgm:pt modelId="{DEAA2E60-6C3E-4837-B828-E436A63F70D5}" type="pres">
      <dgm:prSet presAssocID="{1431A446-ACE2-489B-B254-4D6E595ED1EE}" presName="node" presStyleLbl="node1" presStyleIdx="3" presStyleCnt="6">
        <dgm:presLayoutVars>
          <dgm:bulletEnabled val="1"/>
        </dgm:presLayoutVars>
      </dgm:prSet>
      <dgm:spPr/>
    </dgm:pt>
    <dgm:pt modelId="{E2B8977B-5CA5-42A4-B5C3-4075493CB536}" type="pres">
      <dgm:prSet presAssocID="{15107DAD-D764-471E-8FD6-BB5A86879332}" presName="sibTrans" presStyleLbl="sibTrans2D1" presStyleIdx="3" presStyleCnt="6"/>
      <dgm:spPr/>
    </dgm:pt>
    <dgm:pt modelId="{4928FF8D-6620-496E-921F-03920CB904F4}" type="pres">
      <dgm:prSet presAssocID="{15107DAD-D764-471E-8FD6-BB5A86879332}" presName="connectorText" presStyleLbl="sibTrans2D1" presStyleIdx="3" presStyleCnt="6"/>
      <dgm:spPr/>
    </dgm:pt>
    <dgm:pt modelId="{5C5E7BE2-0703-4AF0-BD0C-5A5A56E5D65C}" type="pres">
      <dgm:prSet presAssocID="{54BDD74C-5648-4EC8-A3BC-98B0E7501049}" presName="node" presStyleLbl="node1" presStyleIdx="4" presStyleCnt="6">
        <dgm:presLayoutVars>
          <dgm:bulletEnabled val="1"/>
        </dgm:presLayoutVars>
      </dgm:prSet>
      <dgm:spPr/>
    </dgm:pt>
    <dgm:pt modelId="{925945CE-5F12-47EB-8F4A-3F6414C43660}" type="pres">
      <dgm:prSet presAssocID="{3D9AAFDD-118A-41F8-B0F5-751AA2FE6730}" presName="sibTrans" presStyleLbl="sibTrans2D1" presStyleIdx="4" presStyleCnt="6"/>
      <dgm:spPr/>
    </dgm:pt>
    <dgm:pt modelId="{F42EBFAE-8969-464B-8A14-B8253ACDCA30}" type="pres">
      <dgm:prSet presAssocID="{3D9AAFDD-118A-41F8-B0F5-751AA2FE6730}" presName="connectorText" presStyleLbl="sibTrans2D1" presStyleIdx="4" presStyleCnt="6"/>
      <dgm:spPr/>
    </dgm:pt>
    <dgm:pt modelId="{B9A5C701-9FCD-47BE-A05C-697FED695C74}" type="pres">
      <dgm:prSet presAssocID="{B59FF159-FA1B-486A-97F8-9B5906D27CA3}" presName="node" presStyleLbl="node1" presStyleIdx="5" presStyleCnt="6">
        <dgm:presLayoutVars>
          <dgm:bulletEnabled val="1"/>
        </dgm:presLayoutVars>
      </dgm:prSet>
      <dgm:spPr/>
    </dgm:pt>
    <dgm:pt modelId="{29AA7582-645E-44AE-A1C2-A44A8C0DF699}" type="pres">
      <dgm:prSet presAssocID="{3C0CA237-3B08-4BEE-B6FC-703BCDA3749D}" presName="sibTrans" presStyleLbl="sibTrans2D1" presStyleIdx="5" presStyleCnt="6"/>
      <dgm:spPr/>
    </dgm:pt>
    <dgm:pt modelId="{CB9EC4A2-7487-4AB9-BD64-FF8FA70F28FE}" type="pres">
      <dgm:prSet presAssocID="{3C0CA237-3B08-4BEE-B6FC-703BCDA3749D}" presName="connectorText" presStyleLbl="sibTrans2D1" presStyleIdx="5" presStyleCnt="6"/>
      <dgm:spPr/>
    </dgm:pt>
  </dgm:ptLst>
  <dgm:cxnLst>
    <dgm:cxn modelId="{E3B0EE1C-AA1E-4A92-BE17-69CD521CF896}" type="presOf" srcId="{B3AF0176-B147-4548-B895-90B64230508D}" destId="{6D818A12-76E2-4801-8130-7A9AB48186FD}" srcOrd="0" destOrd="0" presId="urn:microsoft.com/office/officeart/2005/8/layout/cycle2"/>
    <dgm:cxn modelId="{42346734-BE11-4F5E-BB09-C56CF5F35ACD}" type="presOf" srcId="{3C0CA237-3B08-4BEE-B6FC-703BCDA3749D}" destId="{29AA7582-645E-44AE-A1C2-A44A8C0DF699}" srcOrd="0" destOrd="0" presId="urn:microsoft.com/office/officeart/2005/8/layout/cycle2"/>
    <dgm:cxn modelId="{DA9EC438-E300-4E78-8BB6-43F2061C0C7E}" type="presOf" srcId="{3D9AAFDD-118A-41F8-B0F5-751AA2FE6730}" destId="{F42EBFAE-8969-464B-8A14-B8253ACDCA30}" srcOrd="1" destOrd="0" presId="urn:microsoft.com/office/officeart/2005/8/layout/cycle2"/>
    <dgm:cxn modelId="{BA153160-4CA3-40AF-A75E-A8E28F1DBEC5}" type="presOf" srcId="{9D8F2C5B-4EA1-4DE1-A8EB-F367882F6C6F}" destId="{195D8F65-4B18-4F76-B00C-E615A5CB0D2D}" srcOrd="0" destOrd="0" presId="urn:microsoft.com/office/officeart/2005/8/layout/cycle2"/>
    <dgm:cxn modelId="{083C3749-667B-4D69-A81A-B512A6D810EF}" type="presOf" srcId="{2F5205D7-12A3-4DE0-800A-60CC25036B95}" destId="{30A23271-3B32-4672-A116-7D7288E4B3D2}" srcOrd="1" destOrd="0" presId="urn:microsoft.com/office/officeart/2005/8/layout/cycle2"/>
    <dgm:cxn modelId="{A9D44A80-1328-4FFA-9F74-00902C96A886}" type="presOf" srcId="{B59FF159-FA1B-486A-97F8-9B5906D27CA3}" destId="{B9A5C701-9FCD-47BE-A05C-697FED695C74}" srcOrd="0" destOrd="0" presId="urn:microsoft.com/office/officeart/2005/8/layout/cycle2"/>
    <dgm:cxn modelId="{2B14918D-F275-4259-9A5A-05AC77451A78}" type="presOf" srcId="{3D9AAFDD-118A-41F8-B0F5-751AA2FE6730}" destId="{925945CE-5F12-47EB-8F4A-3F6414C43660}" srcOrd="0" destOrd="0" presId="urn:microsoft.com/office/officeart/2005/8/layout/cycle2"/>
    <dgm:cxn modelId="{3D80BB8F-E93E-453C-901F-506EDC6B00CC}" type="presOf" srcId="{68CE7D88-3F9E-435D-8042-ABF73BF6465E}" destId="{E9176A85-6759-494F-986D-76D57739BA15}" srcOrd="0" destOrd="0" presId="urn:microsoft.com/office/officeart/2005/8/layout/cycle2"/>
    <dgm:cxn modelId="{CCAE0F90-485E-4711-A720-4A39D1D72B1A}" srcId="{68CE7D88-3F9E-435D-8042-ABF73BF6465E}" destId="{B59FF159-FA1B-486A-97F8-9B5906D27CA3}" srcOrd="5" destOrd="0" parTransId="{5ABF09B1-7FF2-49BC-819D-C527A09C9F79}" sibTransId="{3C0CA237-3B08-4BEE-B6FC-703BCDA3749D}"/>
    <dgm:cxn modelId="{8B51D395-1708-40B2-BBF1-501AA12991E0}" srcId="{68CE7D88-3F9E-435D-8042-ABF73BF6465E}" destId="{9D8F2C5B-4EA1-4DE1-A8EB-F367882F6C6F}" srcOrd="0" destOrd="0" parTransId="{FDDB40C8-004F-45BB-8FDA-F4DDB9D07121}" sibTransId="{02A392B2-ECE2-4390-BB0F-D71CD7BB65D0}"/>
    <dgm:cxn modelId="{E42BFE98-6204-42F3-9A64-6101828E550E}" type="presOf" srcId="{1431A446-ACE2-489B-B254-4D6E595ED1EE}" destId="{DEAA2E60-6C3E-4837-B828-E436A63F70D5}" srcOrd="0" destOrd="0" presId="urn:microsoft.com/office/officeart/2005/8/layout/cycle2"/>
    <dgm:cxn modelId="{A38D369D-59D4-4ECC-86E6-B1A5A2A704CD}" type="presOf" srcId="{B9E89054-27B1-484F-86A2-816B473DC6F0}" destId="{CF4DB531-8421-4E28-8B6F-4862558EFF5A}" srcOrd="0" destOrd="0" presId="urn:microsoft.com/office/officeart/2005/8/layout/cycle2"/>
    <dgm:cxn modelId="{3735A0A1-D4E5-43DE-8DA8-D83AB261967A}" type="presOf" srcId="{15107DAD-D764-471E-8FD6-BB5A86879332}" destId="{4928FF8D-6620-496E-921F-03920CB904F4}" srcOrd="1" destOrd="0" presId="urn:microsoft.com/office/officeart/2005/8/layout/cycle2"/>
    <dgm:cxn modelId="{B3E605AB-EEF6-4BA0-A224-96286D44BC91}" type="presOf" srcId="{B9E89054-27B1-484F-86A2-816B473DC6F0}" destId="{EFB47CF4-E209-4D86-8397-4CD6EABA8F00}" srcOrd="1" destOrd="0" presId="urn:microsoft.com/office/officeart/2005/8/layout/cycle2"/>
    <dgm:cxn modelId="{ACD191AB-A9E1-42DB-AA19-2727F8CEA4B2}" type="presOf" srcId="{2F5205D7-12A3-4DE0-800A-60CC25036B95}" destId="{388FE3F9-EA99-49D0-96B8-87496EB4DB70}" srcOrd="0" destOrd="0" presId="urn:microsoft.com/office/officeart/2005/8/layout/cycle2"/>
    <dgm:cxn modelId="{94C2E3AB-3548-471B-A72F-C02893DD547A}" srcId="{68CE7D88-3F9E-435D-8042-ABF73BF6465E}" destId="{FFDA1B20-A6DD-4C88-ADA7-4AD9708B8479}" srcOrd="1" destOrd="0" parTransId="{F43B1B10-79EC-4741-B3CB-D462EF99D2A1}" sibTransId="{B9E89054-27B1-484F-86A2-816B473DC6F0}"/>
    <dgm:cxn modelId="{9618EDAC-EBFB-4821-B39A-FB1B9FC1231E}" type="presOf" srcId="{FFDA1B20-A6DD-4C88-ADA7-4AD9708B8479}" destId="{A65C6D8A-1574-4FAD-9E56-2044B72E649D}" srcOrd="0" destOrd="0" presId="urn:microsoft.com/office/officeart/2005/8/layout/cycle2"/>
    <dgm:cxn modelId="{D5A65BB4-97EC-45E3-92A0-7037ADDF66A1}" type="presOf" srcId="{54BDD74C-5648-4EC8-A3BC-98B0E7501049}" destId="{5C5E7BE2-0703-4AF0-BD0C-5A5A56E5D65C}" srcOrd="0" destOrd="0" presId="urn:microsoft.com/office/officeart/2005/8/layout/cycle2"/>
    <dgm:cxn modelId="{1180CAC0-4347-4AD6-8C2A-E3FE97DAC250}" type="presOf" srcId="{3C0CA237-3B08-4BEE-B6FC-703BCDA3749D}" destId="{CB9EC4A2-7487-4AB9-BD64-FF8FA70F28FE}" srcOrd="1" destOrd="0" presId="urn:microsoft.com/office/officeart/2005/8/layout/cycle2"/>
    <dgm:cxn modelId="{524410C4-9E07-4BA1-B24F-0FA298D728BF}" type="presOf" srcId="{02A392B2-ECE2-4390-BB0F-D71CD7BB65D0}" destId="{59EFAB9F-4F25-400E-9D32-8C5BC5539F4B}" srcOrd="1" destOrd="0" presId="urn:microsoft.com/office/officeart/2005/8/layout/cycle2"/>
    <dgm:cxn modelId="{9AB796CC-6F1F-46DC-9F31-CAC6738743CE}" type="presOf" srcId="{02A392B2-ECE2-4390-BB0F-D71CD7BB65D0}" destId="{42DE4266-B5F9-476D-89A1-AF250AD5E90C}" srcOrd="0" destOrd="0" presId="urn:microsoft.com/office/officeart/2005/8/layout/cycle2"/>
    <dgm:cxn modelId="{38A45ACE-A6A7-4203-997A-D278469F9E5C}" srcId="{68CE7D88-3F9E-435D-8042-ABF73BF6465E}" destId="{B3AF0176-B147-4548-B895-90B64230508D}" srcOrd="2" destOrd="0" parTransId="{9C1DF99D-099E-457A-A0A9-2F7E76B2406E}" sibTransId="{2F5205D7-12A3-4DE0-800A-60CC25036B95}"/>
    <dgm:cxn modelId="{998419E5-8139-4EFE-B4D0-8D68DB629D40}" srcId="{68CE7D88-3F9E-435D-8042-ABF73BF6465E}" destId="{1431A446-ACE2-489B-B254-4D6E595ED1EE}" srcOrd="3" destOrd="0" parTransId="{5E69BE50-BB23-4B30-A355-E9CAA80A7B58}" sibTransId="{15107DAD-D764-471E-8FD6-BB5A86879332}"/>
    <dgm:cxn modelId="{9D5D8CFB-401D-45BC-B874-5D271FB0440C}" srcId="{68CE7D88-3F9E-435D-8042-ABF73BF6465E}" destId="{54BDD74C-5648-4EC8-A3BC-98B0E7501049}" srcOrd="4" destOrd="0" parTransId="{CEFFA67A-C91A-487C-85E0-DD88917886EE}" sibTransId="{3D9AAFDD-118A-41F8-B0F5-751AA2FE6730}"/>
    <dgm:cxn modelId="{02BC5AFD-6732-4313-B0F4-8E695CF00E11}" type="presOf" srcId="{15107DAD-D764-471E-8FD6-BB5A86879332}" destId="{E2B8977B-5CA5-42A4-B5C3-4075493CB536}" srcOrd="0" destOrd="0" presId="urn:microsoft.com/office/officeart/2005/8/layout/cycle2"/>
    <dgm:cxn modelId="{0D451586-A277-4A7A-9635-6374BB048E77}" type="presParOf" srcId="{E9176A85-6759-494F-986D-76D57739BA15}" destId="{195D8F65-4B18-4F76-B00C-E615A5CB0D2D}" srcOrd="0" destOrd="0" presId="urn:microsoft.com/office/officeart/2005/8/layout/cycle2"/>
    <dgm:cxn modelId="{95532757-CD86-45FC-905B-72DBA2B3D5E0}" type="presParOf" srcId="{E9176A85-6759-494F-986D-76D57739BA15}" destId="{42DE4266-B5F9-476D-89A1-AF250AD5E90C}" srcOrd="1" destOrd="0" presId="urn:microsoft.com/office/officeart/2005/8/layout/cycle2"/>
    <dgm:cxn modelId="{3D108C6B-5928-4905-9DC8-C169B477BBCB}" type="presParOf" srcId="{42DE4266-B5F9-476D-89A1-AF250AD5E90C}" destId="{59EFAB9F-4F25-400E-9D32-8C5BC5539F4B}" srcOrd="0" destOrd="0" presId="urn:microsoft.com/office/officeart/2005/8/layout/cycle2"/>
    <dgm:cxn modelId="{E6EB4D1F-BBA4-4043-A7D8-E5DA56D47A36}" type="presParOf" srcId="{E9176A85-6759-494F-986D-76D57739BA15}" destId="{A65C6D8A-1574-4FAD-9E56-2044B72E649D}" srcOrd="2" destOrd="0" presId="urn:microsoft.com/office/officeart/2005/8/layout/cycle2"/>
    <dgm:cxn modelId="{EF5B15BE-8351-4FA3-A343-D9E7317C92D4}" type="presParOf" srcId="{E9176A85-6759-494F-986D-76D57739BA15}" destId="{CF4DB531-8421-4E28-8B6F-4862558EFF5A}" srcOrd="3" destOrd="0" presId="urn:microsoft.com/office/officeart/2005/8/layout/cycle2"/>
    <dgm:cxn modelId="{C0199D4A-2945-4CEA-BCE7-6507B45B275A}" type="presParOf" srcId="{CF4DB531-8421-4E28-8B6F-4862558EFF5A}" destId="{EFB47CF4-E209-4D86-8397-4CD6EABA8F00}" srcOrd="0" destOrd="0" presId="urn:microsoft.com/office/officeart/2005/8/layout/cycle2"/>
    <dgm:cxn modelId="{8FBD257E-DDAD-44BF-8815-18BCA84B65E8}" type="presParOf" srcId="{E9176A85-6759-494F-986D-76D57739BA15}" destId="{6D818A12-76E2-4801-8130-7A9AB48186FD}" srcOrd="4" destOrd="0" presId="urn:microsoft.com/office/officeart/2005/8/layout/cycle2"/>
    <dgm:cxn modelId="{C9FF9E7E-830C-418B-8B43-0E4D2C7C4EE3}" type="presParOf" srcId="{E9176A85-6759-494F-986D-76D57739BA15}" destId="{388FE3F9-EA99-49D0-96B8-87496EB4DB70}" srcOrd="5" destOrd="0" presId="urn:microsoft.com/office/officeart/2005/8/layout/cycle2"/>
    <dgm:cxn modelId="{A849B3C7-925D-4848-B262-1E96AE62452F}" type="presParOf" srcId="{388FE3F9-EA99-49D0-96B8-87496EB4DB70}" destId="{30A23271-3B32-4672-A116-7D7288E4B3D2}" srcOrd="0" destOrd="0" presId="urn:microsoft.com/office/officeart/2005/8/layout/cycle2"/>
    <dgm:cxn modelId="{99C98FC1-348C-46E5-B8B3-414D578609FB}" type="presParOf" srcId="{E9176A85-6759-494F-986D-76D57739BA15}" destId="{DEAA2E60-6C3E-4837-B828-E436A63F70D5}" srcOrd="6" destOrd="0" presId="urn:microsoft.com/office/officeart/2005/8/layout/cycle2"/>
    <dgm:cxn modelId="{A82203FD-029C-4E2D-82B5-2D6B715736CF}" type="presParOf" srcId="{E9176A85-6759-494F-986D-76D57739BA15}" destId="{E2B8977B-5CA5-42A4-B5C3-4075493CB536}" srcOrd="7" destOrd="0" presId="urn:microsoft.com/office/officeart/2005/8/layout/cycle2"/>
    <dgm:cxn modelId="{AE2DDA0E-097D-488F-8A57-2EED07A5BB8B}" type="presParOf" srcId="{E2B8977B-5CA5-42A4-B5C3-4075493CB536}" destId="{4928FF8D-6620-496E-921F-03920CB904F4}" srcOrd="0" destOrd="0" presId="urn:microsoft.com/office/officeart/2005/8/layout/cycle2"/>
    <dgm:cxn modelId="{3B56602D-B50D-48C1-8857-0B5EF619C22D}" type="presParOf" srcId="{E9176A85-6759-494F-986D-76D57739BA15}" destId="{5C5E7BE2-0703-4AF0-BD0C-5A5A56E5D65C}" srcOrd="8" destOrd="0" presId="urn:microsoft.com/office/officeart/2005/8/layout/cycle2"/>
    <dgm:cxn modelId="{657BF1CC-9667-4FB2-AC89-84868EA8AD0B}" type="presParOf" srcId="{E9176A85-6759-494F-986D-76D57739BA15}" destId="{925945CE-5F12-47EB-8F4A-3F6414C43660}" srcOrd="9" destOrd="0" presId="urn:microsoft.com/office/officeart/2005/8/layout/cycle2"/>
    <dgm:cxn modelId="{5061FD67-F591-49B0-81E4-EB0BDBA9D5D4}" type="presParOf" srcId="{925945CE-5F12-47EB-8F4A-3F6414C43660}" destId="{F42EBFAE-8969-464B-8A14-B8253ACDCA30}" srcOrd="0" destOrd="0" presId="urn:microsoft.com/office/officeart/2005/8/layout/cycle2"/>
    <dgm:cxn modelId="{8B85E304-3555-434B-840E-913A21961734}" type="presParOf" srcId="{E9176A85-6759-494F-986D-76D57739BA15}" destId="{B9A5C701-9FCD-47BE-A05C-697FED695C74}" srcOrd="10" destOrd="0" presId="urn:microsoft.com/office/officeart/2005/8/layout/cycle2"/>
    <dgm:cxn modelId="{528BEC3C-CBCB-41B5-BA86-9B0E65737772}" type="presParOf" srcId="{E9176A85-6759-494F-986D-76D57739BA15}" destId="{29AA7582-645E-44AE-A1C2-A44A8C0DF699}" srcOrd="11" destOrd="0" presId="urn:microsoft.com/office/officeart/2005/8/layout/cycle2"/>
    <dgm:cxn modelId="{C2D8AB03-B24E-41B6-A3C2-34A43C3A70AD}" type="presParOf" srcId="{29AA7582-645E-44AE-A1C2-A44A8C0DF699}" destId="{CB9EC4A2-7487-4AB9-BD64-FF8FA70F28FE}"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064526-DAC6-4D50-A3C5-3FAFF32011D4}" type="doc">
      <dgm:prSet loTypeId="urn:microsoft.com/office/officeart/2005/8/layout/process1" loCatId="process" qsTypeId="urn:microsoft.com/office/officeart/2005/8/quickstyle/simple1" qsCatId="simple" csTypeId="urn:microsoft.com/office/officeart/2005/8/colors/colorful4" csCatId="colorful" phldr="1"/>
      <dgm:spPr/>
    </dgm:pt>
    <dgm:pt modelId="{54CE2D57-ACAB-4619-A0F0-4947062B0F93}">
      <dgm:prSet phldrT="[Text]" custT="1"/>
      <dgm:spPr/>
      <dgm:t>
        <a:bodyPr/>
        <a:lstStyle/>
        <a:p>
          <a:r>
            <a:rPr lang="en-US" sz="1600" b="1" dirty="0"/>
            <a:t>Demographic</a:t>
          </a:r>
        </a:p>
      </dgm:t>
    </dgm:pt>
    <dgm:pt modelId="{E3E52418-978A-4B2E-85D6-B9EA2EB29B0A}" type="parTrans" cxnId="{AE4EB5D4-A919-4A94-BA97-509BCD257F30}">
      <dgm:prSet/>
      <dgm:spPr/>
      <dgm:t>
        <a:bodyPr/>
        <a:lstStyle/>
        <a:p>
          <a:endParaRPr lang="en-US" sz="1600" b="1"/>
        </a:p>
      </dgm:t>
    </dgm:pt>
    <dgm:pt modelId="{7E5D8DB6-8721-4729-96DB-687B10AD7D5C}" type="sibTrans" cxnId="{AE4EB5D4-A919-4A94-BA97-509BCD257F30}">
      <dgm:prSet custT="1"/>
      <dgm:spPr/>
      <dgm:t>
        <a:bodyPr/>
        <a:lstStyle/>
        <a:p>
          <a:endParaRPr lang="en-US" sz="1600" b="1"/>
        </a:p>
      </dgm:t>
    </dgm:pt>
    <dgm:pt modelId="{80BA8D48-884A-40BD-B5B2-FE3C17714FFD}">
      <dgm:prSet phldrT="[Text]" custT="1"/>
      <dgm:spPr/>
      <dgm:t>
        <a:bodyPr/>
        <a:lstStyle/>
        <a:p>
          <a:r>
            <a:rPr lang="en-US" sz="1600" b="1" dirty="0"/>
            <a:t>Job</a:t>
          </a:r>
        </a:p>
      </dgm:t>
    </dgm:pt>
    <dgm:pt modelId="{3ED25C0A-A71D-460C-961D-112909EB7DA9}" type="parTrans" cxnId="{67740331-353A-43EC-9A20-C564DDB2F422}">
      <dgm:prSet/>
      <dgm:spPr/>
      <dgm:t>
        <a:bodyPr/>
        <a:lstStyle/>
        <a:p>
          <a:endParaRPr lang="en-US" sz="1600" b="1"/>
        </a:p>
      </dgm:t>
    </dgm:pt>
    <dgm:pt modelId="{F38F31CB-E98E-4E42-8787-AA8712F34211}" type="sibTrans" cxnId="{67740331-353A-43EC-9A20-C564DDB2F422}">
      <dgm:prSet custT="1"/>
      <dgm:spPr/>
      <dgm:t>
        <a:bodyPr/>
        <a:lstStyle/>
        <a:p>
          <a:endParaRPr lang="en-US" sz="1600" b="1"/>
        </a:p>
      </dgm:t>
    </dgm:pt>
    <dgm:pt modelId="{B7719E11-5799-47F2-BB27-080B9A43F365}">
      <dgm:prSet phldrT="[Text]" custT="1"/>
      <dgm:spPr/>
      <dgm:t>
        <a:bodyPr/>
        <a:lstStyle/>
        <a:p>
          <a:r>
            <a:rPr lang="en-US" sz="1600" b="1" dirty="0"/>
            <a:t>Tenure</a:t>
          </a:r>
        </a:p>
      </dgm:t>
    </dgm:pt>
    <dgm:pt modelId="{395B1402-015B-47DA-913A-68C37DAB4980}" type="parTrans" cxnId="{FE302BEE-89EE-4EDA-9A9D-DF0376EA574E}">
      <dgm:prSet/>
      <dgm:spPr/>
      <dgm:t>
        <a:bodyPr/>
        <a:lstStyle/>
        <a:p>
          <a:endParaRPr lang="en-US" sz="1600" b="1"/>
        </a:p>
      </dgm:t>
    </dgm:pt>
    <dgm:pt modelId="{9A86431F-1034-49D8-BFA5-D7105E709308}" type="sibTrans" cxnId="{FE302BEE-89EE-4EDA-9A9D-DF0376EA574E}">
      <dgm:prSet custT="1"/>
      <dgm:spPr/>
      <dgm:t>
        <a:bodyPr/>
        <a:lstStyle/>
        <a:p>
          <a:endParaRPr lang="en-US" sz="1600" b="1"/>
        </a:p>
      </dgm:t>
    </dgm:pt>
    <dgm:pt modelId="{1C07B4D1-AFF8-41A6-A60E-B5AC14EEC311}">
      <dgm:prSet phldrT="[Text]" custT="1"/>
      <dgm:spPr/>
      <dgm:t>
        <a:bodyPr/>
        <a:lstStyle/>
        <a:p>
          <a:r>
            <a:rPr lang="en-US" sz="1600" b="1" dirty="0"/>
            <a:t>Performance &amp; Compensation</a:t>
          </a:r>
        </a:p>
      </dgm:t>
    </dgm:pt>
    <dgm:pt modelId="{49C450EA-1274-46BF-AC0F-250F0B0DFE89}" type="parTrans" cxnId="{DADDC3F5-6D8B-4C4D-B4A3-F310608E679B}">
      <dgm:prSet/>
      <dgm:spPr/>
      <dgm:t>
        <a:bodyPr/>
        <a:lstStyle/>
        <a:p>
          <a:endParaRPr lang="en-US" sz="1600" b="1"/>
        </a:p>
      </dgm:t>
    </dgm:pt>
    <dgm:pt modelId="{877B211A-B5FC-4ACE-81E9-27A042ED3A85}" type="sibTrans" cxnId="{DADDC3F5-6D8B-4C4D-B4A3-F310608E679B}">
      <dgm:prSet/>
      <dgm:spPr/>
      <dgm:t>
        <a:bodyPr/>
        <a:lstStyle/>
        <a:p>
          <a:endParaRPr lang="en-US" sz="1600" b="1"/>
        </a:p>
      </dgm:t>
    </dgm:pt>
    <dgm:pt modelId="{D08AD9CD-7633-4149-A33A-387033725DDD}" type="pres">
      <dgm:prSet presAssocID="{23064526-DAC6-4D50-A3C5-3FAFF32011D4}" presName="Name0" presStyleCnt="0">
        <dgm:presLayoutVars>
          <dgm:dir/>
          <dgm:resizeHandles val="exact"/>
        </dgm:presLayoutVars>
      </dgm:prSet>
      <dgm:spPr/>
    </dgm:pt>
    <dgm:pt modelId="{0CA46AEB-683E-4BA6-B8D9-ECF74C3EAF1E}" type="pres">
      <dgm:prSet presAssocID="{54CE2D57-ACAB-4619-A0F0-4947062B0F93}" presName="node" presStyleLbl="node1" presStyleIdx="0" presStyleCnt="4">
        <dgm:presLayoutVars>
          <dgm:bulletEnabled val="1"/>
        </dgm:presLayoutVars>
      </dgm:prSet>
      <dgm:spPr/>
    </dgm:pt>
    <dgm:pt modelId="{212CB269-5534-475F-A6C6-B1E5876207F4}" type="pres">
      <dgm:prSet presAssocID="{7E5D8DB6-8721-4729-96DB-687B10AD7D5C}" presName="sibTrans" presStyleLbl="sibTrans2D1" presStyleIdx="0" presStyleCnt="3"/>
      <dgm:spPr/>
    </dgm:pt>
    <dgm:pt modelId="{349F52B5-6B0C-485A-8CD6-064C5C2B4E6F}" type="pres">
      <dgm:prSet presAssocID="{7E5D8DB6-8721-4729-96DB-687B10AD7D5C}" presName="connectorText" presStyleLbl="sibTrans2D1" presStyleIdx="0" presStyleCnt="3"/>
      <dgm:spPr/>
    </dgm:pt>
    <dgm:pt modelId="{8C990B24-D74B-4399-B28E-9C8EA4B6EC88}" type="pres">
      <dgm:prSet presAssocID="{80BA8D48-884A-40BD-B5B2-FE3C17714FFD}" presName="node" presStyleLbl="node1" presStyleIdx="1" presStyleCnt="4">
        <dgm:presLayoutVars>
          <dgm:bulletEnabled val="1"/>
        </dgm:presLayoutVars>
      </dgm:prSet>
      <dgm:spPr/>
    </dgm:pt>
    <dgm:pt modelId="{F18BAE06-C412-4D68-BB35-D4F832A8F259}" type="pres">
      <dgm:prSet presAssocID="{F38F31CB-E98E-4E42-8787-AA8712F34211}" presName="sibTrans" presStyleLbl="sibTrans2D1" presStyleIdx="1" presStyleCnt="3"/>
      <dgm:spPr/>
    </dgm:pt>
    <dgm:pt modelId="{1C8A641D-FBB3-4AB8-B39B-074CC8B3AA11}" type="pres">
      <dgm:prSet presAssocID="{F38F31CB-E98E-4E42-8787-AA8712F34211}" presName="connectorText" presStyleLbl="sibTrans2D1" presStyleIdx="1" presStyleCnt="3"/>
      <dgm:spPr/>
    </dgm:pt>
    <dgm:pt modelId="{9D276CB7-653B-4A75-B03D-67A16A2F178D}" type="pres">
      <dgm:prSet presAssocID="{B7719E11-5799-47F2-BB27-080B9A43F365}" presName="node" presStyleLbl="node1" presStyleIdx="2" presStyleCnt="4">
        <dgm:presLayoutVars>
          <dgm:bulletEnabled val="1"/>
        </dgm:presLayoutVars>
      </dgm:prSet>
      <dgm:spPr/>
    </dgm:pt>
    <dgm:pt modelId="{6BB43E26-030E-4F0E-A629-13E08C8B6D5F}" type="pres">
      <dgm:prSet presAssocID="{9A86431F-1034-49D8-BFA5-D7105E709308}" presName="sibTrans" presStyleLbl="sibTrans2D1" presStyleIdx="2" presStyleCnt="3"/>
      <dgm:spPr/>
    </dgm:pt>
    <dgm:pt modelId="{15060ECC-D659-4A7C-B391-9E64C3F3FB21}" type="pres">
      <dgm:prSet presAssocID="{9A86431F-1034-49D8-BFA5-D7105E709308}" presName="connectorText" presStyleLbl="sibTrans2D1" presStyleIdx="2" presStyleCnt="3"/>
      <dgm:spPr/>
    </dgm:pt>
    <dgm:pt modelId="{74F83B1E-6E1F-4DEB-B9DC-67A0384E19ED}" type="pres">
      <dgm:prSet presAssocID="{1C07B4D1-AFF8-41A6-A60E-B5AC14EEC311}" presName="node" presStyleLbl="node1" presStyleIdx="3" presStyleCnt="4">
        <dgm:presLayoutVars>
          <dgm:bulletEnabled val="1"/>
        </dgm:presLayoutVars>
      </dgm:prSet>
      <dgm:spPr/>
    </dgm:pt>
  </dgm:ptLst>
  <dgm:cxnLst>
    <dgm:cxn modelId="{0A2DB010-F7CB-44F3-88F2-EB42666EBC61}" type="presOf" srcId="{9A86431F-1034-49D8-BFA5-D7105E709308}" destId="{6BB43E26-030E-4F0E-A629-13E08C8B6D5F}" srcOrd="0" destOrd="0" presId="urn:microsoft.com/office/officeart/2005/8/layout/process1"/>
    <dgm:cxn modelId="{BF8B0213-E987-47A7-973A-14C6547B6090}" type="presOf" srcId="{9A86431F-1034-49D8-BFA5-D7105E709308}" destId="{15060ECC-D659-4A7C-B391-9E64C3F3FB21}" srcOrd="1" destOrd="0" presId="urn:microsoft.com/office/officeart/2005/8/layout/process1"/>
    <dgm:cxn modelId="{43338516-971A-4A75-8C50-5A836D1AB9E7}" type="presOf" srcId="{F38F31CB-E98E-4E42-8787-AA8712F34211}" destId="{F18BAE06-C412-4D68-BB35-D4F832A8F259}" srcOrd="0" destOrd="0" presId="urn:microsoft.com/office/officeart/2005/8/layout/process1"/>
    <dgm:cxn modelId="{A474B11F-64EF-4244-B85C-214970062D69}" type="presOf" srcId="{F38F31CB-E98E-4E42-8787-AA8712F34211}" destId="{1C8A641D-FBB3-4AB8-B39B-074CC8B3AA11}" srcOrd="1" destOrd="0" presId="urn:microsoft.com/office/officeart/2005/8/layout/process1"/>
    <dgm:cxn modelId="{67740331-353A-43EC-9A20-C564DDB2F422}" srcId="{23064526-DAC6-4D50-A3C5-3FAFF32011D4}" destId="{80BA8D48-884A-40BD-B5B2-FE3C17714FFD}" srcOrd="1" destOrd="0" parTransId="{3ED25C0A-A71D-460C-961D-112909EB7DA9}" sibTransId="{F38F31CB-E98E-4E42-8787-AA8712F34211}"/>
    <dgm:cxn modelId="{81305597-49A0-419B-B041-2A2D1C7F4FB6}" type="presOf" srcId="{54CE2D57-ACAB-4619-A0F0-4947062B0F93}" destId="{0CA46AEB-683E-4BA6-B8D9-ECF74C3EAF1E}" srcOrd="0" destOrd="0" presId="urn:microsoft.com/office/officeart/2005/8/layout/process1"/>
    <dgm:cxn modelId="{E1C20399-40D4-433F-8750-DA0CFBF30C04}" type="presOf" srcId="{B7719E11-5799-47F2-BB27-080B9A43F365}" destId="{9D276CB7-653B-4A75-B03D-67A16A2F178D}" srcOrd="0" destOrd="0" presId="urn:microsoft.com/office/officeart/2005/8/layout/process1"/>
    <dgm:cxn modelId="{CDCD4F9A-17DB-4D08-A26C-12C0DA87CD02}" type="presOf" srcId="{7E5D8DB6-8721-4729-96DB-687B10AD7D5C}" destId="{349F52B5-6B0C-485A-8CD6-064C5C2B4E6F}" srcOrd="1" destOrd="0" presId="urn:microsoft.com/office/officeart/2005/8/layout/process1"/>
    <dgm:cxn modelId="{7C66A0A2-315F-413A-93CE-68891D66E9B7}" type="presOf" srcId="{7E5D8DB6-8721-4729-96DB-687B10AD7D5C}" destId="{212CB269-5534-475F-A6C6-B1E5876207F4}" srcOrd="0" destOrd="0" presId="urn:microsoft.com/office/officeart/2005/8/layout/process1"/>
    <dgm:cxn modelId="{AE4EB5D4-A919-4A94-BA97-509BCD257F30}" srcId="{23064526-DAC6-4D50-A3C5-3FAFF32011D4}" destId="{54CE2D57-ACAB-4619-A0F0-4947062B0F93}" srcOrd="0" destOrd="0" parTransId="{E3E52418-978A-4B2E-85D6-B9EA2EB29B0A}" sibTransId="{7E5D8DB6-8721-4729-96DB-687B10AD7D5C}"/>
    <dgm:cxn modelId="{FE302BEE-89EE-4EDA-9A9D-DF0376EA574E}" srcId="{23064526-DAC6-4D50-A3C5-3FAFF32011D4}" destId="{B7719E11-5799-47F2-BB27-080B9A43F365}" srcOrd="2" destOrd="0" parTransId="{395B1402-015B-47DA-913A-68C37DAB4980}" sibTransId="{9A86431F-1034-49D8-BFA5-D7105E709308}"/>
    <dgm:cxn modelId="{E62C08F3-F319-4C71-A4F6-3F310782BB6E}" type="presOf" srcId="{80BA8D48-884A-40BD-B5B2-FE3C17714FFD}" destId="{8C990B24-D74B-4399-B28E-9C8EA4B6EC88}" srcOrd="0" destOrd="0" presId="urn:microsoft.com/office/officeart/2005/8/layout/process1"/>
    <dgm:cxn modelId="{BA2A88F3-C3D4-4563-BF7B-C63638E00AAA}" type="presOf" srcId="{23064526-DAC6-4D50-A3C5-3FAFF32011D4}" destId="{D08AD9CD-7633-4149-A33A-387033725DDD}" srcOrd="0" destOrd="0" presId="urn:microsoft.com/office/officeart/2005/8/layout/process1"/>
    <dgm:cxn modelId="{DADDC3F5-6D8B-4C4D-B4A3-F310608E679B}" srcId="{23064526-DAC6-4D50-A3C5-3FAFF32011D4}" destId="{1C07B4D1-AFF8-41A6-A60E-B5AC14EEC311}" srcOrd="3" destOrd="0" parTransId="{49C450EA-1274-46BF-AC0F-250F0B0DFE89}" sibTransId="{877B211A-B5FC-4ACE-81E9-27A042ED3A85}"/>
    <dgm:cxn modelId="{741EA5F7-E943-488A-A53B-F715AC027718}" type="presOf" srcId="{1C07B4D1-AFF8-41A6-A60E-B5AC14EEC311}" destId="{74F83B1E-6E1F-4DEB-B9DC-67A0384E19ED}" srcOrd="0" destOrd="0" presId="urn:microsoft.com/office/officeart/2005/8/layout/process1"/>
    <dgm:cxn modelId="{BC378FF0-F5CC-4F80-9859-43A6BDCCB180}" type="presParOf" srcId="{D08AD9CD-7633-4149-A33A-387033725DDD}" destId="{0CA46AEB-683E-4BA6-B8D9-ECF74C3EAF1E}" srcOrd="0" destOrd="0" presId="urn:microsoft.com/office/officeart/2005/8/layout/process1"/>
    <dgm:cxn modelId="{397AB8C2-8558-4CF4-9FE2-FE707F0FFB29}" type="presParOf" srcId="{D08AD9CD-7633-4149-A33A-387033725DDD}" destId="{212CB269-5534-475F-A6C6-B1E5876207F4}" srcOrd="1" destOrd="0" presId="urn:microsoft.com/office/officeart/2005/8/layout/process1"/>
    <dgm:cxn modelId="{29789733-2E5E-4FDF-B8EC-0914CD13428F}" type="presParOf" srcId="{212CB269-5534-475F-A6C6-B1E5876207F4}" destId="{349F52B5-6B0C-485A-8CD6-064C5C2B4E6F}" srcOrd="0" destOrd="0" presId="urn:microsoft.com/office/officeart/2005/8/layout/process1"/>
    <dgm:cxn modelId="{5BCE192E-BEAB-43C9-9ACC-0C0275DB64B4}" type="presParOf" srcId="{D08AD9CD-7633-4149-A33A-387033725DDD}" destId="{8C990B24-D74B-4399-B28E-9C8EA4B6EC88}" srcOrd="2" destOrd="0" presId="urn:microsoft.com/office/officeart/2005/8/layout/process1"/>
    <dgm:cxn modelId="{C85207AC-140B-434D-B692-D4809E803C5A}" type="presParOf" srcId="{D08AD9CD-7633-4149-A33A-387033725DDD}" destId="{F18BAE06-C412-4D68-BB35-D4F832A8F259}" srcOrd="3" destOrd="0" presId="urn:microsoft.com/office/officeart/2005/8/layout/process1"/>
    <dgm:cxn modelId="{E1096055-0CF2-4729-ABF4-0FA1ACE4D37E}" type="presParOf" srcId="{F18BAE06-C412-4D68-BB35-D4F832A8F259}" destId="{1C8A641D-FBB3-4AB8-B39B-074CC8B3AA11}" srcOrd="0" destOrd="0" presId="urn:microsoft.com/office/officeart/2005/8/layout/process1"/>
    <dgm:cxn modelId="{A355B979-0D1F-4CC8-869E-15BED77F0AA6}" type="presParOf" srcId="{D08AD9CD-7633-4149-A33A-387033725DDD}" destId="{9D276CB7-653B-4A75-B03D-67A16A2F178D}" srcOrd="4" destOrd="0" presId="urn:microsoft.com/office/officeart/2005/8/layout/process1"/>
    <dgm:cxn modelId="{3629F500-D3AD-4526-A8BF-7909F43DADCC}" type="presParOf" srcId="{D08AD9CD-7633-4149-A33A-387033725DDD}" destId="{6BB43E26-030E-4F0E-A629-13E08C8B6D5F}" srcOrd="5" destOrd="0" presId="urn:microsoft.com/office/officeart/2005/8/layout/process1"/>
    <dgm:cxn modelId="{02F2E87E-7228-4153-BA4F-7C7F06834FA3}" type="presParOf" srcId="{6BB43E26-030E-4F0E-A629-13E08C8B6D5F}" destId="{15060ECC-D659-4A7C-B391-9E64C3F3FB21}" srcOrd="0" destOrd="0" presId="urn:microsoft.com/office/officeart/2005/8/layout/process1"/>
    <dgm:cxn modelId="{24E45A99-1A1D-476C-BD91-B1ACA0698F4A}" type="presParOf" srcId="{D08AD9CD-7633-4149-A33A-387033725DDD}" destId="{74F83B1E-6E1F-4DEB-B9DC-67A0384E19E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E33E18-83E8-4295-AA91-D13158DAF0B2}"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US"/>
        </a:p>
      </dgm:t>
    </dgm:pt>
    <dgm:pt modelId="{75877F1B-D990-44B2-8D0C-B357E0C91790}">
      <dgm:prSet phldrT="[Text]" custT="1"/>
      <dgm:spPr/>
      <dgm:t>
        <a:bodyPr/>
        <a:lstStyle/>
        <a:p>
          <a:r>
            <a:rPr lang="en-US" sz="1600" b="1" dirty="0"/>
            <a:t>Data Simplification</a:t>
          </a:r>
        </a:p>
      </dgm:t>
    </dgm:pt>
    <dgm:pt modelId="{CB20879A-1B0D-4B05-9316-6CB1AEBBB25F}" type="parTrans" cxnId="{9039A26A-9103-4BBB-B040-4725CB22C297}">
      <dgm:prSet/>
      <dgm:spPr/>
      <dgm:t>
        <a:bodyPr/>
        <a:lstStyle/>
        <a:p>
          <a:endParaRPr lang="en-US" sz="1600"/>
        </a:p>
      </dgm:t>
    </dgm:pt>
    <dgm:pt modelId="{AFCB0149-F610-4B52-80C0-AEAF4C97801B}" type="sibTrans" cxnId="{9039A26A-9103-4BBB-B040-4725CB22C297}">
      <dgm:prSet/>
      <dgm:spPr/>
      <dgm:t>
        <a:bodyPr/>
        <a:lstStyle/>
        <a:p>
          <a:endParaRPr lang="en-US" sz="1600"/>
        </a:p>
      </dgm:t>
    </dgm:pt>
    <dgm:pt modelId="{0354E2A0-047C-4769-93BE-9FEDF097DA17}">
      <dgm:prSet phldrT="[Text]" custT="1"/>
      <dgm:spPr/>
      <dgm:t>
        <a:bodyPr/>
        <a:lstStyle/>
        <a:p>
          <a:r>
            <a:rPr lang="en-US" sz="1600" dirty="0"/>
            <a:t>Remove unwanted columns</a:t>
          </a:r>
        </a:p>
      </dgm:t>
    </dgm:pt>
    <dgm:pt modelId="{61EC309D-389D-4D3A-A135-1E761CE30A5C}" type="parTrans" cxnId="{15C35928-30AA-41E3-B621-1BC39D7DC268}">
      <dgm:prSet/>
      <dgm:spPr/>
      <dgm:t>
        <a:bodyPr/>
        <a:lstStyle/>
        <a:p>
          <a:endParaRPr lang="en-US" sz="1600"/>
        </a:p>
      </dgm:t>
    </dgm:pt>
    <dgm:pt modelId="{55AE4EE6-5485-4DCC-9DEC-8B6A9D16FBC8}" type="sibTrans" cxnId="{15C35928-30AA-41E3-B621-1BC39D7DC268}">
      <dgm:prSet/>
      <dgm:spPr/>
      <dgm:t>
        <a:bodyPr/>
        <a:lstStyle/>
        <a:p>
          <a:endParaRPr lang="en-US" sz="1600"/>
        </a:p>
      </dgm:t>
    </dgm:pt>
    <dgm:pt modelId="{EFFBBD81-385F-4E5C-904A-AAAF4DEFA248}">
      <dgm:prSet phldrT="[Text]" custT="1"/>
      <dgm:spPr/>
      <dgm:t>
        <a:bodyPr/>
        <a:lstStyle/>
        <a:p>
          <a:r>
            <a:rPr lang="en-US" sz="1600" dirty="0"/>
            <a:t>Remove columns where information was consistent across all records</a:t>
          </a:r>
        </a:p>
      </dgm:t>
    </dgm:pt>
    <dgm:pt modelId="{1DAE4633-31DE-4982-B270-CB952A8FE770}" type="parTrans" cxnId="{1915135A-7BEC-460F-80A7-AB87750EC7DC}">
      <dgm:prSet/>
      <dgm:spPr/>
      <dgm:t>
        <a:bodyPr/>
        <a:lstStyle/>
        <a:p>
          <a:endParaRPr lang="en-US" sz="1600"/>
        </a:p>
      </dgm:t>
    </dgm:pt>
    <dgm:pt modelId="{3512B82A-55EF-4AD2-B234-6E2A7884EE1D}" type="sibTrans" cxnId="{1915135A-7BEC-460F-80A7-AB87750EC7DC}">
      <dgm:prSet/>
      <dgm:spPr/>
      <dgm:t>
        <a:bodyPr/>
        <a:lstStyle/>
        <a:p>
          <a:endParaRPr lang="en-US" sz="1600"/>
        </a:p>
      </dgm:t>
    </dgm:pt>
    <dgm:pt modelId="{8A7C8BAA-4373-489A-B25A-AA3A9B349A8E}">
      <dgm:prSet phldrT="[Text]" custT="1"/>
      <dgm:spPr/>
      <dgm:t>
        <a:bodyPr/>
        <a:lstStyle/>
        <a:p>
          <a:r>
            <a:rPr lang="en-US" sz="1600" b="1" dirty="0"/>
            <a:t>Handling Missing Values</a:t>
          </a:r>
        </a:p>
      </dgm:t>
    </dgm:pt>
    <dgm:pt modelId="{3EA37FB2-56B6-4F1D-BFCD-9A62DAAFA22C}" type="parTrans" cxnId="{B0FAA247-3BDE-4552-A0AE-9347DDA7BF63}">
      <dgm:prSet/>
      <dgm:spPr/>
      <dgm:t>
        <a:bodyPr/>
        <a:lstStyle/>
        <a:p>
          <a:endParaRPr lang="en-US" sz="1600"/>
        </a:p>
      </dgm:t>
    </dgm:pt>
    <dgm:pt modelId="{0FC90760-1A8B-4107-8E0A-75875BCF2290}" type="sibTrans" cxnId="{B0FAA247-3BDE-4552-A0AE-9347DDA7BF63}">
      <dgm:prSet/>
      <dgm:spPr/>
      <dgm:t>
        <a:bodyPr/>
        <a:lstStyle/>
        <a:p>
          <a:endParaRPr lang="en-US" sz="1600"/>
        </a:p>
      </dgm:t>
    </dgm:pt>
    <dgm:pt modelId="{C4AD2D11-9151-4AD1-A5FC-04F2F654BC6E}">
      <dgm:prSet phldrT="[Text]" custT="1"/>
      <dgm:spPr/>
      <dgm:t>
        <a:bodyPr/>
        <a:lstStyle/>
        <a:p>
          <a:r>
            <a:rPr lang="en-US" sz="1600" dirty="0"/>
            <a:t>Recode NA’s from “Bonus” columns 1-40 to 0</a:t>
          </a:r>
        </a:p>
      </dgm:t>
    </dgm:pt>
    <dgm:pt modelId="{4F1DD074-2835-4E25-9718-B3FFFAFDC86A}" type="parTrans" cxnId="{51B43BA0-64D9-40B1-9FED-B2384F86507E}">
      <dgm:prSet/>
      <dgm:spPr/>
      <dgm:t>
        <a:bodyPr/>
        <a:lstStyle/>
        <a:p>
          <a:endParaRPr lang="en-US" sz="1600"/>
        </a:p>
      </dgm:t>
    </dgm:pt>
    <dgm:pt modelId="{003ECD93-9C01-4787-AD65-B70277D3E7AD}" type="sibTrans" cxnId="{51B43BA0-64D9-40B1-9FED-B2384F86507E}">
      <dgm:prSet/>
      <dgm:spPr/>
      <dgm:t>
        <a:bodyPr/>
        <a:lstStyle/>
        <a:p>
          <a:endParaRPr lang="en-US" sz="1600"/>
        </a:p>
      </dgm:t>
    </dgm:pt>
    <dgm:pt modelId="{4116291A-DEAC-4DA7-A699-6C39710446F3}">
      <dgm:prSet phldrT="[Text]" custT="1"/>
      <dgm:spPr/>
      <dgm:t>
        <a:bodyPr/>
        <a:lstStyle/>
        <a:p>
          <a:r>
            <a:rPr lang="en-US" sz="1600" dirty="0"/>
            <a:t>Transition “Bonus” columns from text to numeric variables</a:t>
          </a:r>
        </a:p>
      </dgm:t>
    </dgm:pt>
    <dgm:pt modelId="{933E311A-2AAD-47D7-9DBB-573193E684B0}" type="parTrans" cxnId="{1EF09076-4D8A-4AB1-9935-0FABFD7B81BF}">
      <dgm:prSet/>
      <dgm:spPr/>
      <dgm:t>
        <a:bodyPr/>
        <a:lstStyle/>
        <a:p>
          <a:endParaRPr lang="en-US" sz="1600"/>
        </a:p>
      </dgm:t>
    </dgm:pt>
    <dgm:pt modelId="{7338A35E-7964-452E-BD83-C0EB84E04BF2}" type="sibTrans" cxnId="{1EF09076-4D8A-4AB1-9935-0FABFD7B81BF}">
      <dgm:prSet/>
      <dgm:spPr/>
      <dgm:t>
        <a:bodyPr/>
        <a:lstStyle/>
        <a:p>
          <a:endParaRPr lang="en-US" sz="1600"/>
        </a:p>
      </dgm:t>
    </dgm:pt>
    <dgm:pt modelId="{ACCF5D86-F0BD-4AD1-A3CB-32AD42795F1B}">
      <dgm:prSet phldrT="[Text]" custT="1"/>
      <dgm:spPr/>
      <dgm:t>
        <a:bodyPr/>
        <a:lstStyle/>
        <a:p>
          <a:r>
            <a:rPr lang="en-US" sz="1600" b="1" dirty="0"/>
            <a:t>Variable Creation</a:t>
          </a:r>
        </a:p>
      </dgm:t>
    </dgm:pt>
    <dgm:pt modelId="{DC857D5D-950A-40AA-9188-9948E56EE784}" type="parTrans" cxnId="{F951840B-4DCB-49EA-843C-A8C20283A8F3}">
      <dgm:prSet/>
      <dgm:spPr/>
      <dgm:t>
        <a:bodyPr/>
        <a:lstStyle/>
        <a:p>
          <a:endParaRPr lang="en-US" sz="1600"/>
        </a:p>
      </dgm:t>
    </dgm:pt>
    <dgm:pt modelId="{FC268209-4692-425C-A9FC-D4C0695AC702}" type="sibTrans" cxnId="{F951840B-4DCB-49EA-843C-A8C20283A8F3}">
      <dgm:prSet/>
      <dgm:spPr/>
      <dgm:t>
        <a:bodyPr/>
        <a:lstStyle/>
        <a:p>
          <a:endParaRPr lang="en-US" sz="1600"/>
        </a:p>
      </dgm:t>
    </dgm:pt>
    <dgm:pt modelId="{FC8F0627-B0E8-43E5-90B3-546D212173B9}">
      <dgm:prSet phldrT="[Text]" custT="1"/>
      <dgm:spPr/>
      <dgm:t>
        <a:bodyPr/>
        <a:lstStyle/>
        <a:p>
          <a:r>
            <a:rPr lang="en-US" sz="1600" dirty="0"/>
            <a:t>Develop variable “Turnover Type” a numeric mapping of variable “Type”</a:t>
          </a:r>
        </a:p>
      </dgm:t>
    </dgm:pt>
    <dgm:pt modelId="{132B2F46-C7E1-4652-9DF1-DF446B5A99D2}" type="parTrans" cxnId="{2D4D3C0E-FF14-4B92-94B0-400F39EADBA3}">
      <dgm:prSet/>
      <dgm:spPr/>
      <dgm:t>
        <a:bodyPr/>
        <a:lstStyle/>
        <a:p>
          <a:endParaRPr lang="en-US" sz="1600"/>
        </a:p>
      </dgm:t>
    </dgm:pt>
    <dgm:pt modelId="{9FC798E0-02BC-420E-B40A-1230C3E97A22}" type="sibTrans" cxnId="{2D4D3C0E-FF14-4B92-94B0-400F39EADBA3}">
      <dgm:prSet/>
      <dgm:spPr/>
      <dgm:t>
        <a:bodyPr/>
        <a:lstStyle/>
        <a:p>
          <a:endParaRPr lang="en-US" sz="1600"/>
        </a:p>
      </dgm:t>
    </dgm:pt>
    <dgm:pt modelId="{1761E3FE-9D3F-440F-95F6-53A383112132}">
      <dgm:prSet phldrT="[Text]" custT="1"/>
      <dgm:spPr/>
      <dgm:t>
        <a:bodyPr/>
        <a:lstStyle/>
        <a:p>
          <a:r>
            <a:rPr lang="en-US" sz="1600" dirty="0"/>
            <a:t>New variable allows comparison of existing vs. turned employees</a:t>
          </a:r>
        </a:p>
      </dgm:t>
    </dgm:pt>
    <dgm:pt modelId="{91E9C3F5-FB79-4913-B918-DB21D8311951}" type="parTrans" cxnId="{4D2D0113-5EA8-492B-B64F-A72A6BE6D8FE}">
      <dgm:prSet/>
      <dgm:spPr/>
      <dgm:t>
        <a:bodyPr/>
        <a:lstStyle/>
        <a:p>
          <a:endParaRPr lang="en-US" sz="1600"/>
        </a:p>
      </dgm:t>
    </dgm:pt>
    <dgm:pt modelId="{794F5FD1-E877-41F6-9077-EE324ED0DBC4}" type="sibTrans" cxnId="{4D2D0113-5EA8-492B-B64F-A72A6BE6D8FE}">
      <dgm:prSet/>
      <dgm:spPr/>
      <dgm:t>
        <a:bodyPr/>
        <a:lstStyle/>
        <a:p>
          <a:endParaRPr lang="en-US" sz="1600"/>
        </a:p>
      </dgm:t>
    </dgm:pt>
    <dgm:pt modelId="{1EA4D32A-8051-42AC-9EBF-F57DC7BC6B1E}" type="pres">
      <dgm:prSet presAssocID="{AFE33E18-83E8-4295-AA91-D13158DAF0B2}" presName="theList" presStyleCnt="0">
        <dgm:presLayoutVars>
          <dgm:dir/>
          <dgm:animLvl val="lvl"/>
          <dgm:resizeHandles val="exact"/>
        </dgm:presLayoutVars>
      </dgm:prSet>
      <dgm:spPr/>
    </dgm:pt>
    <dgm:pt modelId="{1703088E-5196-42D8-B34F-95827B74BB4F}" type="pres">
      <dgm:prSet presAssocID="{75877F1B-D990-44B2-8D0C-B357E0C91790}" presName="compNode" presStyleCnt="0"/>
      <dgm:spPr/>
    </dgm:pt>
    <dgm:pt modelId="{2A1666CB-671B-4FFE-885E-978BFB233E48}" type="pres">
      <dgm:prSet presAssocID="{75877F1B-D990-44B2-8D0C-B357E0C91790}" presName="aNode" presStyleLbl="bgShp" presStyleIdx="0" presStyleCnt="3"/>
      <dgm:spPr/>
    </dgm:pt>
    <dgm:pt modelId="{AE4C4149-1020-4DFF-89E7-D59E1ACA8638}" type="pres">
      <dgm:prSet presAssocID="{75877F1B-D990-44B2-8D0C-B357E0C91790}" presName="textNode" presStyleLbl="bgShp" presStyleIdx="0" presStyleCnt="3"/>
      <dgm:spPr/>
    </dgm:pt>
    <dgm:pt modelId="{DDD0D0A6-7389-408B-A714-498C08342EA0}" type="pres">
      <dgm:prSet presAssocID="{75877F1B-D990-44B2-8D0C-B357E0C91790}" presName="compChildNode" presStyleCnt="0"/>
      <dgm:spPr/>
    </dgm:pt>
    <dgm:pt modelId="{79CC402A-E1F2-43C6-B171-1F3AAA902592}" type="pres">
      <dgm:prSet presAssocID="{75877F1B-D990-44B2-8D0C-B357E0C91790}" presName="theInnerList" presStyleCnt="0"/>
      <dgm:spPr/>
    </dgm:pt>
    <dgm:pt modelId="{D2B9F7CB-94BA-4187-B582-486BDF5153E0}" type="pres">
      <dgm:prSet presAssocID="{0354E2A0-047C-4769-93BE-9FEDF097DA17}" presName="childNode" presStyleLbl="node1" presStyleIdx="0" presStyleCnt="6">
        <dgm:presLayoutVars>
          <dgm:bulletEnabled val="1"/>
        </dgm:presLayoutVars>
      </dgm:prSet>
      <dgm:spPr/>
    </dgm:pt>
    <dgm:pt modelId="{DBA627F3-F0A5-4DDA-9C87-67F3A41A6B1E}" type="pres">
      <dgm:prSet presAssocID="{0354E2A0-047C-4769-93BE-9FEDF097DA17}" presName="aSpace2" presStyleCnt="0"/>
      <dgm:spPr/>
    </dgm:pt>
    <dgm:pt modelId="{E74444DF-F955-4056-8A30-2A27A4641E49}" type="pres">
      <dgm:prSet presAssocID="{EFFBBD81-385F-4E5C-904A-AAAF4DEFA248}" presName="childNode" presStyleLbl="node1" presStyleIdx="1" presStyleCnt="6">
        <dgm:presLayoutVars>
          <dgm:bulletEnabled val="1"/>
        </dgm:presLayoutVars>
      </dgm:prSet>
      <dgm:spPr/>
    </dgm:pt>
    <dgm:pt modelId="{9C22AFB4-13FC-42C4-A96D-C655C680F689}" type="pres">
      <dgm:prSet presAssocID="{75877F1B-D990-44B2-8D0C-B357E0C91790}" presName="aSpace" presStyleCnt="0"/>
      <dgm:spPr/>
    </dgm:pt>
    <dgm:pt modelId="{A8E5DC78-9149-4093-BD31-AB46572A73B2}" type="pres">
      <dgm:prSet presAssocID="{8A7C8BAA-4373-489A-B25A-AA3A9B349A8E}" presName="compNode" presStyleCnt="0"/>
      <dgm:spPr/>
    </dgm:pt>
    <dgm:pt modelId="{B386555C-3BF6-458C-9408-907B803C8DE6}" type="pres">
      <dgm:prSet presAssocID="{8A7C8BAA-4373-489A-B25A-AA3A9B349A8E}" presName="aNode" presStyleLbl="bgShp" presStyleIdx="1" presStyleCnt="3"/>
      <dgm:spPr/>
    </dgm:pt>
    <dgm:pt modelId="{19C78E7D-FBCE-4222-96D3-B6F08242DB5C}" type="pres">
      <dgm:prSet presAssocID="{8A7C8BAA-4373-489A-B25A-AA3A9B349A8E}" presName="textNode" presStyleLbl="bgShp" presStyleIdx="1" presStyleCnt="3"/>
      <dgm:spPr/>
    </dgm:pt>
    <dgm:pt modelId="{B7F49E1A-1DE8-4DDB-90B4-8DD812196AEE}" type="pres">
      <dgm:prSet presAssocID="{8A7C8BAA-4373-489A-B25A-AA3A9B349A8E}" presName="compChildNode" presStyleCnt="0"/>
      <dgm:spPr/>
    </dgm:pt>
    <dgm:pt modelId="{7AD52BE6-9B57-443D-AC37-42C22295CA00}" type="pres">
      <dgm:prSet presAssocID="{8A7C8BAA-4373-489A-B25A-AA3A9B349A8E}" presName="theInnerList" presStyleCnt="0"/>
      <dgm:spPr/>
    </dgm:pt>
    <dgm:pt modelId="{FF175115-8BE9-405A-AD24-95C0B794C43A}" type="pres">
      <dgm:prSet presAssocID="{C4AD2D11-9151-4AD1-A5FC-04F2F654BC6E}" presName="childNode" presStyleLbl="node1" presStyleIdx="2" presStyleCnt="6">
        <dgm:presLayoutVars>
          <dgm:bulletEnabled val="1"/>
        </dgm:presLayoutVars>
      </dgm:prSet>
      <dgm:spPr/>
    </dgm:pt>
    <dgm:pt modelId="{3C5BBB7B-3BD4-44FD-B966-7695ED1A269D}" type="pres">
      <dgm:prSet presAssocID="{C4AD2D11-9151-4AD1-A5FC-04F2F654BC6E}" presName="aSpace2" presStyleCnt="0"/>
      <dgm:spPr/>
    </dgm:pt>
    <dgm:pt modelId="{18346F24-FFCC-4124-BE62-C6EC4B477438}" type="pres">
      <dgm:prSet presAssocID="{4116291A-DEAC-4DA7-A699-6C39710446F3}" presName="childNode" presStyleLbl="node1" presStyleIdx="3" presStyleCnt="6">
        <dgm:presLayoutVars>
          <dgm:bulletEnabled val="1"/>
        </dgm:presLayoutVars>
      </dgm:prSet>
      <dgm:spPr/>
    </dgm:pt>
    <dgm:pt modelId="{8B3DEF43-8F77-4A2D-8D86-9F8533904361}" type="pres">
      <dgm:prSet presAssocID="{8A7C8BAA-4373-489A-B25A-AA3A9B349A8E}" presName="aSpace" presStyleCnt="0"/>
      <dgm:spPr/>
    </dgm:pt>
    <dgm:pt modelId="{A40820E6-B9F8-4679-BABD-3A090C25009E}" type="pres">
      <dgm:prSet presAssocID="{ACCF5D86-F0BD-4AD1-A3CB-32AD42795F1B}" presName="compNode" presStyleCnt="0"/>
      <dgm:spPr/>
    </dgm:pt>
    <dgm:pt modelId="{AD2C2DF8-805E-4E24-8FE1-10B75B3AB1E9}" type="pres">
      <dgm:prSet presAssocID="{ACCF5D86-F0BD-4AD1-A3CB-32AD42795F1B}" presName="aNode" presStyleLbl="bgShp" presStyleIdx="2" presStyleCnt="3"/>
      <dgm:spPr/>
    </dgm:pt>
    <dgm:pt modelId="{FBDBF89C-0C4F-492A-895E-DACA00E1923A}" type="pres">
      <dgm:prSet presAssocID="{ACCF5D86-F0BD-4AD1-A3CB-32AD42795F1B}" presName="textNode" presStyleLbl="bgShp" presStyleIdx="2" presStyleCnt="3"/>
      <dgm:spPr/>
    </dgm:pt>
    <dgm:pt modelId="{9AB576BC-A341-4C96-A419-25BEDB28DAFE}" type="pres">
      <dgm:prSet presAssocID="{ACCF5D86-F0BD-4AD1-A3CB-32AD42795F1B}" presName="compChildNode" presStyleCnt="0"/>
      <dgm:spPr/>
    </dgm:pt>
    <dgm:pt modelId="{799AA59C-7428-48FB-82D9-645C4660BEAD}" type="pres">
      <dgm:prSet presAssocID="{ACCF5D86-F0BD-4AD1-A3CB-32AD42795F1B}" presName="theInnerList" presStyleCnt="0"/>
      <dgm:spPr/>
    </dgm:pt>
    <dgm:pt modelId="{A0164EDB-50A2-404A-91F4-8E774C053D7D}" type="pres">
      <dgm:prSet presAssocID="{FC8F0627-B0E8-43E5-90B3-546D212173B9}" presName="childNode" presStyleLbl="node1" presStyleIdx="4" presStyleCnt="6">
        <dgm:presLayoutVars>
          <dgm:bulletEnabled val="1"/>
        </dgm:presLayoutVars>
      </dgm:prSet>
      <dgm:spPr/>
    </dgm:pt>
    <dgm:pt modelId="{93CF2D7D-E050-4676-97EF-E3E0C0633D97}" type="pres">
      <dgm:prSet presAssocID="{FC8F0627-B0E8-43E5-90B3-546D212173B9}" presName="aSpace2" presStyleCnt="0"/>
      <dgm:spPr/>
    </dgm:pt>
    <dgm:pt modelId="{10985859-0E70-4316-B223-492B605C78C4}" type="pres">
      <dgm:prSet presAssocID="{1761E3FE-9D3F-440F-95F6-53A383112132}" presName="childNode" presStyleLbl="node1" presStyleIdx="5" presStyleCnt="6">
        <dgm:presLayoutVars>
          <dgm:bulletEnabled val="1"/>
        </dgm:presLayoutVars>
      </dgm:prSet>
      <dgm:spPr/>
    </dgm:pt>
  </dgm:ptLst>
  <dgm:cxnLst>
    <dgm:cxn modelId="{F951840B-4DCB-49EA-843C-A8C20283A8F3}" srcId="{AFE33E18-83E8-4295-AA91-D13158DAF0B2}" destId="{ACCF5D86-F0BD-4AD1-A3CB-32AD42795F1B}" srcOrd="2" destOrd="0" parTransId="{DC857D5D-950A-40AA-9188-9948E56EE784}" sibTransId="{FC268209-4692-425C-A9FC-D4C0695AC702}"/>
    <dgm:cxn modelId="{2E0F850C-8B57-45DD-903E-1FADAB5C07B0}" type="presOf" srcId="{FC8F0627-B0E8-43E5-90B3-546D212173B9}" destId="{A0164EDB-50A2-404A-91F4-8E774C053D7D}" srcOrd="0" destOrd="0" presId="urn:microsoft.com/office/officeart/2005/8/layout/lProcess2"/>
    <dgm:cxn modelId="{2D4D3C0E-FF14-4B92-94B0-400F39EADBA3}" srcId="{ACCF5D86-F0BD-4AD1-A3CB-32AD42795F1B}" destId="{FC8F0627-B0E8-43E5-90B3-546D212173B9}" srcOrd="0" destOrd="0" parTransId="{132B2F46-C7E1-4652-9DF1-DF446B5A99D2}" sibTransId="{9FC798E0-02BC-420E-B40A-1230C3E97A22}"/>
    <dgm:cxn modelId="{4D2D0113-5EA8-492B-B64F-A72A6BE6D8FE}" srcId="{ACCF5D86-F0BD-4AD1-A3CB-32AD42795F1B}" destId="{1761E3FE-9D3F-440F-95F6-53A383112132}" srcOrd="1" destOrd="0" parTransId="{91E9C3F5-FB79-4913-B918-DB21D8311951}" sibTransId="{794F5FD1-E877-41F6-9077-EE324ED0DBC4}"/>
    <dgm:cxn modelId="{15C35928-30AA-41E3-B621-1BC39D7DC268}" srcId="{75877F1B-D990-44B2-8D0C-B357E0C91790}" destId="{0354E2A0-047C-4769-93BE-9FEDF097DA17}" srcOrd="0" destOrd="0" parTransId="{61EC309D-389D-4D3A-A135-1E761CE30A5C}" sibTransId="{55AE4EE6-5485-4DCC-9DEC-8B6A9D16FBC8}"/>
    <dgm:cxn modelId="{A7807A35-62BE-4268-851E-9B131C19BF4C}" type="presOf" srcId="{75877F1B-D990-44B2-8D0C-B357E0C91790}" destId="{2A1666CB-671B-4FFE-885E-978BFB233E48}" srcOrd="0" destOrd="0" presId="urn:microsoft.com/office/officeart/2005/8/layout/lProcess2"/>
    <dgm:cxn modelId="{28E81044-C900-44EA-A660-82A96A5C44E9}" type="presOf" srcId="{8A7C8BAA-4373-489A-B25A-AA3A9B349A8E}" destId="{19C78E7D-FBCE-4222-96D3-B6F08242DB5C}" srcOrd="1" destOrd="0" presId="urn:microsoft.com/office/officeart/2005/8/layout/lProcess2"/>
    <dgm:cxn modelId="{B0FAA247-3BDE-4552-A0AE-9347DDA7BF63}" srcId="{AFE33E18-83E8-4295-AA91-D13158DAF0B2}" destId="{8A7C8BAA-4373-489A-B25A-AA3A9B349A8E}" srcOrd="1" destOrd="0" parTransId="{3EA37FB2-56B6-4F1D-BFCD-9A62DAAFA22C}" sibTransId="{0FC90760-1A8B-4107-8E0A-75875BCF2290}"/>
    <dgm:cxn modelId="{9039A26A-9103-4BBB-B040-4725CB22C297}" srcId="{AFE33E18-83E8-4295-AA91-D13158DAF0B2}" destId="{75877F1B-D990-44B2-8D0C-B357E0C91790}" srcOrd="0" destOrd="0" parTransId="{CB20879A-1B0D-4B05-9316-6CB1AEBBB25F}" sibTransId="{AFCB0149-F610-4B52-80C0-AEAF4C97801B}"/>
    <dgm:cxn modelId="{6B04CB70-3015-4956-985F-C6570DA5FC09}" type="presOf" srcId="{EFFBBD81-385F-4E5C-904A-AAAF4DEFA248}" destId="{E74444DF-F955-4056-8A30-2A27A4641E49}" srcOrd="0" destOrd="0" presId="urn:microsoft.com/office/officeart/2005/8/layout/lProcess2"/>
    <dgm:cxn modelId="{1EF09076-4D8A-4AB1-9935-0FABFD7B81BF}" srcId="{8A7C8BAA-4373-489A-B25A-AA3A9B349A8E}" destId="{4116291A-DEAC-4DA7-A699-6C39710446F3}" srcOrd="1" destOrd="0" parTransId="{933E311A-2AAD-47D7-9DBB-573193E684B0}" sibTransId="{7338A35E-7964-452E-BD83-C0EB84E04BF2}"/>
    <dgm:cxn modelId="{EFB7CE76-8B34-4C73-AB5D-608F9AABA282}" type="presOf" srcId="{C4AD2D11-9151-4AD1-A5FC-04F2F654BC6E}" destId="{FF175115-8BE9-405A-AD24-95C0B794C43A}" srcOrd="0" destOrd="0" presId="urn:microsoft.com/office/officeart/2005/8/layout/lProcess2"/>
    <dgm:cxn modelId="{1915135A-7BEC-460F-80A7-AB87750EC7DC}" srcId="{75877F1B-D990-44B2-8D0C-B357E0C91790}" destId="{EFFBBD81-385F-4E5C-904A-AAAF4DEFA248}" srcOrd="1" destOrd="0" parTransId="{1DAE4633-31DE-4982-B270-CB952A8FE770}" sibTransId="{3512B82A-55EF-4AD2-B234-6E2A7884EE1D}"/>
    <dgm:cxn modelId="{F3B3D77E-4371-4A2E-991A-DD84A9D8339B}" type="presOf" srcId="{8A7C8BAA-4373-489A-B25A-AA3A9B349A8E}" destId="{B386555C-3BF6-458C-9408-907B803C8DE6}" srcOrd="0" destOrd="0" presId="urn:microsoft.com/office/officeart/2005/8/layout/lProcess2"/>
    <dgm:cxn modelId="{B311488D-765A-44C0-B5B1-295484B5A8B7}" type="presOf" srcId="{ACCF5D86-F0BD-4AD1-A3CB-32AD42795F1B}" destId="{AD2C2DF8-805E-4E24-8FE1-10B75B3AB1E9}" srcOrd="0" destOrd="0" presId="urn:microsoft.com/office/officeart/2005/8/layout/lProcess2"/>
    <dgm:cxn modelId="{51B43BA0-64D9-40B1-9FED-B2384F86507E}" srcId="{8A7C8BAA-4373-489A-B25A-AA3A9B349A8E}" destId="{C4AD2D11-9151-4AD1-A5FC-04F2F654BC6E}" srcOrd="0" destOrd="0" parTransId="{4F1DD074-2835-4E25-9718-B3FFFAFDC86A}" sibTransId="{003ECD93-9C01-4787-AD65-B70277D3E7AD}"/>
    <dgm:cxn modelId="{D27FECA2-23A6-4A51-A600-B124964A24A6}" type="presOf" srcId="{AFE33E18-83E8-4295-AA91-D13158DAF0B2}" destId="{1EA4D32A-8051-42AC-9EBF-F57DC7BC6B1E}" srcOrd="0" destOrd="0" presId="urn:microsoft.com/office/officeart/2005/8/layout/lProcess2"/>
    <dgm:cxn modelId="{3FBA05B9-6CEB-48E2-AE44-6C39F4A259AA}" type="presOf" srcId="{ACCF5D86-F0BD-4AD1-A3CB-32AD42795F1B}" destId="{FBDBF89C-0C4F-492A-895E-DACA00E1923A}" srcOrd="1" destOrd="0" presId="urn:microsoft.com/office/officeart/2005/8/layout/lProcess2"/>
    <dgm:cxn modelId="{47ADB8B9-37EE-4463-ABE2-CD82E109EE7A}" type="presOf" srcId="{75877F1B-D990-44B2-8D0C-B357E0C91790}" destId="{AE4C4149-1020-4DFF-89E7-D59E1ACA8638}" srcOrd="1" destOrd="0" presId="urn:microsoft.com/office/officeart/2005/8/layout/lProcess2"/>
    <dgm:cxn modelId="{BBED34CA-D30D-475E-9B83-2999CFD1FC93}" type="presOf" srcId="{0354E2A0-047C-4769-93BE-9FEDF097DA17}" destId="{D2B9F7CB-94BA-4187-B582-486BDF5153E0}" srcOrd="0" destOrd="0" presId="urn:microsoft.com/office/officeart/2005/8/layout/lProcess2"/>
    <dgm:cxn modelId="{AE6D7ACE-CD3E-48D9-963F-321B0F4617B4}" type="presOf" srcId="{1761E3FE-9D3F-440F-95F6-53A383112132}" destId="{10985859-0E70-4316-B223-492B605C78C4}" srcOrd="0" destOrd="0" presId="urn:microsoft.com/office/officeart/2005/8/layout/lProcess2"/>
    <dgm:cxn modelId="{6BD83EFE-5ABF-499D-AD68-9535A4A93B20}" type="presOf" srcId="{4116291A-DEAC-4DA7-A699-6C39710446F3}" destId="{18346F24-FFCC-4124-BE62-C6EC4B477438}" srcOrd="0" destOrd="0" presId="urn:microsoft.com/office/officeart/2005/8/layout/lProcess2"/>
    <dgm:cxn modelId="{8A5A126E-38F9-4D8B-917F-D767B67E467E}" type="presParOf" srcId="{1EA4D32A-8051-42AC-9EBF-F57DC7BC6B1E}" destId="{1703088E-5196-42D8-B34F-95827B74BB4F}" srcOrd="0" destOrd="0" presId="urn:microsoft.com/office/officeart/2005/8/layout/lProcess2"/>
    <dgm:cxn modelId="{140A7757-CD37-4D91-9340-1831B4C8B0AB}" type="presParOf" srcId="{1703088E-5196-42D8-B34F-95827B74BB4F}" destId="{2A1666CB-671B-4FFE-885E-978BFB233E48}" srcOrd="0" destOrd="0" presId="urn:microsoft.com/office/officeart/2005/8/layout/lProcess2"/>
    <dgm:cxn modelId="{C4285824-D469-451F-BA2B-17B3346CE90A}" type="presParOf" srcId="{1703088E-5196-42D8-B34F-95827B74BB4F}" destId="{AE4C4149-1020-4DFF-89E7-D59E1ACA8638}" srcOrd="1" destOrd="0" presId="urn:microsoft.com/office/officeart/2005/8/layout/lProcess2"/>
    <dgm:cxn modelId="{E98F9B06-DFD8-473E-BA8A-41099E81AE6E}" type="presParOf" srcId="{1703088E-5196-42D8-B34F-95827B74BB4F}" destId="{DDD0D0A6-7389-408B-A714-498C08342EA0}" srcOrd="2" destOrd="0" presId="urn:microsoft.com/office/officeart/2005/8/layout/lProcess2"/>
    <dgm:cxn modelId="{FA7F0BB1-08A0-4D0D-AB4F-D6455968C2A9}" type="presParOf" srcId="{DDD0D0A6-7389-408B-A714-498C08342EA0}" destId="{79CC402A-E1F2-43C6-B171-1F3AAA902592}" srcOrd="0" destOrd="0" presId="urn:microsoft.com/office/officeart/2005/8/layout/lProcess2"/>
    <dgm:cxn modelId="{FBAFF2B7-758F-4394-A5BD-E0CA7A9C380A}" type="presParOf" srcId="{79CC402A-E1F2-43C6-B171-1F3AAA902592}" destId="{D2B9F7CB-94BA-4187-B582-486BDF5153E0}" srcOrd="0" destOrd="0" presId="urn:microsoft.com/office/officeart/2005/8/layout/lProcess2"/>
    <dgm:cxn modelId="{BD2C0285-D7F0-4670-92DC-BE5C6C15537A}" type="presParOf" srcId="{79CC402A-E1F2-43C6-B171-1F3AAA902592}" destId="{DBA627F3-F0A5-4DDA-9C87-67F3A41A6B1E}" srcOrd="1" destOrd="0" presId="urn:microsoft.com/office/officeart/2005/8/layout/lProcess2"/>
    <dgm:cxn modelId="{BEAF3F04-D45D-405B-B77F-6C08952E012F}" type="presParOf" srcId="{79CC402A-E1F2-43C6-B171-1F3AAA902592}" destId="{E74444DF-F955-4056-8A30-2A27A4641E49}" srcOrd="2" destOrd="0" presId="urn:microsoft.com/office/officeart/2005/8/layout/lProcess2"/>
    <dgm:cxn modelId="{914D34CF-0806-48B8-82AD-803BA9781160}" type="presParOf" srcId="{1EA4D32A-8051-42AC-9EBF-F57DC7BC6B1E}" destId="{9C22AFB4-13FC-42C4-A96D-C655C680F689}" srcOrd="1" destOrd="0" presId="urn:microsoft.com/office/officeart/2005/8/layout/lProcess2"/>
    <dgm:cxn modelId="{F8D03348-346B-4585-BC65-329169682145}" type="presParOf" srcId="{1EA4D32A-8051-42AC-9EBF-F57DC7BC6B1E}" destId="{A8E5DC78-9149-4093-BD31-AB46572A73B2}" srcOrd="2" destOrd="0" presId="urn:microsoft.com/office/officeart/2005/8/layout/lProcess2"/>
    <dgm:cxn modelId="{1788DF6F-689F-4E1C-BEF7-B1BBA2721AD7}" type="presParOf" srcId="{A8E5DC78-9149-4093-BD31-AB46572A73B2}" destId="{B386555C-3BF6-458C-9408-907B803C8DE6}" srcOrd="0" destOrd="0" presId="urn:microsoft.com/office/officeart/2005/8/layout/lProcess2"/>
    <dgm:cxn modelId="{5011CB3B-DFC2-486C-9074-72E8FF0C31EE}" type="presParOf" srcId="{A8E5DC78-9149-4093-BD31-AB46572A73B2}" destId="{19C78E7D-FBCE-4222-96D3-B6F08242DB5C}" srcOrd="1" destOrd="0" presId="urn:microsoft.com/office/officeart/2005/8/layout/lProcess2"/>
    <dgm:cxn modelId="{2B18FB6D-F099-42C0-8384-D3933DDA7B2C}" type="presParOf" srcId="{A8E5DC78-9149-4093-BD31-AB46572A73B2}" destId="{B7F49E1A-1DE8-4DDB-90B4-8DD812196AEE}" srcOrd="2" destOrd="0" presId="urn:microsoft.com/office/officeart/2005/8/layout/lProcess2"/>
    <dgm:cxn modelId="{643F15D3-485F-4125-8DA7-BD300FE31DA7}" type="presParOf" srcId="{B7F49E1A-1DE8-4DDB-90B4-8DD812196AEE}" destId="{7AD52BE6-9B57-443D-AC37-42C22295CA00}" srcOrd="0" destOrd="0" presId="urn:microsoft.com/office/officeart/2005/8/layout/lProcess2"/>
    <dgm:cxn modelId="{B0CBB813-4560-4090-90CD-FD3703364F33}" type="presParOf" srcId="{7AD52BE6-9B57-443D-AC37-42C22295CA00}" destId="{FF175115-8BE9-405A-AD24-95C0B794C43A}" srcOrd="0" destOrd="0" presId="urn:microsoft.com/office/officeart/2005/8/layout/lProcess2"/>
    <dgm:cxn modelId="{B7491CD6-E717-42B0-AEFF-BF51EAAFBB46}" type="presParOf" srcId="{7AD52BE6-9B57-443D-AC37-42C22295CA00}" destId="{3C5BBB7B-3BD4-44FD-B966-7695ED1A269D}" srcOrd="1" destOrd="0" presId="urn:microsoft.com/office/officeart/2005/8/layout/lProcess2"/>
    <dgm:cxn modelId="{BD2DE95D-9D98-474D-9018-5CF5F7EA3678}" type="presParOf" srcId="{7AD52BE6-9B57-443D-AC37-42C22295CA00}" destId="{18346F24-FFCC-4124-BE62-C6EC4B477438}" srcOrd="2" destOrd="0" presId="urn:microsoft.com/office/officeart/2005/8/layout/lProcess2"/>
    <dgm:cxn modelId="{B6D9E5F1-4DE7-498C-9C6D-246BCC1C0BF6}" type="presParOf" srcId="{1EA4D32A-8051-42AC-9EBF-F57DC7BC6B1E}" destId="{8B3DEF43-8F77-4A2D-8D86-9F8533904361}" srcOrd="3" destOrd="0" presId="urn:microsoft.com/office/officeart/2005/8/layout/lProcess2"/>
    <dgm:cxn modelId="{6B7C3A45-4F66-412E-8936-D92A6A1F5B6F}" type="presParOf" srcId="{1EA4D32A-8051-42AC-9EBF-F57DC7BC6B1E}" destId="{A40820E6-B9F8-4679-BABD-3A090C25009E}" srcOrd="4" destOrd="0" presId="urn:microsoft.com/office/officeart/2005/8/layout/lProcess2"/>
    <dgm:cxn modelId="{3BBAB11E-2031-41D8-AEF0-604E222CE286}" type="presParOf" srcId="{A40820E6-B9F8-4679-BABD-3A090C25009E}" destId="{AD2C2DF8-805E-4E24-8FE1-10B75B3AB1E9}" srcOrd="0" destOrd="0" presId="urn:microsoft.com/office/officeart/2005/8/layout/lProcess2"/>
    <dgm:cxn modelId="{A6616B93-523D-4C28-8C85-81464AACD610}" type="presParOf" srcId="{A40820E6-B9F8-4679-BABD-3A090C25009E}" destId="{FBDBF89C-0C4F-492A-895E-DACA00E1923A}" srcOrd="1" destOrd="0" presId="urn:microsoft.com/office/officeart/2005/8/layout/lProcess2"/>
    <dgm:cxn modelId="{EF783D3C-2C85-42DB-B526-086B99066F54}" type="presParOf" srcId="{A40820E6-B9F8-4679-BABD-3A090C25009E}" destId="{9AB576BC-A341-4C96-A419-25BEDB28DAFE}" srcOrd="2" destOrd="0" presId="urn:microsoft.com/office/officeart/2005/8/layout/lProcess2"/>
    <dgm:cxn modelId="{8F5DC1D8-2CA7-48BA-8F25-615E2F20DB1F}" type="presParOf" srcId="{9AB576BC-A341-4C96-A419-25BEDB28DAFE}" destId="{799AA59C-7428-48FB-82D9-645C4660BEAD}" srcOrd="0" destOrd="0" presId="urn:microsoft.com/office/officeart/2005/8/layout/lProcess2"/>
    <dgm:cxn modelId="{CAF347D2-23E2-4F75-AC45-A6AE51D34959}" type="presParOf" srcId="{799AA59C-7428-48FB-82D9-645C4660BEAD}" destId="{A0164EDB-50A2-404A-91F4-8E774C053D7D}" srcOrd="0" destOrd="0" presId="urn:microsoft.com/office/officeart/2005/8/layout/lProcess2"/>
    <dgm:cxn modelId="{792270F6-31C3-42A6-9DB5-5898DDBB5EA9}" type="presParOf" srcId="{799AA59C-7428-48FB-82D9-645C4660BEAD}" destId="{93CF2D7D-E050-4676-97EF-E3E0C0633D97}" srcOrd="1" destOrd="0" presId="urn:microsoft.com/office/officeart/2005/8/layout/lProcess2"/>
    <dgm:cxn modelId="{FA18C447-0E35-4646-8099-E116BA109F0A}" type="presParOf" srcId="{799AA59C-7428-48FB-82D9-645C4660BEAD}" destId="{10985859-0E70-4316-B223-492B605C78C4}"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40184E-95D8-436D-9F42-BD24F508370B}" type="doc">
      <dgm:prSet loTypeId="urn:microsoft.com/office/officeart/2011/layout/CircleProcess" loCatId="process" qsTypeId="urn:microsoft.com/office/officeart/2005/8/quickstyle/simple1" qsCatId="simple" csTypeId="urn:microsoft.com/office/officeart/2005/8/colors/colorful4" csCatId="colorful" phldr="1"/>
      <dgm:spPr/>
      <dgm:t>
        <a:bodyPr/>
        <a:lstStyle/>
        <a:p>
          <a:endParaRPr lang="en-US"/>
        </a:p>
      </dgm:t>
    </dgm:pt>
    <dgm:pt modelId="{B9202DF2-5B86-47EE-98AA-D1B2586E5004}">
      <dgm:prSet phldrT="[Text]" custT="1"/>
      <dgm:spPr/>
      <dgm:t>
        <a:bodyPr/>
        <a:lstStyle/>
        <a:p>
          <a:r>
            <a:rPr lang="en-US" sz="1600" dirty="0"/>
            <a:t>Combined Model</a:t>
          </a:r>
        </a:p>
      </dgm:t>
    </dgm:pt>
    <dgm:pt modelId="{DFF90D80-78B5-4686-857E-8A104FDFC957}" type="parTrans" cxnId="{3EFA3714-61EF-41FA-BB3B-198E6415E04C}">
      <dgm:prSet/>
      <dgm:spPr/>
      <dgm:t>
        <a:bodyPr/>
        <a:lstStyle/>
        <a:p>
          <a:endParaRPr lang="en-US" sz="1600"/>
        </a:p>
      </dgm:t>
    </dgm:pt>
    <dgm:pt modelId="{4972A5B6-0B3A-4460-B629-386743995D5F}" type="sibTrans" cxnId="{3EFA3714-61EF-41FA-BB3B-198E6415E04C}">
      <dgm:prSet/>
      <dgm:spPr/>
      <dgm:t>
        <a:bodyPr/>
        <a:lstStyle/>
        <a:p>
          <a:endParaRPr lang="en-US" sz="1600"/>
        </a:p>
      </dgm:t>
    </dgm:pt>
    <dgm:pt modelId="{21FEB629-0385-4D3C-AC9A-C252E51BC1F4}">
      <dgm:prSet phldrT="[Text]" custT="1"/>
      <dgm:spPr/>
      <dgm:t>
        <a:bodyPr/>
        <a:lstStyle/>
        <a:p>
          <a:r>
            <a:rPr lang="en-US" sz="1600" dirty="0"/>
            <a:t>Nested Model</a:t>
          </a:r>
        </a:p>
      </dgm:t>
    </dgm:pt>
    <dgm:pt modelId="{D06285DD-216D-4ACA-995F-B5C0594B9B78}" type="parTrans" cxnId="{D91DCEB8-AD15-4C88-ADF5-370E3906BC58}">
      <dgm:prSet/>
      <dgm:spPr/>
      <dgm:t>
        <a:bodyPr/>
        <a:lstStyle/>
        <a:p>
          <a:endParaRPr lang="en-US" sz="1600"/>
        </a:p>
      </dgm:t>
    </dgm:pt>
    <dgm:pt modelId="{913B8541-ECFA-431B-B087-CB873ECE8661}" type="sibTrans" cxnId="{D91DCEB8-AD15-4C88-ADF5-370E3906BC58}">
      <dgm:prSet/>
      <dgm:spPr/>
      <dgm:t>
        <a:bodyPr/>
        <a:lstStyle/>
        <a:p>
          <a:endParaRPr lang="en-US" sz="1600"/>
        </a:p>
      </dgm:t>
    </dgm:pt>
    <dgm:pt modelId="{5D61EE18-6726-4C97-8051-C100CC00DC23}">
      <dgm:prSet phldrT="[Text]" custT="1"/>
      <dgm:spPr/>
      <dgm:t>
        <a:bodyPr/>
        <a:lstStyle/>
        <a:p>
          <a:r>
            <a:rPr lang="en-US" sz="1600" dirty="0"/>
            <a:t>Individual Models</a:t>
          </a:r>
        </a:p>
      </dgm:t>
    </dgm:pt>
    <dgm:pt modelId="{79E9BBA7-66F5-43AB-88C9-34B53A18D295}" type="parTrans" cxnId="{F29EAA28-64B0-46AC-8F03-FF44E3441702}">
      <dgm:prSet/>
      <dgm:spPr/>
      <dgm:t>
        <a:bodyPr/>
        <a:lstStyle/>
        <a:p>
          <a:endParaRPr lang="en-US" sz="1600"/>
        </a:p>
      </dgm:t>
    </dgm:pt>
    <dgm:pt modelId="{FA785587-A795-4CF3-A6FF-8B1BE89621F6}" type="sibTrans" cxnId="{F29EAA28-64B0-46AC-8F03-FF44E3441702}">
      <dgm:prSet/>
      <dgm:spPr/>
      <dgm:t>
        <a:bodyPr/>
        <a:lstStyle/>
        <a:p>
          <a:endParaRPr lang="en-US" sz="1600"/>
        </a:p>
      </dgm:t>
    </dgm:pt>
    <dgm:pt modelId="{103B1B8E-E514-4C65-981E-34D8C6CFF5D6}" type="pres">
      <dgm:prSet presAssocID="{0A40184E-95D8-436D-9F42-BD24F508370B}" presName="Name0" presStyleCnt="0">
        <dgm:presLayoutVars>
          <dgm:chMax val="11"/>
          <dgm:chPref val="11"/>
          <dgm:dir/>
          <dgm:resizeHandles/>
        </dgm:presLayoutVars>
      </dgm:prSet>
      <dgm:spPr/>
    </dgm:pt>
    <dgm:pt modelId="{D29A06F4-DD2F-4B6C-81DD-DCFA3DD75DF7}" type="pres">
      <dgm:prSet presAssocID="{5D61EE18-6726-4C97-8051-C100CC00DC23}" presName="Accent3" presStyleCnt="0"/>
      <dgm:spPr/>
    </dgm:pt>
    <dgm:pt modelId="{4E74E2A6-1C9D-470D-B3BB-4EB75EFC6FEC}" type="pres">
      <dgm:prSet presAssocID="{5D61EE18-6726-4C97-8051-C100CC00DC23}" presName="Accent" presStyleLbl="node1" presStyleIdx="0" presStyleCnt="3"/>
      <dgm:spPr/>
    </dgm:pt>
    <dgm:pt modelId="{EC9BAA0F-A5AA-4128-A872-7FFD3935BB13}" type="pres">
      <dgm:prSet presAssocID="{5D61EE18-6726-4C97-8051-C100CC00DC23}" presName="ParentBackground3" presStyleCnt="0"/>
      <dgm:spPr/>
    </dgm:pt>
    <dgm:pt modelId="{8AD5403E-E91F-4218-866E-4BCCF58E7C5F}" type="pres">
      <dgm:prSet presAssocID="{5D61EE18-6726-4C97-8051-C100CC00DC23}" presName="ParentBackground" presStyleLbl="fgAcc1" presStyleIdx="0" presStyleCnt="3"/>
      <dgm:spPr/>
    </dgm:pt>
    <dgm:pt modelId="{8BFD1FFA-BCAD-4A80-BC65-09932821B9E2}" type="pres">
      <dgm:prSet presAssocID="{5D61EE18-6726-4C97-8051-C100CC00DC23}" presName="Parent3" presStyleLbl="revTx" presStyleIdx="0" presStyleCnt="0">
        <dgm:presLayoutVars>
          <dgm:chMax val="1"/>
          <dgm:chPref val="1"/>
          <dgm:bulletEnabled val="1"/>
        </dgm:presLayoutVars>
      </dgm:prSet>
      <dgm:spPr/>
    </dgm:pt>
    <dgm:pt modelId="{85D9B84B-CB0B-4627-9005-5BA2659236CC}" type="pres">
      <dgm:prSet presAssocID="{21FEB629-0385-4D3C-AC9A-C252E51BC1F4}" presName="Accent2" presStyleCnt="0"/>
      <dgm:spPr/>
    </dgm:pt>
    <dgm:pt modelId="{92C43190-C4F3-435E-8776-377121E7D8B2}" type="pres">
      <dgm:prSet presAssocID="{21FEB629-0385-4D3C-AC9A-C252E51BC1F4}" presName="Accent" presStyleLbl="node1" presStyleIdx="1" presStyleCnt="3"/>
      <dgm:spPr/>
    </dgm:pt>
    <dgm:pt modelId="{DB53EAB2-6262-43BD-81E0-B601276C20FD}" type="pres">
      <dgm:prSet presAssocID="{21FEB629-0385-4D3C-AC9A-C252E51BC1F4}" presName="ParentBackground2" presStyleCnt="0"/>
      <dgm:spPr/>
    </dgm:pt>
    <dgm:pt modelId="{71339A47-B8D6-4C22-8E22-F59AE5BD2A2F}" type="pres">
      <dgm:prSet presAssocID="{21FEB629-0385-4D3C-AC9A-C252E51BC1F4}" presName="ParentBackground" presStyleLbl="fgAcc1" presStyleIdx="1" presStyleCnt="3"/>
      <dgm:spPr/>
    </dgm:pt>
    <dgm:pt modelId="{97AA6517-0014-444B-AC74-0A55E6D59216}" type="pres">
      <dgm:prSet presAssocID="{21FEB629-0385-4D3C-AC9A-C252E51BC1F4}" presName="Parent2" presStyleLbl="revTx" presStyleIdx="0" presStyleCnt="0">
        <dgm:presLayoutVars>
          <dgm:chMax val="1"/>
          <dgm:chPref val="1"/>
          <dgm:bulletEnabled val="1"/>
        </dgm:presLayoutVars>
      </dgm:prSet>
      <dgm:spPr/>
    </dgm:pt>
    <dgm:pt modelId="{5DADD3BB-3410-40CA-9A90-1DB0A67B0EA8}" type="pres">
      <dgm:prSet presAssocID="{B9202DF2-5B86-47EE-98AA-D1B2586E5004}" presName="Accent1" presStyleCnt="0"/>
      <dgm:spPr/>
    </dgm:pt>
    <dgm:pt modelId="{68F2629A-F54B-4E63-A630-868AB89A322C}" type="pres">
      <dgm:prSet presAssocID="{B9202DF2-5B86-47EE-98AA-D1B2586E5004}" presName="Accent" presStyleLbl="node1" presStyleIdx="2" presStyleCnt="3"/>
      <dgm:spPr/>
    </dgm:pt>
    <dgm:pt modelId="{31FC5DFA-B986-4380-9219-37F94E0A024A}" type="pres">
      <dgm:prSet presAssocID="{B9202DF2-5B86-47EE-98AA-D1B2586E5004}" presName="ParentBackground1" presStyleCnt="0"/>
      <dgm:spPr/>
    </dgm:pt>
    <dgm:pt modelId="{80C3A12F-C641-4B13-8B54-6095ACB9FB84}" type="pres">
      <dgm:prSet presAssocID="{B9202DF2-5B86-47EE-98AA-D1B2586E5004}" presName="ParentBackground" presStyleLbl="fgAcc1" presStyleIdx="2" presStyleCnt="3"/>
      <dgm:spPr/>
    </dgm:pt>
    <dgm:pt modelId="{3C3F3238-8696-44DB-BF0D-4DD005A58F4F}" type="pres">
      <dgm:prSet presAssocID="{B9202DF2-5B86-47EE-98AA-D1B2586E5004}" presName="Parent1" presStyleLbl="revTx" presStyleIdx="0" presStyleCnt="0">
        <dgm:presLayoutVars>
          <dgm:chMax val="1"/>
          <dgm:chPref val="1"/>
          <dgm:bulletEnabled val="1"/>
        </dgm:presLayoutVars>
      </dgm:prSet>
      <dgm:spPr/>
    </dgm:pt>
  </dgm:ptLst>
  <dgm:cxnLst>
    <dgm:cxn modelId="{3EFA3714-61EF-41FA-BB3B-198E6415E04C}" srcId="{0A40184E-95D8-436D-9F42-BD24F508370B}" destId="{B9202DF2-5B86-47EE-98AA-D1B2586E5004}" srcOrd="0" destOrd="0" parTransId="{DFF90D80-78B5-4686-857E-8A104FDFC957}" sibTransId="{4972A5B6-0B3A-4460-B629-386743995D5F}"/>
    <dgm:cxn modelId="{381C611E-023A-410E-B139-2955BE9506A3}" type="presOf" srcId="{21FEB629-0385-4D3C-AC9A-C252E51BC1F4}" destId="{97AA6517-0014-444B-AC74-0A55E6D59216}" srcOrd="1" destOrd="0" presId="urn:microsoft.com/office/officeart/2011/layout/CircleProcess"/>
    <dgm:cxn modelId="{5CF96A24-23CA-480C-A357-9D30099BD7E5}" type="presOf" srcId="{B9202DF2-5B86-47EE-98AA-D1B2586E5004}" destId="{3C3F3238-8696-44DB-BF0D-4DD005A58F4F}" srcOrd="1" destOrd="0" presId="urn:microsoft.com/office/officeart/2011/layout/CircleProcess"/>
    <dgm:cxn modelId="{F29EAA28-64B0-46AC-8F03-FF44E3441702}" srcId="{0A40184E-95D8-436D-9F42-BD24F508370B}" destId="{5D61EE18-6726-4C97-8051-C100CC00DC23}" srcOrd="2" destOrd="0" parTransId="{79E9BBA7-66F5-43AB-88C9-34B53A18D295}" sibTransId="{FA785587-A795-4CF3-A6FF-8B1BE89621F6}"/>
    <dgm:cxn modelId="{CA6BD672-C264-48F8-A4C5-F21BFA576094}" type="presOf" srcId="{5D61EE18-6726-4C97-8051-C100CC00DC23}" destId="{8BFD1FFA-BCAD-4A80-BC65-09932821B9E2}" srcOrd="1" destOrd="0" presId="urn:microsoft.com/office/officeart/2011/layout/CircleProcess"/>
    <dgm:cxn modelId="{3E61C58E-9D00-47D5-AF7A-C12CEFE010E6}" type="presOf" srcId="{B9202DF2-5B86-47EE-98AA-D1B2586E5004}" destId="{80C3A12F-C641-4B13-8B54-6095ACB9FB84}" srcOrd="0" destOrd="0" presId="urn:microsoft.com/office/officeart/2011/layout/CircleProcess"/>
    <dgm:cxn modelId="{4DBD7B9F-B8EC-43E2-9207-D74D2FEBCFE4}" type="presOf" srcId="{0A40184E-95D8-436D-9F42-BD24F508370B}" destId="{103B1B8E-E514-4C65-981E-34D8C6CFF5D6}" srcOrd="0" destOrd="0" presId="urn:microsoft.com/office/officeart/2011/layout/CircleProcess"/>
    <dgm:cxn modelId="{6647E8A0-A3C0-4EBE-9FA3-1CFFA2FB4F9D}" type="presOf" srcId="{5D61EE18-6726-4C97-8051-C100CC00DC23}" destId="{8AD5403E-E91F-4218-866E-4BCCF58E7C5F}" srcOrd="0" destOrd="0" presId="urn:microsoft.com/office/officeart/2011/layout/CircleProcess"/>
    <dgm:cxn modelId="{D91DCEB8-AD15-4C88-ADF5-370E3906BC58}" srcId="{0A40184E-95D8-436D-9F42-BD24F508370B}" destId="{21FEB629-0385-4D3C-AC9A-C252E51BC1F4}" srcOrd="1" destOrd="0" parTransId="{D06285DD-216D-4ACA-995F-B5C0594B9B78}" sibTransId="{913B8541-ECFA-431B-B087-CB873ECE8661}"/>
    <dgm:cxn modelId="{B736DEBE-7EFC-4CE3-A74A-5BDC10807E7C}" type="presOf" srcId="{21FEB629-0385-4D3C-AC9A-C252E51BC1F4}" destId="{71339A47-B8D6-4C22-8E22-F59AE5BD2A2F}" srcOrd="0" destOrd="0" presId="urn:microsoft.com/office/officeart/2011/layout/CircleProcess"/>
    <dgm:cxn modelId="{DAF8411F-CA04-4850-8E88-BF2879BD8B20}" type="presParOf" srcId="{103B1B8E-E514-4C65-981E-34D8C6CFF5D6}" destId="{D29A06F4-DD2F-4B6C-81DD-DCFA3DD75DF7}" srcOrd="0" destOrd="0" presId="urn:microsoft.com/office/officeart/2011/layout/CircleProcess"/>
    <dgm:cxn modelId="{4D56DD2B-1658-4DA4-9B31-55605168892B}" type="presParOf" srcId="{D29A06F4-DD2F-4B6C-81DD-DCFA3DD75DF7}" destId="{4E74E2A6-1C9D-470D-B3BB-4EB75EFC6FEC}" srcOrd="0" destOrd="0" presId="urn:microsoft.com/office/officeart/2011/layout/CircleProcess"/>
    <dgm:cxn modelId="{7D5B0A1F-7CC8-4FE9-94D9-0465F0C18F93}" type="presParOf" srcId="{103B1B8E-E514-4C65-981E-34D8C6CFF5D6}" destId="{EC9BAA0F-A5AA-4128-A872-7FFD3935BB13}" srcOrd="1" destOrd="0" presId="urn:microsoft.com/office/officeart/2011/layout/CircleProcess"/>
    <dgm:cxn modelId="{D1699D68-5A01-41C2-84AF-49CF734C4DDA}" type="presParOf" srcId="{EC9BAA0F-A5AA-4128-A872-7FFD3935BB13}" destId="{8AD5403E-E91F-4218-866E-4BCCF58E7C5F}" srcOrd="0" destOrd="0" presId="urn:microsoft.com/office/officeart/2011/layout/CircleProcess"/>
    <dgm:cxn modelId="{8E7C6E37-FE17-4EA5-A909-DF09717E5CF0}" type="presParOf" srcId="{103B1B8E-E514-4C65-981E-34D8C6CFF5D6}" destId="{8BFD1FFA-BCAD-4A80-BC65-09932821B9E2}" srcOrd="2" destOrd="0" presId="urn:microsoft.com/office/officeart/2011/layout/CircleProcess"/>
    <dgm:cxn modelId="{7F1A7E80-19C3-4645-ABB5-0452112E088A}" type="presParOf" srcId="{103B1B8E-E514-4C65-981E-34D8C6CFF5D6}" destId="{85D9B84B-CB0B-4627-9005-5BA2659236CC}" srcOrd="3" destOrd="0" presId="urn:microsoft.com/office/officeart/2011/layout/CircleProcess"/>
    <dgm:cxn modelId="{58858E62-037F-40A8-AA2D-65B03960416D}" type="presParOf" srcId="{85D9B84B-CB0B-4627-9005-5BA2659236CC}" destId="{92C43190-C4F3-435E-8776-377121E7D8B2}" srcOrd="0" destOrd="0" presId="urn:microsoft.com/office/officeart/2011/layout/CircleProcess"/>
    <dgm:cxn modelId="{BAA57FB6-5190-428D-AB1D-A81BCE379866}" type="presParOf" srcId="{103B1B8E-E514-4C65-981E-34D8C6CFF5D6}" destId="{DB53EAB2-6262-43BD-81E0-B601276C20FD}" srcOrd="4" destOrd="0" presId="urn:microsoft.com/office/officeart/2011/layout/CircleProcess"/>
    <dgm:cxn modelId="{7E500E33-7E82-45B2-8305-69535471B693}" type="presParOf" srcId="{DB53EAB2-6262-43BD-81E0-B601276C20FD}" destId="{71339A47-B8D6-4C22-8E22-F59AE5BD2A2F}" srcOrd="0" destOrd="0" presId="urn:microsoft.com/office/officeart/2011/layout/CircleProcess"/>
    <dgm:cxn modelId="{3690BBDB-DFE1-4DE0-B3AD-EBD604121987}" type="presParOf" srcId="{103B1B8E-E514-4C65-981E-34D8C6CFF5D6}" destId="{97AA6517-0014-444B-AC74-0A55E6D59216}" srcOrd="5" destOrd="0" presId="urn:microsoft.com/office/officeart/2011/layout/CircleProcess"/>
    <dgm:cxn modelId="{C49D3D96-C3EC-4D9F-94A0-1496737E6028}" type="presParOf" srcId="{103B1B8E-E514-4C65-981E-34D8C6CFF5D6}" destId="{5DADD3BB-3410-40CA-9A90-1DB0A67B0EA8}" srcOrd="6" destOrd="0" presId="urn:microsoft.com/office/officeart/2011/layout/CircleProcess"/>
    <dgm:cxn modelId="{DC21F8F9-30F1-4581-8BD1-A8AB5189E99F}" type="presParOf" srcId="{5DADD3BB-3410-40CA-9A90-1DB0A67B0EA8}" destId="{68F2629A-F54B-4E63-A630-868AB89A322C}" srcOrd="0" destOrd="0" presId="urn:microsoft.com/office/officeart/2011/layout/CircleProcess"/>
    <dgm:cxn modelId="{BCB42850-A9BE-4E70-8F09-B5056D1885B1}" type="presParOf" srcId="{103B1B8E-E514-4C65-981E-34D8C6CFF5D6}" destId="{31FC5DFA-B986-4380-9219-37F94E0A024A}" srcOrd="7" destOrd="0" presId="urn:microsoft.com/office/officeart/2011/layout/CircleProcess"/>
    <dgm:cxn modelId="{DB433D1B-0A0C-400B-94B9-C11E4DF7A6E8}" type="presParOf" srcId="{31FC5DFA-B986-4380-9219-37F94E0A024A}" destId="{80C3A12F-C641-4B13-8B54-6095ACB9FB84}" srcOrd="0" destOrd="0" presId="urn:microsoft.com/office/officeart/2011/layout/CircleProcess"/>
    <dgm:cxn modelId="{C1574B52-AB3C-4849-8417-62ECDC7A8CCB}" type="presParOf" srcId="{103B1B8E-E514-4C65-981E-34D8C6CFF5D6}" destId="{3C3F3238-8696-44DB-BF0D-4DD005A58F4F}"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D8F65-4B18-4F76-B00C-E615A5CB0D2D}">
      <dsp:nvSpPr>
        <dsp:cNvPr id="0" name=""/>
        <dsp:cNvSpPr/>
      </dsp:nvSpPr>
      <dsp:spPr>
        <a:xfrm>
          <a:off x="3621847" y="1839"/>
          <a:ext cx="1260224" cy="126022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Career Training</a:t>
          </a:r>
        </a:p>
      </dsp:txBody>
      <dsp:txXfrm>
        <a:off x="3806403" y="186395"/>
        <a:ext cx="891112" cy="891112"/>
      </dsp:txXfrm>
    </dsp:sp>
    <dsp:sp modelId="{42DE4266-B5F9-476D-89A1-AF250AD5E90C}">
      <dsp:nvSpPr>
        <dsp:cNvPr id="0" name=""/>
        <dsp:cNvSpPr/>
      </dsp:nvSpPr>
      <dsp:spPr>
        <a:xfrm rot="1800000">
          <a:off x="4895455" y="887335"/>
          <a:ext cx="334372" cy="42532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b="1" kern="1200"/>
        </a:p>
      </dsp:txBody>
      <dsp:txXfrm>
        <a:off x="4902175" y="947322"/>
        <a:ext cx="234060" cy="255195"/>
      </dsp:txXfrm>
    </dsp:sp>
    <dsp:sp modelId="{A65C6D8A-1574-4FAD-9E56-2044B72E649D}">
      <dsp:nvSpPr>
        <dsp:cNvPr id="0" name=""/>
        <dsp:cNvSpPr/>
      </dsp:nvSpPr>
      <dsp:spPr>
        <a:xfrm>
          <a:off x="5259601" y="947397"/>
          <a:ext cx="1260224" cy="1260224"/>
        </a:xfrm>
        <a:prstGeom prst="ellipse">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Workplace</a:t>
          </a:r>
        </a:p>
      </dsp:txBody>
      <dsp:txXfrm>
        <a:off x="5444157" y="1131953"/>
        <a:ext cx="891112" cy="891112"/>
      </dsp:txXfrm>
    </dsp:sp>
    <dsp:sp modelId="{CF4DB531-8421-4E28-8B6F-4862558EFF5A}">
      <dsp:nvSpPr>
        <dsp:cNvPr id="0" name=""/>
        <dsp:cNvSpPr/>
      </dsp:nvSpPr>
      <dsp:spPr>
        <a:xfrm rot="5400000">
          <a:off x="5722527" y="2300940"/>
          <a:ext cx="334372" cy="425325"/>
        </a:xfrm>
        <a:prstGeom prst="rightArrow">
          <a:avLst>
            <a:gd name="adj1" fmla="val 60000"/>
            <a:gd name="adj2" fmla="val 50000"/>
          </a:avLst>
        </a:prstGeom>
        <a:solidFill>
          <a:schemeClr val="accent4">
            <a:hueOff val="-892954"/>
            <a:satOff val="5380"/>
            <a:lumOff val="4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b="1" kern="1200"/>
        </a:p>
      </dsp:txBody>
      <dsp:txXfrm>
        <a:off x="5772683" y="2335849"/>
        <a:ext cx="234060" cy="255195"/>
      </dsp:txXfrm>
    </dsp:sp>
    <dsp:sp modelId="{6D818A12-76E2-4801-8130-7A9AB48186FD}">
      <dsp:nvSpPr>
        <dsp:cNvPr id="0" name=""/>
        <dsp:cNvSpPr/>
      </dsp:nvSpPr>
      <dsp:spPr>
        <a:xfrm>
          <a:off x="5259601" y="2838512"/>
          <a:ext cx="1260224" cy="1260224"/>
        </a:xfrm>
        <a:prstGeom prst="ellipse">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Manager Behavior</a:t>
          </a:r>
        </a:p>
      </dsp:txBody>
      <dsp:txXfrm>
        <a:off x="5444157" y="3023068"/>
        <a:ext cx="891112" cy="891112"/>
      </dsp:txXfrm>
    </dsp:sp>
    <dsp:sp modelId="{388FE3F9-EA99-49D0-96B8-87496EB4DB70}">
      <dsp:nvSpPr>
        <dsp:cNvPr id="0" name=""/>
        <dsp:cNvSpPr/>
      </dsp:nvSpPr>
      <dsp:spPr>
        <a:xfrm rot="9000000">
          <a:off x="4911846" y="3724008"/>
          <a:ext cx="334372" cy="425325"/>
        </a:xfrm>
        <a:prstGeom prst="rightArrow">
          <a:avLst>
            <a:gd name="adj1" fmla="val 60000"/>
            <a:gd name="adj2" fmla="val 50000"/>
          </a:avLst>
        </a:prstGeom>
        <a:solidFill>
          <a:schemeClr val="accent4">
            <a:hueOff val="-1785908"/>
            <a:satOff val="10760"/>
            <a:lumOff val="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b="1" kern="1200"/>
        </a:p>
      </dsp:txBody>
      <dsp:txXfrm rot="10800000">
        <a:off x="5005438" y="3783995"/>
        <a:ext cx="234060" cy="255195"/>
      </dsp:txXfrm>
    </dsp:sp>
    <dsp:sp modelId="{DEAA2E60-6C3E-4837-B828-E436A63F70D5}">
      <dsp:nvSpPr>
        <dsp:cNvPr id="0" name=""/>
        <dsp:cNvSpPr/>
      </dsp:nvSpPr>
      <dsp:spPr>
        <a:xfrm>
          <a:off x="3621847" y="3784070"/>
          <a:ext cx="1260224" cy="1260224"/>
        </a:xfrm>
        <a:prstGeom prst="ellipse">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Job Features</a:t>
          </a:r>
        </a:p>
      </dsp:txBody>
      <dsp:txXfrm>
        <a:off x="3806403" y="3968626"/>
        <a:ext cx="891112" cy="891112"/>
      </dsp:txXfrm>
    </dsp:sp>
    <dsp:sp modelId="{E2B8977B-5CA5-42A4-B5C3-4075493CB536}">
      <dsp:nvSpPr>
        <dsp:cNvPr id="0" name=""/>
        <dsp:cNvSpPr/>
      </dsp:nvSpPr>
      <dsp:spPr>
        <a:xfrm rot="12600000">
          <a:off x="3274092" y="3733472"/>
          <a:ext cx="334372" cy="425325"/>
        </a:xfrm>
        <a:prstGeom prst="rightArrow">
          <a:avLst>
            <a:gd name="adj1" fmla="val 60000"/>
            <a:gd name="adj2" fmla="val 50000"/>
          </a:avLst>
        </a:prstGeom>
        <a:solidFill>
          <a:schemeClr val="accent4">
            <a:hueOff val="-2678862"/>
            <a:satOff val="16139"/>
            <a:lumOff val="1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b="1" kern="1200"/>
        </a:p>
      </dsp:txBody>
      <dsp:txXfrm rot="10800000">
        <a:off x="3367684" y="3843615"/>
        <a:ext cx="234060" cy="255195"/>
      </dsp:txXfrm>
    </dsp:sp>
    <dsp:sp modelId="{5C5E7BE2-0703-4AF0-BD0C-5A5A56E5D65C}">
      <dsp:nvSpPr>
        <dsp:cNvPr id="0" name=""/>
        <dsp:cNvSpPr/>
      </dsp:nvSpPr>
      <dsp:spPr>
        <a:xfrm>
          <a:off x="1984093" y="2838512"/>
          <a:ext cx="1260224" cy="1260224"/>
        </a:xfrm>
        <a:prstGeom prst="ellipse">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Pay &amp; Benefits</a:t>
          </a:r>
        </a:p>
      </dsp:txBody>
      <dsp:txXfrm>
        <a:off x="2168649" y="3023068"/>
        <a:ext cx="891112" cy="891112"/>
      </dsp:txXfrm>
    </dsp:sp>
    <dsp:sp modelId="{925945CE-5F12-47EB-8F4A-3F6414C43660}">
      <dsp:nvSpPr>
        <dsp:cNvPr id="0" name=""/>
        <dsp:cNvSpPr/>
      </dsp:nvSpPr>
      <dsp:spPr>
        <a:xfrm rot="16200000">
          <a:off x="2447019" y="2319867"/>
          <a:ext cx="334372" cy="425325"/>
        </a:xfrm>
        <a:prstGeom prst="rightArrow">
          <a:avLst>
            <a:gd name="adj1" fmla="val 60000"/>
            <a:gd name="adj2" fmla="val 50000"/>
          </a:avLst>
        </a:prstGeom>
        <a:solidFill>
          <a:schemeClr val="accent4">
            <a:hueOff val="-3571816"/>
            <a:satOff val="21519"/>
            <a:lumOff val="172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b="1" kern="1200"/>
        </a:p>
      </dsp:txBody>
      <dsp:txXfrm>
        <a:off x="2497175" y="2455088"/>
        <a:ext cx="234060" cy="255195"/>
      </dsp:txXfrm>
    </dsp:sp>
    <dsp:sp modelId="{B9A5C701-9FCD-47BE-A05C-697FED695C74}">
      <dsp:nvSpPr>
        <dsp:cNvPr id="0" name=""/>
        <dsp:cNvSpPr/>
      </dsp:nvSpPr>
      <dsp:spPr>
        <a:xfrm>
          <a:off x="1984093" y="947397"/>
          <a:ext cx="1260224" cy="1260224"/>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Work Life Balance</a:t>
          </a:r>
        </a:p>
      </dsp:txBody>
      <dsp:txXfrm>
        <a:off x="2168649" y="1131953"/>
        <a:ext cx="891112" cy="891112"/>
      </dsp:txXfrm>
    </dsp:sp>
    <dsp:sp modelId="{29AA7582-645E-44AE-A1C2-A44A8C0DF699}">
      <dsp:nvSpPr>
        <dsp:cNvPr id="0" name=""/>
        <dsp:cNvSpPr/>
      </dsp:nvSpPr>
      <dsp:spPr>
        <a:xfrm rot="19800000">
          <a:off x="3257701" y="896799"/>
          <a:ext cx="334372" cy="425325"/>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b="1" kern="1200"/>
        </a:p>
      </dsp:txBody>
      <dsp:txXfrm>
        <a:off x="3264421" y="1006942"/>
        <a:ext cx="234060" cy="255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46AEB-683E-4BA6-B8D9-ECF74C3EAF1E}">
      <dsp:nvSpPr>
        <dsp:cNvPr id="0" name=""/>
        <dsp:cNvSpPr/>
      </dsp:nvSpPr>
      <dsp:spPr>
        <a:xfrm>
          <a:off x="3656" y="753581"/>
          <a:ext cx="1598793" cy="95927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Demographic</a:t>
          </a:r>
        </a:p>
      </dsp:txBody>
      <dsp:txXfrm>
        <a:off x="31752" y="781677"/>
        <a:ext cx="1542601" cy="903084"/>
      </dsp:txXfrm>
    </dsp:sp>
    <dsp:sp modelId="{212CB269-5534-475F-A6C6-B1E5876207F4}">
      <dsp:nvSpPr>
        <dsp:cNvPr id="0" name=""/>
        <dsp:cNvSpPr/>
      </dsp:nvSpPr>
      <dsp:spPr>
        <a:xfrm>
          <a:off x="1762329" y="1034969"/>
          <a:ext cx="338944" cy="39650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1762329" y="1114269"/>
        <a:ext cx="237261" cy="237900"/>
      </dsp:txXfrm>
    </dsp:sp>
    <dsp:sp modelId="{8C990B24-D74B-4399-B28E-9C8EA4B6EC88}">
      <dsp:nvSpPr>
        <dsp:cNvPr id="0" name=""/>
        <dsp:cNvSpPr/>
      </dsp:nvSpPr>
      <dsp:spPr>
        <a:xfrm>
          <a:off x="2241967" y="753581"/>
          <a:ext cx="1598793" cy="959276"/>
        </a:xfrm>
        <a:prstGeom prst="roundRect">
          <a:avLst>
            <a:gd name="adj" fmla="val 10000"/>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Job</a:t>
          </a:r>
        </a:p>
      </dsp:txBody>
      <dsp:txXfrm>
        <a:off x="2270063" y="781677"/>
        <a:ext cx="1542601" cy="903084"/>
      </dsp:txXfrm>
    </dsp:sp>
    <dsp:sp modelId="{F18BAE06-C412-4D68-BB35-D4F832A8F259}">
      <dsp:nvSpPr>
        <dsp:cNvPr id="0" name=""/>
        <dsp:cNvSpPr/>
      </dsp:nvSpPr>
      <dsp:spPr>
        <a:xfrm>
          <a:off x="4000640" y="1034969"/>
          <a:ext cx="338944" cy="396500"/>
        </a:xfrm>
        <a:prstGeom prst="rightArrow">
          <a:avLst>
            <a:gd name="adj1" fmla="val 60000"/>
            <a:gd name="adj2" fmla="val 50000"/>
          </a:avLst>
        </a:prstGeom>
        <a:solidFill>
          <a:schemeClr val="accent4">
            <a:hueOff val="-2232385"/>
            <a:satOff val="13449"/>
            <a:lumOff val="10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4000640" y="1114269"/>
        <a:ext cx="237261" cy="237900"/>
      </dsp:txXfrm>
    </dsp:sp>
    <dsp:sp modelId="{9D276CB7-653B-4A75-B03D-67A16A2F178D}">
      <dsp:nvSpPr>
        <dsp:cNvPr id="0" name=""/>
        <dsp:cNvSpPr/>
      </dsp:nvSpPr>
      <dsp:spPr>
        <a:xfrm>
          <a:off x="4480278" y="753581"/>
          <a:ext cx="1598793" cy="959276"/>
        </a:xfrm>
        <a:prstGeom prst="roundRect">
          <a:avLst>
            <a:gd name="adj" fmla="val 10000"/>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Tenure</a:t>
          </a:r>
        </a:p>
      </dsp:txBody>
      <dsp:txXfrm>
        <a:off x="4508374" y="781677"/>
        <a:ext cx="1542601" cy="903084"/>
      </dsp:txXfrm>
    </dsp:sp>
    <dsp:sp modelId="{6BB43E26-030E-4F0E-A629-13E08C8B6D5F}">
      <dsp:nvSpPr>
        <dsp:cNvPr id="0" name=""/>
        <dsp:cNvSpPr/>
      </dsp:nvSpPr>
      <dsp:spPr>
        <a:xfrm>
          <a:off x="6238951" y="1034969"/>
          <a:ext cx="338944" cy="396500"/>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6238951" y="1114269"/>
        <a:ext cx="237261" cy="237900"/>
      </dsp:txXfrm>
    </dsp:sp>
    <dsp:sp modelId="{74F83B1E-6E1F-4DEB-B9DC-67A0384E19ED}">
      <dsp:nvSpPr>
        <dsp:cNvPr id="0" name=""/>
        <dsp:cNvSpPr/>
      </dsp:nvSpPr>
      <dsp:spPr>
        <a:xfrm>
          <a:off x="6718589" y="753581"/>
          <a:ext cx="1598793" cy="959276"/>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Performance &amp; Compensation</a:t>
          </a:r>
        </a:p>
      </dsp:txBody>
      <dsp:txXfrm>
        <a:off x="6746685" y="781677"/>
        <a:ext cx="1542601" cy="903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666CB-671B-4FFE-885E-978BFB233E48}">
      <dsp:nvSpPr>
        <dsp:cNvPr id="0" name=""/>
        <dsp:cNvSpPr/>
      </dsp:nvSpPr>
      <dsp:spPr>
        <a:xfrm>
          <a:off x="864" y="0"/>
          <a:ext cx="2248601" cy="469913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Data Simplification</a:t>
          </a:r>
        </a:p>
      </dsp:txBody>
      <dsp:txXfrm>
        <a:off x="864" y="0"/>
        <a:ext cx="2248601" cy="1409740"/>
      </dsp:txXfrm>
    </dsp:sp>
    <dsp:sp modelId="{D2B9F7CB-94BA-4187-B582-486BDF5153E0}">
      <dsp:nvSpPr>
        <dsp:cNvPr id="0" name=""/>
        <dsp:cNvSpPr/>
      </dsp:nvSpPr>
      <dsp:spPr>
        <a:xfrm>
          <a:off x="225724" y="1411117"/>
          <a:ext cx="1798881" cy="141685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Remove unwanted columns</a:t>
          </a:r>
        </a:p>
      </dsp:txBody>
      <dsp:txXfrm>
        <a:off x="267222" y="1452615"/>
        <a:ext cx="1715885" cy="1333857"/>
      </dsp:txXfrm>
    </dsp:sp>
    <dsp:sp modelId="{E74444DF-F955-4056-8A30-2A27A4641E49}">
      <dsp:nvSpPr>
        <dsp:cNvPr id="0" name=""/>
        <dsp:cNvSpPr/>
      </dsp:nvSpPr>
      <dsp:spPr>
        <a:xfrm>
          <a:off x="225724" y="3045948"/>
          <a:ext cx="1798881" cy="1416853"/>
        </a:xfrm>
        <a:prstGeom prst="roundRect">
          <a:avLst>
            <a:gd name="adj" fmla="val 10000"/>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Remove columns where information was consistent across all records</a:t>
          </a:r>
        </a:p>
      </dsp:txBody>
      <dsp:txXfrm>
        <a:off x="267222" y="3087446"/>
        <a:ext cx="1715885" cy="1333857"/>
      </dsp:txXfrm>
    </dsp:sp>
    <dsp:sp modelId="{B386555C-3BF6-458C-9408-907B803C8DE6}">
      <dsp:nvSpPr>
        <dsp:cNvPr id="0" name=""/>
        <dsp:cNvSpPr/>
      </dsp:nvSpPr>
      <dsp:spPr>
        <a:xfrm>
          <a:off x="2418111" y="0"/>
          <a:ext cx="2248601" cy="469913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Handling Missing Values</a:t>
          </a:r>
        </a:p>
      </dsp:txBody>
      <dsp:txXfrm>
        <a:off x="2418111" y="0"/>
        <a:ext cx="2248601" cy="1409740"/>
      </dsp:txXfrm>
    </dsp:sp>
    <dsp:sp modelId="{FF175115-8BE9-405A-AD24-95C0B794C43A}">
      <dsp:nvSpPr>
        <dsp:cNvPr id="0" name=""/>
        <dsp:cNvSpPr/>
      </dsp:nvSpPr>
      <dsp:spPr>
        <a:xfrm>
          <a:off x="2642971" y="1411117"/>
          <a:ext cx="1798881" cy="1416853"/>
        </a:xfrm>
        <a:prstGeom prst="roundRect">
          <a:avLst>
            <a:gd name="adj" fmla="val 10000"/>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Recode NA’s from “Bonus” columns 1-40 to 0</a:t>
          </a:r>
        </a:p>
      </dsp:txBody>
      <dsp:txXfrm>
        <a:off x="2684469" y="1452615"/>
        <a:ext cx="1715885" cy="1333857"/>
      </dsp:txXfrm>
    </dsp:sp>
    <dsp:sp modelId="{18346F24-FFCC-4124-BE62-C6EC4B477438}">
      <dsp:nvSpPr>
        <dsp:cNvPr id="0" name=""/>
        <dsp:cNvSpPr/>
      </dsp:nvSpPr>
      <dsp:spPr>
        <a:xfrm>
          <a:off x="2642971" y="3045948"/>
          <a:ext cx="1798881" cy="1416853"/>
        </a:xfrm>
        <a:prstGeom prst="roundRect">
          <a:avLst>
            <a:gd name="adj" fmla="val 10000"/>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Transition “Bonus” columns from text to numeric variables</a:t>
          </a:r>
        </a:p>
      </dsp:txBody>
      <dsp:txXfrm>
        <a:off x="2684469" y="3087446"/>
        <a:ext cx="1715885" cy="1333857"/>
      </dsp:txXfrm>
    </dsp:sp>
    <dsp:sp modelId="{AD2C2DF8-805E-4E24-8FE1-10B75B3AB1E9}">
      <dsp:nvSpPr>
        <dsp:cNvPr id="0" name=""/>
        <dsp:cNvSpPr/>
      </dsp:nvSpPr>
      <dsp:spPr>
        <a:xfrm>
          <a:off x="4835357" y="0"/>
          <a:ext cx="2248601" cy="469913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Variable Creation</a:t>
          </a:r>
        </a:p>
      </dsp:txBody>
      <dsp:txXfrm>
        <a:off x="4835357" y="0"/>
        <a:ext cx="2248601" cy="1409740"/>
      </dsp:txXfrm>
    </dsp:sp>
    <dsp:sp modelId="{A0164EDB-50A2-404A-91F4-8E774C053D7D}">
      <dsp:nvSpPr>
        <dsp:cNvPr id="0" name=""/>
        <dsp:cNvSpPr/>
      </dsp:nvSpPr>
      <dsp:spPr>
        <a:xfrm>
          <a:off x="5060217" y="1411117"/>
          <a:ext cx="1798881" cy="1416853"/>
        </a:xfrm>
        <a:prstGeom prst="roundRect">
          <a:avLst>
            <a:gd name="adj" fmla="val 10000"/>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Develop variable “Turnover Type” a numeric mapping of variable “Type”</a:t>
          </a:r>
        </a:p>
      </dsp:txBody>
      <dsp:txXfrm>
        <a:off x="5101715" y="1452615"/>
        <a:ext cx="1715885" cy="1333857"/>
      </dsp:txXfrm>
    </dsp:sp>
    <dsp:sp modelId="{10985859-0E70-4316-B223-492B605C78C4}">
      <dsp:nvSpPr>
        <dsp:cNvPr id="0" name=""/>
        <dsp:cNvSpPr/>
      </dsp:nvSpPr>
      <dsp:spPr>
        <a:xfrm>
          <a:off x="5060217" y="3045948"/>
          <a:ext cx="1798881" cy="1416853"/>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New variable allows comparison of existing vs. turned employees</a:t>
          </a:r>
        </a:p>
      </dsp:txBody>
      <dsp:txXfrm>
        <a:off x="5101715" y="3087446"/>
        <a:ext cx="1715885" cy="13338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4E2A6-1C9D-470D-B3BB-4EB75EFC6FEC}">
      <dsp:nvSpPr>
        <dsp:cNvPr id="0" name=""/>
        <dsp:cNvSpPr/>
      </dsp:nvSpPr>
      <dsp:spPr>
        <a:xfrm>
          <a:off x="4302407" y="602951"/>
          <a:ext cx="1597204" cy="159750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D5403E-E91F-4218-866E-4BCCF58E7C5F}">
      <dsp:nvSpPr>
        <dsp:cNvPr id="0" name=""/>
        <dsp:cNvSpPr/>
      </dsp:nvSpPr>
      <dsp:spPr>
        <a:xfrm>
          <a:off x="4355440" y="656211"/>
          <a:ext cx="1491140" cy="1490981"/>
        </a:xfrm>
        <a:prstGeom prst="ellipse">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Individual Models</a:t>
          </a:r>
        </a:p>
      </dsp:txBody>
      <dsp:txXfrm>
        <a:off x="4568608" y="869248"/>
        <a:ext cx="1064803" cy="1064906"/>
      </dsp:txXfrm>
    </dsp:sp>
    <dsp:sp modelId="{92C43190-C4F3-435E-8776-377121E7D8B2}">
      <dsp:nvSpPr>
        <dsp:cNvPr id="0" name=""/>
        <dsp:cNvSpPr/>
      </dsp:nvSpPr>
      <dsp:spPr>
        <a:xfrm rot="2700000">
          <a:off x="2653574" y="604883"/>
          <a:ext cx="1593357" cy="1593357"/>
        </a:xfrm>
        <a:prstGeom prst="teardrop">
          <a:avLst>
            <a:gd name="adj" fmla="val 10000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339A47-B8D6-4C22-8E22-F59AE5BD2A2F}">
      <dsp:nvSpPr>
        <dsp:cNvPr id="0" name=""/>
        <dsp:cNvSpPr/>
      </dsp:nvSpPr>
      <dsp:spPr>
        <a:xfrm>
          <a:off x="2704683" y="656211"/>
          <a:ext cx="1491140" cy="1490981"/>
        </a:xfrm>
        <a:prstGeom prst="ellipse">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Nested Model</a:t>
          </a:r>
        </a:p>
      </dsp:txBody>
      <dsp:txXfrm>
        <a:off x="2917851" y="869248"/>
        <a:ext cx="1064803" cy="1064906"/>
      </dsp:txXfrm>
    </dsp:sp>
    <dsp:sp modelId="{68F2629A-F54B-4E63-A630-868AB89A322C}">
      <dsp:nvSpPr>
        <dsp:cNvPr id="0" name=""/>
        <dsp:cNvSpPr/>
      </dsp:nvSpPr>
      <dsp:spPr>
        <a:xfrm rot="2700000">
          <a:off x="1002817" y="604883"/>
          <a:ext cx="1593357" cy="1593357"/>
        </a:xfrm>
        <a:prstGeom prst="teardrop">
          <a:avLst>
            <a:gd name="adj" fmla="val 10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C3A12F-C641-4B13-8B54-6095ACB9FB84}">
      <dsp:nvSpPr>
        <dsp:cNvPr id="0" name=""/>
        <dsp:cNvSpPr/>
      </dsp:nvSpPr>
      <dsp:spPr>
        <a:xfrm>
          <a:off x="1053926" y="656211"/>
          <a:ext cx="1491140" cy="1490981"/>
        </a:xfrm>
        <a:prstGeom prst="ellipse">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Combined Model</a:t>
          </a:r>
        </a:p>
      </dsp:txBody>
      <dsp:txXfrm>
        <a:off x="1267094" y="869248"/>
        <a:ext cx="1064803" cy="106490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10BE6C-4C0C-8046-BBFD-371AD798216A}" type="datetimeFigureOut">
              <a:rPr lang="en-US" smtClean="0"/>
              <a:t>7/10/2020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9EFCB1-D51F-8E41-88AA-D42180FBBA78}" type="slidenum">
              <a:rPr lang="en-US" smtClean="0"/>
              <a:t>‹#›</a:t>
            </a:fld>
            <a:endParaRPr lang="en-US"/>
          </a:p>
        </p:txBody>
      </p:sp>
    </p:spTree>
    <p:extLst>
      <p:ext uri="{BB962C8B-B14F-4D97-AF65-F5344CB8AC3E}">
        <p14:creationId xmlns:p14="http://schemas.microsoft.com/office/powerpoint/2010/main" val="735009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F3775-F0BA-4B39-B3C9-7A8A3E083C1D}" type="datetimeFigureOut">
              <a:rPr lang="en-US" smtClean="0"/>
              <a:t>7/10/2020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AB7D0-957F-40CF-9602-E6E996EFA04A}" type="slidenum">
              <a:rPr lang="en-US" smtClean="0"/>
              <a:t>‹#›</a:t>
            </a:fld>
            <a:endParaRPr lang="en-US"/>
          </a:p>
        </p:txBody>
      </p:sp>
    </p:spTree>
    <p:extLst>
      <p:ext uri="{BB962C8B-B14F-4D97-AF65-F5344CB8AC3E}">
        <p14:creationId xmlns:p14="http://schemas.microsoft.com/office/powerpoint/2010/main" val="3558662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2AB7D0-957F-40CF-9602-E6E996EFA04A}" type="slidenum">
              <a:rPr lang="en-US" smtClean="0"/>
              <a:t>8</a:t>
            </a:fld>
            <a:endParaRPr lang="en-US"/>
          </a:p>
        </p:txBody>
      </p:sp>
    </p:spTree>
    <p:extLst>
      <p:ext uri="{BB962C8B-B14F-4D97-AF65-F5344CB8AC3E}">
        <p14:creationId xmlns:p14="http://schemas.microsoft.com/office/powerpoint/2010/main" val="295848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2AB7D0-957F-40CF-9602-E6E996EFA04A}" type="slidenum">
              <a:rPr lang="en-US" smtClean="0"/>
              <a:t>21</a:t>
            </a:fld>
            <a:endParaRPr lang="en-US"/>
          </a:p>
        </p:txBody>
      </p:sp>
    </p:spTree>
    <p:extLst>
      <p:ext uri="{BB962C8B-B14F-4D97-AF65-F5344CB8AC3E}">
        <p14:creationId xmlns:p14="http://schemas.microsoft.com/office/powerpoint/2010/main" val="320663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521564-FC20-46B1-91CF-80B33D30FC32}" type="datetime1">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7"/>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7"/>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C40D9-119D-468A-A4C3-95E7F3B0CD2E}" type="datetime1">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31459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5"/>
            <a:ext cx="7772400" cy="1468967"/>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D979BB-DCA7-457A-A101-C87C182EE6EB}" type="datetime1">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69818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7E8587-C430-454B-A9BF-C687B580117D}" type="datetime1">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632998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185"/>
            <a:ext cx="7772400" cy="15007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070D9-9E5B-4E54-A100-BE79A21A383F}" type="datetime1">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033797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68B835-B295-48CD-B2D5-63FBE82EF1F9}" type="datetime1">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584697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934"/>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4584"/>
            <a:ext cx="4041775"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5934"/>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32D815-E740-416B-A35B-B85B680B18EC}" type="datetime1">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64753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EEB829-9306-4386-8703-8C42F66400F2}" type="datetime1">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093448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D9051-35AE-479E-A2DD-841EE18FDB69}" type="datetime1">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113407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F7649-8D97-4279-8B43-212BF548EC77}" type="datetime1">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303725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867"/>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2CC14-F2B4-4705-BA52-3CF52DFA8F58}" type="datetime1">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493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a:t>
            </a:r>
          </a:p>
        </p:txBody>
      </p:sp>
      <p:sp>
        <p:nvSpPr>
          <p:cNvPr id="3" name="Content Placeholder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9E090D-3A2B-4EF1-BA33-5CCCC930F7B3}" type="datetime1">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9476460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9A3A3-1BE3-4159-99F9-46A6F82A1244}" type="datetime1">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283483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7"/>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7"/>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10FD9-71E7-4D85-8B00-46A8EFC75D09}" type="datetime1">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55394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a:t>
            </a:r>
          </a:p>
        </p:txBody>
      </p:sp>
      <p:sp>
        <p:nvSpPr>
          <p:cNvPr id="3" name="Content Placeholder 2"/>
          <p:cNvSpPr>
            <a:spLocks noGrp="1"/>
          </p:cNvSpPr>
          <p:nvPr>
            <p:ph sz="half" idx="1"/>
          </p:nvPr>
        </p:nvSpPr>
        <p:spPr>
          <a:xfrm>
            <a:off x="457200" y="1659037"/>
            <a:ext cx="4038600" cy="4525433"/>
          </a:xfrm>
        </p:spPr>
        <p:txBody>
          <a:bodyPr>
            <a:normAutofit/>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59037"/>
            <a:ext cx="4038600" cy="452543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Date Placeholder 4"/>
          <p:cNvSpPr>
            <a:spLocks noGrp="1"/>
          </p:cNvSpPr>
          <p:nvPr>
            <p:ph type="dt" sz="half" idx="10"/>
          </p:nvPr>
        </p:nvSpPr>
        <p:spPr/>
        <p:txBody>
          <a:bodyPr/>
          <a:lstStyle/>
          <a:p>
            <a:fld id="{3A4D69B8-314D-4732-860E-C489D32BF966}" type="datetime1">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954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Heading</a:t>
            </a:r>
          </a:p>
        </p:txBody>
      </p:sp>
      <p:sp>
        <p:nvSpPr>
          <p:cNvPr id="3" name="Text Placeholder 2"/>
          <p:cNvSpPr>
            <a:spLocks noGrp="1"/>
          </p:cNvSpPr>
          <p:nvPr>
            <p:ph type="body" idx="1" hasCustomPrompt="1"/>
          </p:nvPr>
        </p:nvSpPr>
        <p:spPr>
          <a:xfrm>
            <a:off x="457200" y="1534584"/>
            <a:ext cx="4040188" cy="641349"/>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4" name="Content Placeholder 3"/>
          <p:cNvSpPr>
            <a:spLocks noGrp="1"/>
          </p:cNvSpPr>
          <p:nvPr>
            <p:ph sz="half" idx="2"/>
          </p:nvPr>
        </p:nvSpPr>
        <p:spPr>
          <a:xfrm>
            <a:off x="457200" y="2175934"/>
            <a:ext cx="4040188" cy="3949700"/>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6" y="1534584"/>
            <a:ext cx="4041775" cy="641349"/>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6" name="Content Placeholder 5"/>
          <p:cNvSpPr>
            <a:spLocks noGrp="1"/>
          </p:cNvSpPr>
          <p:nvPr>
            <p:ph sz="quarter" idx="4"/>
          </p:nvPr>
        </p:nvSpPr>
        <p:spPr>
          <a:xfrm>
            <a:off x="4645026" y="2175934"/>
            <a:ext cx="4041775" cy="3949700"/>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0637C9-90C3-43FF-B745-DE3369A9ECA8}" type="datetime1">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96616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4B6E35-FDDD-45B1-BA04-77C6499A1DE1}" type="datetime1">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8575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B2E40-F259-46AB-9959-366E4199CF63}" type="datetime1">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21301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114F3C-8D76-40AD-AEC6-61E9969D08D7}" type="datetime1">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07989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867"/>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937E5-2654-4ED2-8855-B0A12EAEF5BF}" type="datetime1">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85764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4F6998-8FF0-434F-85C1-91777A8EF980}" type="datetime1">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074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E4663-9710-42E7-9003-4BBDA992C36B}" type="datetime1">
              <a:rPr lang="en-US" smtClean="0"/>
              <a:t>7/10/2020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Lst>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4325" y="0"/>
            <a:ext cx="9178325" cy="1600200"/>
          </a:xfrm>
          <a:prstGeom prst="rect">
            <a:avLst/>
          </a:prstGeom>
          <a:solidFill>
            <a:srgbClr val="100E2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659037"/>
            <a:ext cx="8229600"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DD0699E0-6F99-40D0-9B4D-1CF5B2A7A65D}" type="datetime1">
              <a:rPr lang="en-US" smtClean="0"/>
              <a:t>7/10/2020</a:t>
            </a:fld>
            <a:endParaRPr lang="en-US"/>
          </a:p>
        </p:txBody>
      </p:sp>
      <p:sp>
        <p:nvSpPr>
          <p:cNvPr id="5" name="Footer Placeholder 4"/>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CC7697F5-3DCA-0A4F-B9EA-FEC2794BD1A6}" type="slidenum">
              <a:rPr lang="en-US" smtClean="0"/>
              <a:t>‹#›</a:t>
            </a:fld>
            <a:endParaRPr lang="en-US"/>
          </a:p>
        </p:txBody>
      </p:sp>
    </p:spTree>
    <p:extLst>
      <p:ext uri="{BB962C8B-B14F-4D97-AF65-F5344CB8AC3E}">
        <p14:creationId xmlns:p14="http://schemas.microsoft.com/office/powerpoint/2010/main" val="817083645"/>
      </p:ext>
    </p:extLst>
  </p:cSld>
  <p:clrMap bg1="lt1" tx1="dk1" bg2="lt2" tx2="dk2" accent1="accent1" accent2="accent2" accent3="accent3" accent4="accent4" accent5="accent5" accent6="accent6" hlink="hlink" folHlink="folHlink"/>
  <p:sldLayoutIdLst>
    <p:sldLayoutId id="2147493481" r:id="rId1"/>
    <p:sldLayoutId id="2147493483" r:id="rId2"/>
    <p:sldLayoutId id="2147493484" r:id="rId3"/>
    <p:sldLayoutId id="2147493485" r:id="rId4"/>
    <p:sldLayoutId id="2147493486" r:id="rId5"/>
    <p:sldLayoutId id="2147493487" r:id="rId6"/>
    <p:sldLayoutId id="2147493488" r:id="rId7"/>
    <p:sldLayoutId id="2147493489" r:id="rId8"/>
    <p:sldLayoutId id="2147493490" r:id="rId9"/>
  </p:sldLayoutIdLst>
  <p:hf hdr="0" ftr="0" dt="0"/>
  <p:txStyles>
    <p:titleStyle>
      <a:lvl1pPr algn="l" defTabSz="457200" rtl="0" eaLnBrk="1" latinLnBrk="0" hangingPunct="1">
        <a:spcBef>
          <a:spcPct val="0"/>
        </a:spcBef>
        <a:buNone/>
        <a:defRPr sz="440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4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855B420C-F868-409E-BCCA-3AD76503F256}" type="datetime1">
              <a:rPr lang="en-US" smtClean="0"/>
              <a:t>7/10/2020</a:t>
            </a:fld>
            <a:endParaRPr lang="en-US"/>
          </a:p>
        </p:txBody>
      </p:sp>
      <p:sp>
        <p:nvSpPr>
          <p:cNvPr id="5" name="Footer Placeholder 4"/>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41B7C81B-7B5A-A644-B3E8-EC3DC39B624D}" type="slidenum">
              <a:rPr lang="en-US" smtClean="0"/>
              <a:t>‹#›</a:t>
            </a:fld>
            <a:endParaRPr lang="en-US"/>
          </a:p>
        </p:txBody>
      </p:sp>
    </p:spTree>
    <p:extLst>
      <p:ext uri="{BB962C8B-B14F-4D97-AF65-F5344CB8AC3E}">
        <p14:creationId xmlns:p14="http://schemas.microsoft.com/office/powerpoint/2010/main" val="1873203494"/>
      </p:ext>
    </p:extLst>
  </p:cSld>
  <p:clrMap bg1="lt1" tx1="dk1" bg2="lt2" tx2="dk2" accent1="accent1" accent2="accent2" accent3="accent3" accent4="accent4" accent5="accent5" accent6="accent6" hlink="hlink" folHlink="folHlink"/>
  <p:sldLayoutIdLst>
    <p:sldLayoutId id="2147493468" r:id="rId1"/>
    <p:sldLayoutId id="2147493469" r:id="rId2"/>
    <p:sldLayoutId id="2147493470" r:id="rId3"/>
    <p:sldLayoutId id="2147493471" r:id="rId4"/>
    <p:sldLayoutId id="2147493472" r:id="rId5"/>
    <p:sldLayoutId id="2147493473" r:id="rId6"/>
    <p:sldLayoutId id="2147493474" r:id="rId7"/>
    <p:sldLayoutId id="2147493475" r:id="rId8"/>
    <p:sldLayoutId id="2147493476" r:id="rId9"/>
    <p:sldLayoutId id="2147493477" r:id="rId10"/>
    <p:sldLayoutId id="214749347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ngagementmultiplier.com/blog/15-best-quotes-employee-engagement-gallups-2017-report/#:~:text=Quotes%20on%20Retention&amp;text=Turnover%20is%20expensive%2C%20not%20only,by%20until%20they%20can%20leave."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madisonapproach.com/retaining-top-employees-reduces-cost-of-employee-turnover/"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s://builtin.com/employee-turnover-statistic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75112"/>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gn="ctr"/>
            <a:r>
              <a:rPr lang="en-US" b="1" dirty="0">
                <a:latin typeface="+mj-lt"/>
              </a:rPr>
              <a:t>FermaLogis</a:t>
            </a:r>
          </a:p>
        </p:txBody>
      </p:sp>
      <p:sp>
        <p:nvSpPr>
          <p:cNvPr id="5" name="Title 1"/>
          <p:cNvSpPr txBox="1">
            <a:spLocks/>
          </p:cNvSpPr>
          <p:nvPr/>
        </p:nvSpPr>
        <p:spPr>
          <a:xfrm>
            <a:off x="457200" y="3379769"/>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gn="ctr"/>
            <a:r>
              <a:rPr lang="en-US" sz="3600" dirty="0">
                <a:latin typeface="+mj-lt"/>
              </a:rPr>
              <a:t>Employee Turnover Analysis</a:t>
            </a:r>
          </a:p>
        </p:txBody>
      </p:sp>
      <p:sp>
        <p:nvSpPr>
          <p:cNvPr id="6" name="Title 1"/>
          <p:cNvSpPr txBox="1">
            <a:spLocks/>
          </p:cNvSpPr>
          <p:nvPr/>
        </p:nvSpPr>
        <p:spPr>
          <a:xfrm>
            <a:off x="3362960" y="4802268"/>
            <a:ext cx="5201920" cy="1387805"/>
          </a:xfrm>
          <a:prstGeom prst="rect">
            <a:avLst/>
          </a:prstGeom>
        </p:spPr>
        <p:txBody>
          <a:bodyPr vert="horz" lIns="91440" tIns="45720" rIns="91440" bIns="45720" rtlCol="0" anchor="ctr">
            <a:normAutofit fontScale="25000" lnSpcReduction="20000"/>
          </a:bodyPr>
          <a:lstStyle>
            <a:lvl1pPr algn="l" defTabSz="457200" rtl="0" eaLnBrk="1" latinLnBrk="0" hangingPunct="1">
              <a:spcBef>
                <a:spcPct val="0"/>
              </a:spcBef>
              <a:buNone/>
              <a:defRPr sz="4400" kern="1200">
                <a:solidFill>
                  <a:schemeClr val="bg1"/>
                </a:solidFill>
                <a:latin typeface="Arial"/>
                <a:ea typeface="+mj-ea"/>
                <a:cs typeface="Arial"/>
              </a:defRPr>
            </a:lvl1pPr>
          </a:lstStyle>
          <a:p>
            <a:r>
              <a:rPr lang="en-US" sz="7400" dirty="0"/>
              <a:t>			</a:t>
            </a:r>
            <a:r>
              <a:rPr lang="en-US" sz="7400" dirty="0">
                <a:latin typeface="+mj-lt"/>
              </a:rPr>
              <a:t>By: </a:t>
            </a:r>
            <a:r>
              <a:rPr lang="en-US" sz="7400" dirty="0" err="1">
                <a:latin typeface="+mj-lt"/>
              </a:rPr>
              <a:t>Chandrashila</a:t>
            </a:r>
            <a:r>
              <a:rPr lang="en-US" sz="7400" dirty="0">
                <a:latin typeface="+mj-lt"/>
              </a:rPr>
              <a:t> Chattopadhyay</a:t>
            </a:r>
          </a:p>
          <a:p>
            <a:r>
              <a:rPr lang="en-US" sz="7400" dirty="0">
                <a:latin typeface="+mj-lt"/>
              </a:rPr>
              <a:t>				Vinny </a:t>
            </a:r>
            <a:r>
              <a:rPr lang="en-US" sz="7400" dirty="0" err="1">
                <a:latin typeface="+mj-lt"/>
              </a:rPr>
              <a:t>Franchin</a:t>
            </a:r>
            <a:endParaRPr lang="en-US" sz="7400" dirty="0">
              <a:latin typeface="+mj-lt"/>
            </a:endParaRPr>
          </a:p>
          <a:p>
            <a:r>
              <a:rPr lang="en-US" sz="7400" dirty="0">
                <a:latin typeface="+mj-lt"/>
              </a:rPr>
              <a:t> 				Ashwini </a:t>
            </a:r>
            <a:r>
              <a:rPr lang="en-US" sz="7400" dirty="0" err="1">
                <a:latin typeface="+mj-lt"/>
              </a:rPr>
              <a:t>Nadupuri</a:t>
            </a:r>
            <a:endParaRPr lang="en-US" sz="7400" dirty="0">
              <a:latin typeface="+mj-lt"/>
            </a:endParaRPr>
          </a:p>
          <a:p>
            <a:r>
              <a:rPr lang="en-US" sz="7400" dirty="0">
                <a:latin typeface="+mj-lt"/>
              </a:rPr>
              <a:t>				Haley </a:t>
            </a:r>
            <a:r>
              <a:rPr lang="en-US" sz="7400" dirty="0" err="1">
                <a:latin typeface="+mj-lt"/>
              </a:rPr>
              <a:t>Reierson</a:t>
            </a:r>
            <a:endParaRPr lang="en-US" sz="7400" dirty="0">
              <a:latin typeface="+mj-lt"/>
            </a:endParaRPr>
          </a:p>
          <a:p>
            <a:r>
              <a:rPr lang="en-US" sz="7400" dirty="0">
                <a:latin typeface="+mj-lt"/>
              </a:rPr>
              <a:t> 				Stephanie Wallace</a:t>
            </a:r>
          </a:p>
          <a:p>
            <a:endParaRPr lang="en-US" sz="2400" dirty="0">
              <a:solidFill>
                <a:schemeClr val="bg1">
                  <a:lumMod val="75000"/>
                </a:schemeClr>
              </a:solidFill>
            </a:endParaRPr>
          </a:p>
        </p:txBody>
      </p:sp>
      <p:sp>
        <p:nvSpPr>
          <p:cNvPr id="7" name="Title 1"/>
          <p:cNvSpPr txBox="1">
            <a:spLocks/>
          </p:cNvSpPr>
          <p:nvPr/>
        </p:nvSpPr>
        <p:spPr>
          <a:xfrm>
            <a:off x="457200" y="5085368"/>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r>
              <a:rPr lang="en-US" sz="1400" dirty="0">
                <a:solidFill>
                  <a:schemeClr val="bg1">
                    <a:lumMod val="75000"/>
                  </a:schemeClr>
                </a:solidFill>
              </a:rPr>
              <a:t>July 6, 2020</a:t>
            </a:r>
          </a:p>
        </p:txBody>
      </p:sp>
      <p:pic>
        <p:nvPicPr>
          <p:cNvPr id="2" name="Picture 1">
            <a:extLst>
              <a:ext uri="{FF2B5EF4-FFF2-40B4-BE49-F238E27FC236}">
                <a16:creationId xmlns:a16="http://schemas.microsoft.com/office/drawing/2014/main" id="{6CF85DD7-380F-4D0B-9F9B-0D4382481C9B}"/>
              </a:ext>
            </a:extLst>
          </p:cNvPr>
          <p:cNvPicPr>
            <a:picLocks noChangeAspect="1"/>
          </p:cNvPicPr>
          <p:nvPr/>
        </p:nvPicPr>
        <p:blipFill>
          <a:blip r:embed="rId2"/>
          <a:stretch>
            <a:fillRect/>
          </a:stretch>
        </p:blipFill>
        <p:spPr>
          <a:xfrm>
            <a:off x="2666811" y="485040"/>
            <a:ext cx="3510469" cy="2332130"/>
          </a:xfrm>
          <a:prstGeom prst="rect">
            <a:avLst/>
          </a:prstGeom>
        </p:spPr>
      </p:pic>
      <p:sp>
        <p:nvSpPr>
          <p:cNvPr id="3" name="Slide Number Placeholder 2">
            <a:extLst>
              <a:ext uri="{FF2B5EF4-FFF2-40B4-BE49-F238E27FC236}">
                <a16:creationId xmlns:a16="http://schemas.microsoft.com/office/drawing/2014/main" id="{F7E4BC38-4C00-41EC-AC19-D2AE6EAE9247}"/>
              </a:ext>
            </a:extLst>
          </p:cNvPr>
          <p:cNvSpPr>
            <a:spLocks noGrp="1"/>
          </p:cNvSpPr>
          <p:nvPr>
            <p:ph type="sldNum" sz="quarter" idx="12"/>
          </p:nvPr>
        </p:nvSpPr>
        <p:spPr/>
        <p:txBody>
          <a:bodyPr/>
          <a:lstStyle/>
          <a:p>
            <a:fld id="{AF88E988-FB04-AB4E-BE5A-59F242AF7F7A}" type="slidenum">
              <a:rPr lang="en-US" smtClean="0"/>
              <a:t>1</a:t>
            </a:fld>
            <a:endParaRPr lang="en-US"/>
          </a:p>
        </p:txBody>
      </p:sp>
    </p:spTree>
    <p:extLst>
      <p:ext uri="{BB962C8B-B14F-4D97-AF65-F5344CB8AC3E}">
        <p14:creationId xmlns:p14="http://schemas.microsoft.com/office/powerpoint/2010/main" val="44067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lstStyle/>
          <a:p>
            <a:r>
              <a:rPr lang="en-US">
                <a:latin typeface="+mj-lt"/>
              </a:rPr>
              <a:t>Data Exploration</a:t>
            </a:r>
            <a:endParaRPr lang="en-US" dirty="0">
              <a:latin typeface="+mj-lt"/>
            </a:endParaRP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10</a:t>
            </a:fld>
            <a:endParaRPr lang="en-US"/>
          </a:p>
        </p:txBody>
      </p:sp>
      <p:sp>
        <p:nvSpPr>
          <p:cNvPr id="8" name="TextBox 7">
            <a:extLst>
              <a:ext uri="{FF2B5EF4-FFF2-40B4-BE49-F238E27FC236}">
                <a16:creationId xmlns:a16="http://schemas.microsoft.com/office/drawing/2014/main" id="{DC0F3576-F595-451F-95BE-29B4EE1DA5D1}"/>
              </a:ext>
            </a:extLst>
          </p:cNvPr>
          <p:cNvSpPr txBox="1"/>
          <p:nvPr/>
        </p:nvSpPr>
        <p:spPr>
          <a:xfrm>
            <a:off x="4572000" y="1946262"/>
            <a:ext cx="4185658" cy="440120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“Turnover Type” = 2 (Voluntary Resignation) accounts for almost half of the observations at 46.67% (105 out of 225 sample records).</a:t>
            </a:r>
          </a:p>
          <a:p>
            <a:pPr marL="285750" indent="-285750">
              <a:spcAft>
                <a:spcPts val="1200"/>
              </a:spcAft>
              <a:buFont typeface="Arial" panose="020B0604020202020204" pitchFamily="34" charset="0"/>
              <a:buChar char="•"/>
            </a:pPr>
            <a:r>
              <a:rPr lang="en-US" sz="1600" dirty="0"/>
              <a:t>“Turnover Type” = 1 (Retirement) accounts for the smallest percentage of turnover, at 12% (27 out of 225 sample records). </a:t>
            </a:r>
          </a:p>
          <a:p>
            <a:pPr marL="285750" indent="-285750">
              <a:spcAft>
                <a:spcPts val="1200"/>
              </a:spcAft>
              <a:buFont typeface="Arial" panose="020B0604020202020204" pitchFamily="34" charset="0"/>
              <a:buChar char="•"/>
            </a:pPr>
            <a:r>
              <a:rPr lang="en-US" sz="1600" dirty="0"/>
              <a:t>80% of employees that voluntarily resigned were not satisfied with the company’s facilities </a:t>
            </a:r>
          </a:p>
          <a:p>
            <a:pPr marL="285750" indent="-285750">
              <a:spcAft>
                <a:spcPts val="1200"/>
              </a:spcAft>
              <a:buFont typeface="Arial" panose="020B0604020202020204" pitchFamily="34" charset="0"/>
              <a:buChar char="•"/>
            </a:pPr>
            <a:r>
              <a:rPr lang="en-US" sz="1600" dirty="0"/>
              <a:t>70% of employees that voluntarily resigned either received or was intending on pursuing a higher education</a:t>
            </a:r>
          </a:p>
          <a:p>
            <a:pPr marL="285750" indent="-285750">
              <a:spcAft>
                <a:spcPts val="1200"/>
              </a:spcAft>
              <a:buFont typeface="Arial" panose="020B0604020202020204" pitchFamily="34" charset="0"/>
              <a:buChar char="•"/>
            </a:pPr>
            <a:r>
              <a:rPr lang="en-US" sz="1600" dirty="0"/>
              <a:t>60% of employees who voluntarily left FermaLogis were working more than 10 hours of overtime a week.</a:t>
            </a:r>
            <a:endParaRPr lang="en-US" sz="1600" b="1" dirty="0"/>
          </a:p>
        </p:txBody>
      </p:sp>
      <p:pic>
        <p:nvPicPr>
          <p:cNvPr id="3" name="Picture 2">
            <a:extLst>
              <a:ext uri="{FF2B5EF4-FFF2-40B4-BE49-F238E27FC236}">
                <a16:creationId xmlns:a16="http://schemas.microsoft.com/office/drawing/2014/main" id="{2D54B2F3-8685-45D4-86D0-4B84399421E9}"/>
              </a:ext>
            </a:extLst>
          </p:cNvPr>
          <p:cNvPicPr>
            <a:picLocks noChangeAspect="1"/>
          </p:cNvPicPr>
          <p:nvPr/>
        </p:nvPicPr>
        <p:blipFill>
          <a:blip r:embed="rId2"/>
          <a:stretch>
            <a:fillRect/>
          </a:stretch>
        </p:blipFill>
        <p:spPr>
          <a:xfrm>
            <a:off x="257289" y="1786670"/>
            <a:ext cx="4185657" cy="2360194"/>
          </a:xfrm>
          <a:prstGeom prst="rect">
            <a:avLst/>
          </a:prstGeom>
        </p:spPr>
      </p:pic>
      <p:sp>
        <p:nvSpPr>
          <p:cNvPr id="5" name="TextBox 4">
            <a:extLst>
              <a:ext uri="{FF2B5EF4-FFF2-40B4-BE49-F238E27FC236}">
                <a16:creationId xmlns:a16="http://schemas.microsoft.com/office/drawing/2014/main" id="{E4942B74-955C-4D3C-82B2-9CE4D4649E48}"/>
              </a:ext>
            </a:extLst>
          </p:cNvPr>
          <p:cNvSpPr txBox="1"/>
          <p:nvPr/>
        </p:nvSpPr>
        <p:spPr>
          <a:xfrm>
            <a:off x="663360" y="4296793"/>
            <a:ext cx="3515557" cy="923330"/>
          </a:xfrm>
          <a:prstGeom prst="rect">
            <a:avLst/>
          </a:prstGeom>
          <a:noFill/>
        </p:spPr>
        <p:txBody>
          <a:bodyPr wrap="square" rtlCol="0">
            <a:spAutoFit/>
          </a:bodyPr>
          <a:lstStyle/>
          <a:p>
            <a:pPr algn="ctr"/>
            <a:r>
              <a:rPr lang="en-US" b="1" dirty="0">
                <a:solidFill>
                  <a:schemeClr val="accent2">
                    <a:lumMod val="75000"/>
                  </a:schemeClr>
                </a:solidFill>
              </a:rPr>
              <a:t>We developed a sample dataset for exploration that contained a total of 225 records.</a:t>
            </a:r>
          </a:p>
        </p:txBody>
      </p:sp>
    </p:spTree>
    <p:extLst>
      <p:ext uri="{BB962C8B-B14F-4D97-AF65-F5344CB8AC3E}">
        <p14:creationId xmlns:p14="http://schemas.microsoft.com/office/powerpoint/2010/main" val="161949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lstStyle/>
          <a:p>
            <a:r>
              <a:rPr lang="en-US" dirty="0">
                <a:latin typeface="+mj-lt"/>
              </a:rPr>
              <a:t>Data Modeling – Part 1</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11</a:t>
            </a:fld>
            <a:endParaRPr lang="en-US"/>
          </a:p>
        </p:txBody>
      </p:sp>
      <p:sp>
        <p:nvSpPr>
          <p:cNvPr id="8" name="TextBox 7">
            <a:extLst>
              <a:ext uri="{FF2B5EF4-FFF2-40B4-BE49-F238E27FC236}">
                <a16:creationId xmlns:a16="http://schemas.microsoft.com/office/drawing/2014/main" id="{DC0F3576-F595-451F-95BE-29B4EE1DA5D1}"/>
              </a:ext>
            </a:extLst>
          </p:cNvPr>
          <p:cNvSpPr txBox="1"/>
          <p:nvPr/>
        </p:nvSpPr>
        <p:spPr>
          <a:xfrm>
            <a:off x="269240" y="1705779"/>
            <a:ext cx="8575040" cy="1785104"/>
          </a:xfrm>
          <a:prstGeom prst="rect">
            <a:avLst/>
          </a:prstGeom>
          <a:noFill/>
        </p:spPr>
        <p:txBody>
          <a:bodyPr wrap="square" rtlCol="0">
            <a:spAutoFit/>
          </a:bodyPr>
          <a:lstStyle/>
          <a:p>
            <a:pPr>
              <a:spcAft>
                <a:spcPts val="1200"/>
              </a:spcAft>
            </a:pPr>
            <a:r>
              <a:rPr lang="en-US" dirty="0"/>
              <a:t>We created a series of </a:t>
            </a:r>
            <a:r>
              <a:rPr lang="en-US" b="1" dirty="0"/>
              <a:t>Cox Proportional Hazards (PH) </a:t>
            </a:r>
            <a:r>
              <a:rPr lang="en-US" dirty="0"/>
              <a:t>models.  This model type focuses less on </a:t>
            </a:r>
            <a:r>
              <a:rPr lang="en-US" i="1" dirty="0"/>
              <a:t>when</a:t>
            </a:r>
            <a:r>
              <a:rPr lang="en-US" dirty="0"/>
              <a:t> a particular event occurred, rather, </a:t>
            </a:r>
            <a:r>
              <a:rPr lang="en-US" i="1" dirty="0"/>
              <a:t>the order</a:t>
            </a:r>
            <a:r>
              <a:rPr lang="en-US" dirty="0"/>
              <a:t> particular events occurred.</a:t>
            </a:r>
          </a:p>
          <a:p>
            <a:pPr marL="285750" indent="-285750">
              <a:spcAft>
                <a:spcPts val="1200"/>
              </a:spcAft>
              <a:buFont typeface="Arial" panose="020B0604020202020204" pitchFamily="34" charset="0"/>
              <a:buChar char="•"/>
            </a:pPr>
            <a:r>
              <a:rPr lang="en-US" b="1" dirty="0"/>
              <a:t>Schoenfeld Residual Analysis </a:t>
            </a:r>
            <a:r>
              <a:rPr lang="en-US" dirty="0"/>
              <a:t>- used to check proportionality around the hazard assumption, including time dependent covariates.</a:t>
            </a:r>
          </a:p>
          <a:p>
            <a:pPr marL="285750" indent="-285750">
              <a:spcAft>
                <a:spcPts val="1200"/>
              </a:spcAft>
              <a:buFont typeface="Arial" panose="020B0604020202020204" pitchFamily="34" charset="0"/>
              <a:buChar char="•"/>
            </a:pPr>
            <a:r>
              <a:rPr lang="en-US" b="1" dirty="0"/>
              <a:t>Martingale Residuals </a:t>
            </a:r>
            <a:r>
              <a:rPr lang="en-US" dirty="0"/>
              <a:t>- used to assess any potential nonlinearity. </a:t>
            </a:r>
            <a:endParaRPr lang="en-US" b="1" dirty="0"/>
          </a:p>
        </p:txBody>
      </p:sp>
    </p:spTree>
    <p:extLst>
      <p:ext uri="{BB962C8B-B14F-4D97-AF65-F5344CB8AC3E}">
        <p14:creationId xmlns:p14="http://schemas.microsoft.com/office/powerpoint/2010/main" val="103534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a:bodyPr>
          <a:lstStyle/>
          <a:p>
            <a:r>
              <a:rPr lang="en-US" dirty="0">
                <a:latin typeface="+mj-lt"/>
              </a:rPr>
              <a:t>Data Modeling – Part 2</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12</a:t>
            </a:fld>
            <a:endParaRPr lang="en-US"/>
          </a:p>
        </p:txBody>
      </p:sp>
      <p:sp>
        <p:nvSpPr>
          <p:cNvPr id="8" name="TextBox 7">
            <a:extLst>
              <a:ext uri="{FF2B5EF4-FFF2-40B4-BE49-F238E27FC236}">
                <a16:creationId xmlns:a16="http://schemas.microsoft.com/office/drawing/2014/main" id="{DC0F3576-F595-451F-95BE-29B4EE1DA5D1}"/>
              </a:ext>
            </a:extLst>
          </p:cNvPr>
          <p:cNvSpPr txBox="1"/>
          <p:nvPr/>
        </p:nvSpPr>
        <p:spPr>
          <a:xfrm>
            <a:off x="284480" y="3392101"/>
            <a:ext cx="8575040" cy="3200876"/>
          </a:xfrm>
          <a:prstGeom prst="rect">
            <a:avLst/>
          </a:prstGeom>
          <a:noFill/>
        </p:spPr>
        <p:txBody>
          <a:bodyPr wrap="square" rtlCol="0">
            <a:spAutoFit/>
          </a:bodyPr>
          <a:lstStyle/>
          <a:p>
            <a:pPr>
              <a:spcAft>
                <a:spcPts val="1200"/>
              </a:spcAft>
            </a:pPr>
            <a:r>
              <a:rPr lang="en-US" dirty="0"/>
              <a:t>Correlation Matrix shows the following:</a:t>
            </a:r>
          </a:p>
          <a:p>
            <a:pPr marL="285750" indent="-285750">
              <a:spcAft>
                <a:spcPts val="1200"/>
              </a:spcAft>
              <a:buFont typeface="Arial" panose="020B0604020202020204" pitchFamily="34" charset="0"/>
              <a:buChar char="•"/>
            </a:pPr>
            <a:r>
              <a:rPr lang="en-US" dirty="0"/>
              <a:t>“Distance from Home” is not correlated with any time dependent interactions of “Years At Company”.</a:t>
            </a:r>
          </a:p>
          <a:p>
            <a:pPr marL="285750" indent="-285750">
              <a:spcAft>
                <a:spcPts val="1200"/>
              </a:spcAft>
              <a:buFont typeface="Arial" panose="020B0604020202020204" pitchFamily="34" charset="0"/>
              <a:buChar char="•"/>
            </a:pPr>
            <a:r>
              <a:rPr lang="en-US" dirty="0"/>
              <a:t>“Number of Companies Worked”, “Total Working Years’, and “Years In Current Role” have significant time dependent interactions with “Years At Company”.</a:t>
            </a:r>
          </a:p>
          <a:p>
            <a:pPr marL="285750" indent="-285750">
              <a:spcAft>
                <a:spcPts val="1200"/>
              </a:spcAft>
              <a:buFont typeface="Arial" panose="020B0604020202020204" pitchFamily="34" charset="0"/>
              <a:buChar char="•"/>
            </a:pPr>
            <a:r>
              <a:rPr lang="en-US" dirty="0"/>
              <a:t>“Total Working Years” and “Years In Current Role” have a positive correlation with “Years At Company”.</a:t>
            </a:r>
          </a:p>
          <a:p>
            <a:pPr marL="285750" indent="-285750">
              <a:spcAft>
                <a:spcPts val="1200"/>
              </a:spcAft>
              <a:buFont typeface="Arial" panose="020B0604020202020204" pitchFamily="34" charset="0"/>
              <a:buChar char="•"/>
            </a:pPr>
            <a:r>
              <a:rPr lang="en-US" dirty="0"/>
              <a:t>“Number of Companies Worked” has a negative correlation with the variable “Years At Company”.</a:t>
            </a:r>
          </a:p>
        </p:txBody>
      </p:sp>
      <p:pic>
        <p:nvPicPr>
          <p:cNvPr id="3" name="Picture 2">
            <a:extLst>
              <a:ext uri="{FF2B5EF4-FFF2-40B4-BE49-F238E27FC236}">
                <a16:creationId xmlns:a16="http://schemas.microsoft.com/office/drawing/2014/main" id="{500DB727-623B-4DC7-A949-8658852F1B5C}"/>
              </a:ext>
            </a:extLst>
          </p:cNvPr>
          <p:cNvPicPr>
            <a:picLocks noChangeAspect="1"/>
          </p:cNvPicPr>
          <p:nvPr/>
        </p:nvPicPr>
        <p:blipFill>
          <a:blip r:embed="rId2"/>
          <a:stretch>
            <a:fillRect/>
          </a:stretch>
        </p:blipFill>
        <p:spPr>
          <a:xfrm>
            <a:off x="917414" y="1644397"/>
            <a:ext cx="6889856" cy="1521474"/>
          </a:xfrm>
          <a:prstGeom prst="rect">
            <a:avLst/>
          </a:prstGeom>
        </p:spPr>
      </p:pic>
    </p:spTree>
    <p:extLst>
      <p:ext uri="{BB962C8B-B14F-4D97-AF65-F5344CB8AC3E}">
        <p14:creationId xmlns:p14="http://schemas.microsoft.com/office/powerpoint/2010/main" val="316087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a:bodyPr>
          <a:lstStyle/>
          <a:p>
            <a:r>
              <a:rPr lang="en-US" dirty="0">
                <a:latin typeface="+mj-lt"/>
              </a:rPr>
              <a:t>Data Modeling – Part 3</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13</a:t>
            </a:fld>
            <a:endParaRPr lang="en-US"/>
          </a:p>
        </p:txBody>
      </p:sp>
      <p:sp>
        <p:nvSpPr>
          <p:cNvPr id="8" name="TextBox 7">
            <a:extLst>
              <a:ext uri="{FF2B5EF4-FFF2-40B4-BE49-F238E27FC236}">
                <a16:creationId xmlns:a16="http://schemas.microsoft.com/office/drawing/2014/main" id="{DC0F3576-F595-451F-95BE-29B4EE1DA5D1}"/>
              </a:ext>
            </a:extLst>
          </p:cNvPr>
          <p:cNvSpPr txBox="1"/>
          <p:nvPr/>
        </p:nvSpPr>
        <p:spPr>
          <a:xfrm>
            <a:off x="457200" y="4577764"/>
            <a:ext cx="8575040" cy="1508105"/>
          </a:xfrm>
          <a:prstGeom prst="rect">
            <a:avLst/>
          </a:prstGeom>
          <a:noFill/>
        </p:spPr>
        <p:txBody>
          <a:bodyPr wrap="square" rtlCol="0">
            <a:spAutoFit/>
          </a:bodyPr>
          <a:lstStyle/>
          <a:p>
            <a:pPr>
              <a:spcAft>
                <a:spcPts val="1200"/>
              </a:spcAft>
            </a:pPr>
            <a:r>
              <a:rPr lang="en-US" dirty="0"/>
              <a:t>Residual Plot – </a:t>
            </a:r>
            <a:r>
              <a:rPr lang="en-US" b="1" dirty="0"/>
              <a:t>“Number of Companies Worked” </a:t>
            </a:r>
            <a:r>
              <a:rPr lang="en-US" dirty="0"/>
              <a:t>vs. “Years At Company”:</a:t>
            </a:r>
          </a:p>
          <a:p>
            <a:pPr marL="285750" indent="-285750">
              <a:spcAft>
                <a:spcPts val="1200"/>
              </a:spcAft>
              <a:buFont typeface="Arial" panose="020B0604020202020204" pitchFamily="34" charset="0"/>
              <a:buChar char="•"/>
            </a:pPr>
            <a:r>
              <a:rPr lang="en-US" dirty="0"/>
              <a:t>A higher “Number of Companies Worked” corresponds more often to “Years At Company” of 5 years or less.</a:t>
            </a:r>
          </a:p>
          <a:p>
            <a:pPr marL="285750" indent="-285750">
              <a:spcAft>
                <a:spcPts val="1200"/>
              </a:spcAft>
              <a:buFont typeface="Arial" panose="020B0604020202020204" pitchFamily="34" charset="0"/>
              <a:buChar char="•"/>
            </a:pPr>
            <a:r>
              <a:rPr lang="en-US" dirty="0"/>
              <a:t>“Number of Companies Worked” is a time dependency with this variable.</a:t>
            </a:r>
          </a:p>
        </p:txBody>
      </p:sp>
      <p:pic>
        <p:nvPicPr>
          <p:cNvPr id="6" name="image1.png">
            <a:extLst>
              <a:ext uri="{FF2B5EF4-FFF2-40B4-BE49-F238E27FC236}">
                <a16:creationId xmlns:a16="http://schemas.microsoft.com/office/drawing/2014/main" id="{1A618C26-75C6-429C-9839-083A9B0EB976}"/>
              </a:ext>
            </a:extLst>
          </p:cNvPr>
          <p:cNvPicPr/>
          <p:nvPr/>
        </p:nvPicPr>
        <p:blipFill>
          <a:blip r:embed="rId2"/>
          <a:srcRect/>
          <a:stretch>
            <a:fillRect/>
          </a:stretch>
        </p:blipFill>
        <p:spPr>
          <a:xfrm>
            <a:off x="1778430" y="1652778"/>
            <a:ext cx="5270439" cy="2688403"/>
          </a:xfrm>
          <a:prstGeom prst="rect">
            <a:avLst/>
          </a:prstGeom>
          <a:ln/>
        </p:spPr>
      </p:pic>
    </p:spTree>
    <p:extLst>
      <p:ext uri="{BB962C8B-B14F-4D97-AF65-F5344CB8AC3E}">
        <p14:creationId xmlns:p14="http://schemas.microsoft.com/office/powerpoint/2010/main" val="243983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a:bodyPr>
          <a:lstStyle/>
          <a:p>
            <a:r>
              <a:rPr lang="en-US" dirty="0">
                <a:latin typeface="+mj-lt"/>
              </a:rPr>
              <a:t>Data Modeling – Part 4</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14</a:t>
            </a:fld>
            <a:endParaRPr lang="en-US"/>
          </a:p>
        </p:txBody>
      </p:sp>
      <p:sp>
        <p:nvSpPr>
          <p:cNvPr id="8" name="TextBox 7">
            <a:extLst>
              <a:ext uri="{FF2B5EF4-FFF2-40B4-BE49-F238E27FC236}">
                <a16:creationId xmlns:a16="http://schemas.microsoft.com/office/drawing/2014/main" id="{DC0F3576-F595-451F-95BE-29B4EE1DA5D1}"/>
              </a:ext>
            </a:extLst>
          </p:cNvPr>
          <p:cNvSpPr txBox="1"/>
          <p:nvPr/>
        </p:nvSpPr>
        <p:spPr>
          <a:xfrm>
            <a:off x="377301" y="4675419"/>
            <a:ext cx="8575040" cy="1354217"/>
          </a:xfrm>
          <a:prstGeom prst="rect">
            <a:avLst/>
          </a:prstGeom>
          <a:noFill/>
        </p:spPr>
        <p:txBody>
          <a:bodyPr wrap="square" rtlCol="0">
            <a:spAutoFit/>
          </a:bodyPr>
          <a:lstStyle/>
          <a:p>
            <a:pPr>
              <a:spcAft>
                <a:spcPts val="1200"/>
              </a:spcAft>
            </a:pPr>
            <a:r>
              <a:rPr lang="en-US" dirty="0"/>
              <a:t>Residual Plot – </a:t>
            </a:r>
            <a:r>
              <a:rPr lang="en-US" b="1" dirty="0"/>
              <a:t>“Total Working Years” </a:t>
            </a:r>
            <a:r>
              <a:rPr lang="en-US" dirty="0"/>
              <a:t>vs. “Years At Company”:</a:t>
            </a:r>
          </a:p>
          <a:p>
            <a:pPr marL="285750" indent="-285750">
              <a:spcAft>
                <a:spcPts val="1200"/>
              </a:spcAft>
              <a:buFont typeface="Arial" panose="020B0604020202020204" pitchFamily="34" charset="0"/>
              <a:buChar char="•"/>
            </a:pPr>
            <a:r>
              <a:rPr lang="en-US" dirty="0"/>
              <a:t>As the “Total Working Years” for an employee increases, “Years At Company” also increases showing a direct correlation; making “Total Working Years” a time dependent variable.</a:t>
            </a:r>
          </a:p>
        </p:txBody>
      </p:sp>
      <p:pic>
        <p:nvPicPr>
          <p:cNvPr id="7" name="image3.png">
            <a:extLst>
              <a:ext uri="{FF2B5EF4-FFF2-40B4-BE49-F238E27FC236}">
                <a16:creationId xmlns:a16="http://schemas.microsoft.com/office/drawing/2014/main" id="{7B3DC6FE-259E-4D64-824F-82793DD1821A}"/>
              </a:ext>
            </a:extLst>
          </p:cNvPr>
          <p:cNvPicPr/>
          <p:nvPr/>
        </p:nvPicPr>
        <p:blipFill>
          <a:blip r:embed="rId2"/>
          <a:srcRect/>
          <a:stretch>
            <a:fillRect/>
          </a:stretch>
        </p:blipFill>
        <p:spPr>
          <a:xfrm>
            <a:off x="1914745" y="1688649"/>
            <a:ext cx="5314509" cy="2889115"/>
          </a:xfrm>
          <a:prstGeom prst="rect">
            <a:avLst/>
          </a:prstGeom>
          <a:ln/>
        </p:spPr>
      </p:pic>
    </p:spTree>
    <p:extLst>
      <p:ext uri="{BB962C8B-B14F-4D97-AF65-F5344CB8AC3E}">
        <p14:creationId xmlns:p14="http://schemas.microsoft.com/office/powerpoint/2010/main" val="263461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a:bodyPr>
          <a:lstStyle/>
          <a:p>
            <a:r>
              <a:rPr lang="en-US" dirty="0">
                <a:latin typeface="+mj-lt"/>
              </a:rPr>
              <a:t>Data Modeling – Part 5</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15</a:t>
            </a:fld>
            <a:endParaRPr lang="en-US"/>
          </a:p>
        </p:txBody>
      </p:sp>
      <p:sp>
        <p:nvSpPr>
          <p:cNvPr id="8" name="TextBox 7">
            <a:extLst>
              <a:ext uri="{FF2B5EF4-FFF2-40B4-BE49-F238E27FC236}">
                <a16:creationId xmlns:a16="http://schemas.microsoft.com/office/drawing/2014/main" id="{DC0F3576-F595-451F-95BE-29B4EE1DA5D1}"/>
              </a:ext>
            </a:extLst>
          </p:cNvPr>
          <p:cNvSpPr txBox="1"/>
          <p:nvPr/>
        </p:nvSpPr>
        <p:spPr>
          <a:xfrm>
            <a:off x="377301" y="4675419"/>
            <a:ext cx="8575040" cy="1508105"/>
          </a:xfrm>
          <a:prstGeom prst="rect">
            <a:avLst/>
          </a:prstGeom>
          <a:noFill/>
        </p:spPr>
        <p:txBody>
          <a:bodyPr wrap="square" rtlCol="0">
            <a:spAutoFit/>
          </a:bodyPr>
          <a:lstStyle/>
          <a:p>
            <a:pPr>
              <a:spcAft>
                <a:spcPts val="1200"/>
              </a:spcAft>
            </a:pPr>
            <a:r>
              <a:rPr lang="en-US" dirty="0"/>
              <a:t>Residual Plot – </a:t>
            </a:r>
            <a:r>
              <a:rPr lang="en-US" b="1" dirty="0"/>
              <a:t>“Years In Current Role” </a:t>
            </a:r>
            <a:r>
              <a:rPr lang="en-US" dirty="0"/>
              <a:t>vs. “Years At Company”:</a:t>
            </a:r>
          </a:p>
          <a:p>
            <a:pPr marL="285750" indent="-285750">
              <a:spcAft>
                <a:spcPts val="1200"/>
              </a:spcAft>
              <a:buFont typeface="Arial" panose="020B0604020202020204" pitchFamily="34" charset="0"/>
              <a:buChar char="•"/>
            </a:pPr>
            <a:r>
              <a:rPr lang="en-US" dirty="0"/>
              <a:t>As an employee’s years or service at the company are increasing, the “Years In Current Role” are also increasing; showing a positive correlation.</a:t>
            </a:r>
          </a:p>
          <a:p>
            <a:pPr marL="285750" indent="-285750">
              <a:spcAft>
                <a:spcPts val="1200"/>
              </a:spcAft>
              <a:buFont typeface="Arial" panose="020B0604020202020204" pitchFamily="34" charset="0"/>
              <a:buChar char="•"/>
            </a:pPr>
            <a:r>
              <a:rPr lang="en-US" dirty="0"/>
              <a:t>“Years In Current Role” is a time dependent variable.</a:t>
            </a:r>
          </a:p>
        </p:txBody>
      </p:sp>
      <p:pic>
        <p:nvPicPr>
          <p:cNvPr id="3" name="Picture 2">
            <a:extLst>
              <a:ext uri="{FF2B5EF4-FFF2-40B4-BE49-F238E27FC236}">
                <a16:creationId xmlns:a16="http://schemas.microsoft.com/office/drawing/2014/main" id="{675C567B-D47A-41EF-8F67-17B1A7F2208E}"/>
              </a:ext>
            </a:extLst>
          </p:cNvPr>
          <p:cNvPicPr>
            <a:picLocks noChangeAspect="1"/>
          </p:cNvPicPr>
          <p:nvPr/>
        </p:nvPicPr>
        <p:blipFill>
          <a:blip r:embed="rId2"/>
          <a:stretch>
            <a:fillRect/>
          </a:stretch>
        </p:blipFill>
        <p:spPr>
          <a:xfrm>
            <a:off x="1520650" y="1803780"/>
            <a:ext cx="5676572" cy="2698812"/>
          </a:xfrm>
          <a:prstGeom prst="rect">
            <a:avLst/>
          </a:prstGeom>
        </p:spPr>
      </p:pic>
    </p:spTree>
    <p:extLst>
      <p:ext uri="{BB962C8B-B14F-4D97-AF65-F5344CB8AC3E}">
        <p14:creationId xmlns:p14="http://schemas.microsoft.com/office/powerpoint/2010/main" val="365237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a:bodyPr>
          <a:lstStyle/>
          <a:p>
            <a:r>
              <a:rPr lang="en-US" dirty="0">
                <a:latin typeface="+mj-lt"/>
              </a:rPr>
              <a:t>Data Modeling – Part 6</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16</a:t>
            </a:fld>
            <a:endParaRPr lang="en-US"/>
          </a:p>
        </p:txBody>
      </p:sp>
      <p:sp>
        <p:nvSpPr>
          <p:cNvPr id="8" name="TextBox 7">
            <a:extLst>
              <a:ext uri="{FF2B5EF4-FFF2-40B4-BE49-F238E27FC236}">
                <a16:creationId xmlns:a16="http://schemas.microsoft.com/office/drawing/2014/main" id="{DC0F3576-F595-451F-95BE-29B4EE1DA5D1}"/>
              </a:ext>
            </a:extLst>
          </p:cNvPr>
          <p:cNvSpPr txBox="1"/>
          <p:nvPr/>
        </p:nvSpPr>
        <p:spPr>
          <a:xfrm>
            <a:off x="377301" y="4675419"/>
            <a:ext cx="8575040" cy="1785104"/>
          </a:xfrm>
          <a:prstGeom prst="rect">
            <a:avLst/>
          </a:prstGeom>
          <a:noFill/>
        </p:spPr>
        <p:txBody>
          <a:bodyPr wrap="square" rtlCol="0">
            <a:spAutoFit/>
          </a:bodyPr>
          <a:lstStyle/>
          <a:p>
            <a:pPr>
              <a:spcAft>
                <a:spcPts val="1200"/>
              </a:spcAft>
            </a:pPr>
            <a:r>
              <a:rPr lang="en-US" dirty="0"/>
              <a:t>Martingale Residual Plot – </a:t>
            </a:r>
            <a:r>
              <a:rPr lang="en-US" b="1" dirty="0"/>
              <a:t>“Years In Current Role”</a:t>
            </a:r>
            <a:r>
              <a:rPr lang="en-US" dirty="0"/>
              <a:t>:</a:t>
            </a:r>
          </a:p>
          <a:p>
            <a:pPr marL="285750" indent="-285750">
              <a:spcAft>
                <a:spcPts val="1200"/>
              </a:spcAft>
              <a:buFont typeface="Arial" panose="020B0604020202020204" pitchFamily="34" charset="0"/>
              <a:buChar char="•"/>
            </a:pPr>
            <a:r>
              <a:rPr lang="en-US" dirty="0"/>
              <a:t>“Years In Current Role” is a non-proportional variable in the Martingale residual plot of the Standardized Score Process against “Years At Company”.</a:t>
            </a:r>
          </a:p>
          <a:p>
            <a:pPr marL="285750" indent="-285750">
              <a:spcAft>
                <a:spcPts val="1200"/>
              </a:spcAft>
              <a:buFont typeface="Arial" panose="020B0604020202020204" pitchFamily="34" charset="0"/>
              <a:buChar char="•"/>
            </a:pPr>
            <a:r>
              <a:rPr lang="en-US" dirty="0"/>
              <a:t>Deviations of actual vs. observed can be observed in the Martingale residual plot, with the largest deviation occurring around year 7.</a:t>
            </a:r>
          </a:p>
        </p:txBody>
      </p:sp>
      <p:pic>
        <p:nvPicPr>
          <p:cNvPr id="5" name="Picture 4">
            <a:extLst>
              <a:ext uri="{FF2B5EF4-FFF2-40B4-BE49-F238E27FC236}">
                <a16:creationId xmlns:a16="http://schemas.microsoft.com/office/drawing/2014/main" id="{E0411D43-1C22-4BA3-8F7E-AEB5F9C28FDE}"/>
              </a:ext>
            </a:extLst>
          </p:cNvPr>
          <p:cNvPicPr>
            <a:picLocks noChangeAspect="1"/>
          </p:cNvPicPr>
          <p:nvPr/>
        </p:nvPicPr>
        <p:blipFill>
          <a:blip r:embed="rId2"/>
          <a:stretch>
            <a:fillRect/>
          </a:stretch>
        </p:blipFill>
        <p:spPr>
          <a:xfrm>
            <a:off x="1582631" y="1802375"/>
            <a:ext cx="5454954" cy="2593448"/>
          </a:xfrm>
          <a:prstGeom prst="rect">
            <a:avLst/>
          </a:prstGeom>
        </p:spPr>
      </p:pic>
    </p:spTree>
    <p:extLst>
      <p:ext uri="{BB962C8B-B14F-4D97-AF65-F5344CB8AC3E}">
        <p14:creationId xmlns:p14="http://schemas.microsoft.com/office/powerpoint/2010/main" val="115925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a:bodyPr>
          <a:lstStyle/>
          <a:p>
            <a:r>
              <a:rPr lang="en-US" dirty="0">
                <a:latin typeface="+mj-lt"/>
              </a:rPr>
              <a:t>Data Modeling – Part 7</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17</a:t>
            </a:fld>
            <a:endParaRPr lang="en-US"/>
          </a:p>
        </p:txBody>
      </p:sp>
      <p:sp>
        <p:nvSpPr>
          <p:cNvPr id="8" name="TextBox 7">
            <a:extLst>
              <a:ext uri="{FF2B5EF4-FFF2-40B4-BE49-F238E27FC236}">
                <a16:creationId xmlns:a16="http://schemas.microsoft.com/office/drawing/2014/main" id="{DC0F3576-F595-451F-95BE-29B4EE1DA5D1}"/>
              </a:ext>
            </a:extLst>
          </p:cNvPr>
          <p:cNvSpPr txBox="1"/>
          <p:nvPr/>
        </p:nvSpPr>
        <p:spPr>
          <a:xfrm>
            <a:off x="284480" y="4506543"/>
            <a:ext cx="8575040" cy="2215991"/>
          </a:xfrm>
          <a:prstGeom prst="rect">
            <a:avLst/>
          </a:prstGeom>
          <a:noFill/>
        </p:spPr>
        <p:txBody>
          <a:bodyPr wrap="square" rtlCol="0">
            <a:spAutoFit/>
          </a:bodyPr>
          <a:lstStyle/>
          <a:p>
            <a:pPr>
              <a:spcAft>
                <a:spcPts val="1200"/>
              </a:spcAft>
            </a:pPr>
            <a:r>
              <a:rPr lang="en-US" sz="1400" dirty="0"/>
              <a:t>Supremum Test for Proportional Hazards Assumption:</a:t>
            </a:r>
          </a:p>
          <a:p>
            <a:pPr marL="285750" indent="-285750">
              <a:spcAft>
                <a:spcPts val="1200"/>
              </a:spcAft>
              <a:buFont typeface="Arial" panose="020B0604020202020204" pitchFamily="34" charset="0"/>
              <a:buChar char="•"/>
            </a:pPr>
            <a:r>
              <a:rPr lang="en-US" sz="1400" dirty="0"/>
              <a:t>Above exhibit shows the maximum absolute value of covariates across the analyzed variables.</a:t>
            </a:r>
          </a:p>
          <a:p>
            <a:pPr marL="285750" indent="-285750">
              <a:spcAft>
                <a:spcPts val="1200"/>
              </a:spcAft>
              <a:buFont typeface="Arial" panose="020B0604020202020204" pitchFamily="34" charset="0"/>
              <a:buChar char="•"/>
            </a:pPr>
            <a:r>
              <a:rPr lang="en-US" sz="1400" dirty="0"/>
              <a:t>This test yielded non-significant P-values for all covariates with the exception of “Years In Current Role”.</a:t>
            </a:r>
          </a:p>
          <a:p>
            <a:pPr marL="285750" indent="-285750">
              <a:spcAft>
                <a:spcPts val="1200"/>
              </a:spcAft>
              <a:buFont typeface="Arial" panose="020B0604020202020204" pitchFamily="34" charset="0"/>
              <a:buChar char="•"/>
            </a:pPr>
            <a:r>
              <a:rPr lang="en-US" sz="1400" dirty="0"/>
              <a:t>The significance of one covariate with this test, tells us that the proportional hazards assumption holds for most of the covariates.</a:t>
            </a:r>
          </a:p>
          <a:p>
            <a:pPr marL="285750" indent="-285750">
              <a:spcAft>
                <a:spcPts val="1200"/>
              </a:spcAft>
              <a:buFont typeface="Arial" panose="020B0604020202020204" pitchFamily="34" charset="0"/>
              <a:buChar char="•"/>
            </a:pPr>
            <a:r>
              <a:rPr lang="en-US" sz="1400" dirty="0"/>
              <a:t>We have evidence to conclude that “Years In Current Role” has a significant time interaction with the target variable.</a:t>
            </a:r>
          </a:p>
        </p:txBody>
      </p:sp>
      <p:pic>
        <p:nvPicPr>
          <p:cNvPr id="3" name="Picture 2">
            <a:extLst>
              <a:ext uri="{FF2B5EF4-FFF2-40B4-BE49-F238E27FC236}">
                <a16:creationId xmlns:a16="http://schemas.microsoft.com/office/drawing/2014/main" id="{D1717CE5-4448-4C1D-A877-A4D471B17777}"/>
              </a:ext>
            </a:extLst>
          </p:cNvPr>
          <p:cNvPicPr>
            <a:picLocks noChangeAspect="1"/>
          </p:cNvPicPr>
          <p:nvPr/>
        </p:nvPicPr>
        <p:blipFill>
          <a:blip r:embed="rId2"/>
          <a:stretch>
            <a:fillRect/>
          </a:stretch>
        </p:blipFill>
        <p:spPr>
          <a:xfrm>
            <a:off x="1970593" y="1628659"/>
            <a:ext cx="5202813" cy="2877884"/>
          </a:xfrm>
          <a:prstGeom prst="rect">
            <a:avLst/>
          </a:prstGeom>
        </p:spPr>
      </p:pic>
    </p:spTree>
    <p:extLst>
      <p:ext uri="{BB962C8B-B14F-4D97-AF65-F5344CB8AC3E}">
        <p14:creationId xmlns:p14="http://schemas.microsoft.com/office/powerpoint/2010/main" val="571120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a:bodyPr>
          <a:lstStyle/>
          <a:p>
            <a:r>
              <a:rPr lang="en-US" dirty="0">
                <a:latin typeface="+mj-lt"/>
              </a:rPr>
              <a:t>Data Modeling – Part 8</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18</a:t>
            </a:fld>
            <a:endParaRPr lang="en-US"/>
          </a:p>
        </p:txBody>
      </p:sp>
      <p:sp>
        <p:nvSpPr>
          <p:cNvPr id="8" name="TextBox 7">
            <a:extLst>
              <a:ext uri="{FF2B5EF4-FFF2-40B4-BE49-F238E27FC236}">
                <a16:creationId xmlns:a16="http://schemas.microsoft.com/office/drawing/2014/main" id="{DC0F3576-F595-451F-95BE-29B4EE1DA5D1}"/>
              </a:ext>
            </a:extLst>
          </p:cNvPr>
          <p:cNvSpPr txBox="1"/>
          <p:nvPr/>
        </p:nvSpPr>
        <p:spPr>
          <a:xfrm>
            <a:off x="346624" y="4441147"/>
            <a:ext cx="8575040" cy="2277547"/>
          </a:xfrm>
          <a:prstGeom prst="rect">
            <a:avLst/>
          </a:prstGeom>
          <a:noFill/>
        </p:spPr>
        <p:txBody>
          <a:bodyPr wrap="square" rtlCol="0">
            <a:spAutoFit/>
          </a:bodyPr>
          <a:lstStyle/>
          <a:p>
            <a:pPr>
              <a:spcAft>
                <a:spcPts val="1200"/>
              </a:spcAft>
            </a:pPr>
            <a:r>
              <a:rPr lang="en-US" sz="1600" dirty="0"/>
              <a:t>Schoenfeld Statistics Exhibit:</a:t>
            </a:r>
          </a:p>
          <a:p>
            <a:pPr marL="285750" indent="-285750">
              <a:spcAft>
                <a:spcPts val="1200"/>
              </a:spcAft>
              <a:buFont typeface="Arial" panose="020B0604020202020204" pitchFamily="34" charset="0"/>
              <a:buChar char="•"/>
            </a:pPr>
            <a:r>
              <a:rPr lang="en-US" sz="1600" dirty="0"/>
              <a:t>Parameter estimates for “Distance From Home”, “Number of Companies Worked”, Total Working Years”, and “Years In Current Role” are all significant, which means that their hazard function changes over time.</a:t>
            </a:r>
          </a:p>
          <a:p>
            <a:pPr marL="285750" indent="-285750">
              <a:spcAft>
                <a:spcPts val="1200"/>
              </a:spcAft>
              <a:buFont typeface="Arial" panose="020B0604020202020204" pitchFamily="34" charset="0"/>
              <a:buChar char="•"/>
            </a:pPr>
            <a:r>
              <a:rPr lang="en-US" sz="1600" dirty="0"/>
              <a:t>All of the previously mentioned variables are not proportional.</a:t>
            </a:r>
          </a:p>
          <a:p>
            <a:pPr marL="285750" indent="-285750">
              <a:spcAft>
                <a:spcPts val="1200"/>
              </a:spcAft>
              <a:buFont typeface="Arial" panose="020B0604020202020204" pitchFamily="34" charset="0"/>
              <a:buChar char="•"/>
            </a:pPr>
            <a:r>
              <a:rPr lang="en-US" sz="1600" dirty="0"/>
              <a:t>It is important to note that from our correlation matrix, we saw that “Distance From Home” had no significant time interaction with the variable “Years At Company”.</a:t>
            </a:r>
          </a:p>
        </p:txBody>
      </p:sp>
      <p:pic>
        <p:nvPicPr>
          <p:cNvPr id="5" name="Picture 4">
            <a:extLst>
              <a:ext uri="{FF2B5EF4-FFF2-40B4-BE49-F238E27FC236}">
                <a16:creationId xmlns:a16="http://schemas.microsoft.com/office/drawing/2014/main" id="{787829BB-BA0C-4171-A319-F30957012E7E}"/>
              </a:ext>
            </a:extLst>
          </p:cNvPr>
          <p:cNvPicPr>
            <a:picLocks noChangeAspect="1"/>
          </p:cNvPicPr>
          <p:nvPr/>
        </p:nvPicPr>
        <p:blipFill>
          <a:blip r:embed="rId2"/>
          <a:stretch>
            <a:fillRect/>
          </a:stretch>
        </p:blipFill>
        <p:spPr>
          <a:xfrm>
            <a:off x="1480702" y="1615755"/>
            <a:ext cx="5942815" cy="2825392"/>
          </a:xfrm>
          <a:prstGeom prst="rect">
            <a:avLst/>
          </a:prstGeom>
        </p:spPr>
      </p:pic>
    </p:spTree>
    <p:extLst>
      <p:ext uri="{BB962C8B-B14F-4D97-AF65-F5344CB8AC3E}">
        <p14:creationId xmlns:p14="http://schemas.microsoft.com/office/powerpoint/2010/main" val="301626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a:bodyPr>
          <a:lstStyle/>
          <a:p>
            <a:r>
              <a:rPr lang="en-US" dirty="0">
                <a:latin typeface="+mj-lt"/>
              </a:rPr>
              <a:t>Data Modeling – Part 9</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19</a:t>
            </a:fld>
            <a:endParaRPr lang="en-US"/>
          </a:p>
        </p:txBody>
      </p:sp>
      <p:sp>
        <p:nvSpPr>
          <p:cNvPr id="8" name="TextBox 7">
            <a:extLst>
              <a:ext uri="{FF2B5EF4-FFF2-40B4-BE49-F238E27FC236}">
                <a16:creationId xmlns:a16="http://schemas.microsoft.com/office/drawing/2014/main" id="{DC0F3576-F595-451F-95BE-29B4EE1DA5D1}"/>
              </a:ext>
            </a:extLst>
          </p:cNvPr>
          <p:cNvSpPr txBox="1"/>
          <p:nvPr/>
        </p:nvSpPr>
        <p:spPr>
          <a:xfrm>
            <a:off x="346624" y="1680192"/>
            <a:ext cx="8575040" cy="830997"/>
          </a:xfrm>
          <a:prstGeom prst="rect">
            <a:avLst/>
          </a:prstGeom>
          <a:noFill/>
        </p:spPr>
        <p:txBody>
          <a:bodyPr wrap="square" rtlCol="0">
            <a:spAutoFit/>
          </a:bodyPr>
          <a:lstStyle/>
          <a:p>
            <a:pPr>
              <a:spcAft>
                <a:spcPts val="1200"/>
              </a:spcAft>
            </a:pPr>
            <a:r>
              <a:rPr lang="en-US" sz="1600" dirty="0"/>
              <a:t>Three types of models were developed to analyze the response variable with respect to each turnover type; retirement, voluntary resignation, involuntary resignation, and termination.  The three models we developed are:</a:t>
            </a:r>
          </a:p>
        </p:txBody>
      </p:sp>
      <p:graphicFrame>
        <p:nvGraphicFramePr>
          <p:cNvPr id="6" name="Diagram 5">
            <a:extLst>
              <a:ext uri="{FF2B5EF4-FFF2-40B4-BE49-F238E27FC236}">
                <a16:creationId xmlns:a16="http://schemas.microsoft.com/office/drawing/2014/main" id="{7C9E3207-579A-45D1-917F-CEC798BF60D0}"/>
              </a:ext>
            </a:extLst>
          </p:cNvPr>
          <p:cNvGraphicFramePr/>
          <p:nvPr>
            <p:extLst>
              <p:ext uri="{D42A27DB-BD31-4B8C-83A1-F6EECF244321}">
                <p14:modId xmlns:p14="http://schemas.microsoft.com/office/powerpoint/2010/main" val="2884872581"/>
              </p:ext>
            </p:extLst>
          </p:nvPr>
        </p:nvGraphicFramePr>
        <p:xfrm>
          <a:off x="1088993" y="2159493"/>
          <a:ext cx="6572435" cy="2803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1C1157E-5F71-4342-8F51-4093ED40CA79}"/>
              </a:ext>
            </a:extLst>
          </p:cNvPr>
          <p:cNvSpPr txBox="1"/>
          <p:nvPr/>
        </p:nvSpPr>
        <p:spPr>
          <a:xfrm>
            <a:off x="1732256" y="4362453"/>
            <a:ext cx="1924975"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All four turnover types are studied together in one model.</a:t>
            </a:r>
          </a:p>
        </p:txBody>
      </p:sp>
      <p:sp>
        <p:nvSpPr>
          <p:cNvPr id="9" name="TextBox 8">
            <a:extLst>
              <a:ext uri="{FF2B5EF4-FFF2-40B4-BE49-F238E27FC236}">
                <a16:creationId xmlns:a16="http://schemas.microsoft.com/office/drawing/2014/main" id="{9053FF71-0D9A-4714-B88C-0E0AB94B8843}"/>
              </a:ext>
            </a:extLst>
          </p:cNvPr>
          <p:cNvSpPr txBox="1"/>
          <p:nvPr/>
        </p:nvSpPr>
        <p:spPr>
          <a:xfrm>
            <a:off x="3648724" y="4347064"/>
            <a:ext cx="21336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Similar turnover types were analyzed together; involuntary resignation and termination</a:t>
            </a:r>
          </a:p>
        </p:txBody>
      </p:sp>
      <p:sp>
        <p:nvSpPr>
          <p:cNvPr id="10" name="TextBox 9">
            <a:extLst>
              <a:ext uri="{FF2B5EF4-FFF2-40B4-BE49-F238E27FC236}">
                <a16:creationId xmlns:a16="http://schemas.microsoft.com/office/drawing/2014/main" id="{388E4CA0-F4B1-4912-8696-9E740E24C0D8}"/>
              </a:ext>
            </a:extLst>
          </p:cNvPr>
          <p:cNvSpPr txBox="1"/>
          <p:nvPr/>
        </p:nvSpPr>
        <p:spPr>
          <a:xfrm>
            <a:off x="5590712" y="4347064"/>
            <a:ext cx="192497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One model developed for each of the four turnover types to analyze separately.</a:t>
            </a:r>
          </a:p>
        </p:txBody>
      </p:sp>
      <p:sp>
        <p:nvSpPr>
          <p:cNvPr id="11" name="Arrow: Right 10">
            <a:extLst>
              <a:ext uri="{FF2B5EF4-FFF2-40B4-BE49-F238E27FC236}">
                <a16:creationId xmlns:a16="http://schemas.microsoft.com/office/drawing/2014/main" id="{3091BADF-259B-437A-AFDC-06F25086E0F1}"/>
              </a:ext>
            </a:extLst>
          </p:cNvPr>
          <p:cNvSpPr/>
          <p:nvPr/>
        </p:nvSpPr>
        <p:spPr>
          <a:xfrm rot="9139569">
            <a:off x="6580627" y="2696105"/>
            <a:ext cx="949911" cy="619217"/>
          </a:xfrm>
          <a:prstGeom prst="rightArrow">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108EA3E-900E-455B-8F17-43B66EA7CAE7}"/>
              </a:ext>
            </a:extLst>
          </p:cNvPr>
          <p:cNvSpPr txBox="1"/>
          <p:nvPr/>
        </p:nvSpPr>
        <p:spPr>
          <a:xfrm>
            <a:off x="7438405" y="2489030"/>
            <a:ext cx="1245039" cy="584775"/>
          </a:xfrm>
          <a:prstGeom prst="rect">
            <a:avLst/>
          </a:prstGeom>
          <a:noFill/>
        </p:spPr>
        <p:txBody>
          <a:bodyPr wrap="square" rtlCol="0">
            <a:spAutoFit/>
          </a:bodyPr>
          <a:lstStyle/>
          <a:p>
            <a:pPr algn="ctr"/>
            <a:r>
              <a:rPr lang="en-US" sz="1600" b="1" dirty="0">
                <a:solidFill>
                  <a:schemeClr val="accent2">
                    <a:lumMod val="75000"/>
                  </a:schemeClr>
                </a:solidFill>
              </a:rPr>
              <a:t>Performed the best!</a:t>
            </a:r>
          </a:p>
        </p:txBody>
      </p:sp>
    </p:spTree>
    <p:extLst>
      <p:ext uri="{BB962C8B-B14F-4D97-AF65-F5344CB8AC3E}">
        <p14:creationId xmlns:p14="http://schemas.microsoft.com/office/powerpoint/2010/main" val="245851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Agenda</a:t>
            </a:r>
          </a:p>
        </p:txBody>
      </p:sp>
      <p:sp>
        <p:nvSpPr>
          <p:cNvPr id="3" name="Content Placeholder 2"/>
          <p:cNvSpPr>
            <a:spLocks noGrp="1"/>
          </p:cNvSpPr>
          <p:nvPr>
            <p:ph idx="1"/>
          </p:nvPr>
        </p:nvSpPr>
        <p:spPr/>
        <p:txBody>
          <a:bodyPr/>
          <a:lstStyle/>
          <a:p>
            <a:r>
              <a:rPr lang="en-US" sz="2400" dirty="0">
                <a:latin typeface="+mj-lt"/>
                <a:cs typeface="Arial"/>
              </a:rPr>
              <a:t>Project Scop</a:t>
            </a:r>
            <a:r>
              <a:rPr lang="en-US" sz="2400" dirty="0">
                <a:latin typeface="+mj-lt"/>
              </a:rPr>
              <a:t>e</a:t>
            </a:r>
          </a:p>
          <a:p>
            <a:r>
              <a:rPr lang="en-US" sz="2400" dirty="0">
                <a:latin typeface="+mj-lt"/>
                <a:cs typeface="Arial"/>
              </a:rPr>
              <a:t>External Research</a:t>
            </a:r>
          </a:p>
          <a:p>
            <a:r>
              <a:rPr lang="en-US" sz="2400" dirty="0">
                <a:latin typeface="+mj-lt"/>
              </a:rPr>
              <a:t>Data Description</a:t>
            </a:r>
          </a:p>
          <a:p>
            <a:r>
              <a:rPr lang="en-US" sz="2400" dirty="0">
                <a:latin typeface="+mj-lt"/>
              </a:rPr>
              <a:t>Data Processing</a:t>
            </a:r>
          </a:p>
          <a:p>
            <a:r>
              <a:rPr lang="en-US" sz="2400" dirty="0">
                <a:latin typeface="+mj-lt"/>
              </a:rPr>
              <a:t>Data Exploration</a:t>
            </a:r>
          </a:p>
          <a:p>
            <a:r>
              <a:rPr lang="en-US" sz="2400" dirty="0">
                <a:latin typeface="+mj-lt"/>
              </a:rPr>
              <a:t>Data Modeling</a:t>
            </a:r>
          </a:p>
          <a:p>
            <a:r>
              <a:rPr lang="en-US" sz="2400" dirty="0">
                <a:latin typeface="+mj-lt"/>
              </a:rPr>
              <a:t>Model Comparison</a:t>
            </a:r>
          </a:p>
          <a:p>
            <a:r>
              <a:rPr lang="en-US" sz="2400" dirty="0">
                <a:latin typeface="+mj-lt"/>
              </a:rPr>
              <a:t>Findings &amp; Results</a:t>
            </a:r>
          </a:p>
          <a:p>
            <a:r>
              <a:rPr lang="en-US" sz="2400" dirty="0">
                <a:latin typeface="+mj-lt"/>
              </a:rPr>
              <a:t>Recommendations</a:t>
            </a:r>
          </a:p>
          <a:p>
            <a:endParaRPr lang="en-US" dirty="0">
              <a:latin typeface="Arial"/>
              <a:cs typeface="Arial"/>
            </a:endParaRPr>
          </a:p>
          <a:p>
            <a:endParaRPr lang="en-US" dirty="0">
              <a:latin typeface="Arial"/>
              <a:cs typeface="Arial"/>
            </a:endParaRPr>
          </a:p>
        </p:txBody>
      </p:sp>
      <p:sp>
        <p:nvSpPr>
          <p:cNvPr id="4" name="Slide Number Placeholder 3">
            <a:extLst>
              <a:ext uri="{FF2B5EF4-FFF2-40B4-BE49-F238E27FC236}">
                <a16:creationId xmlns:a16="http://schemas.microsoft.com/office/drawing/2014/main" id="{0E8013FA-87A9-4429-94C3-C5E9F566B8ED}"/>
              </a:ext>
            </a:extLst>
          </p:cNvPr>
          <p:cNvSpPr>
            <a:spLocks noGrp="1"/>
          </p:cNvSpPr>
          <p:nvPr>
            <p:ph type="sldNum" sz="quarter" idx="12"/>
          </p:nvPr>
        </p:nvSpPr>
        <p:spPr/>
        <p:txBody>
          <a:bodyPr/>
          <a:lstStyle/>
          <a:p>
            <a:fld id="{CC7697F5-3DCA-0A4F-B9EA-FEC2794BD1A6}" type="slidenum">
              <a:rPr lang="en-US" smtClean="0"/>
              <a:t>2</a:t>
            </a:fld>
            <a:endParaRPr lang="en-US"/>
          </a:p>
        </p:txBody>
      </p:sp>
    </p:spTree>
    <p:extLst>
      <p:ext uri="{BB962C8B-B14F-4D97-AF65-F5344CB8AC3E}">
        <p14:creationId xmlns:p14="http://schemas.microsoft.com/office/powerpoint/2010/main" val="2070724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lstStyle/>
          <a:p>
            <a:r>
              <a:rPr lang="en-US" dirty="0">
                <a:latin typeface="+mj-lt"/>
              </a:rPr>
              <a:t>Model Comparison</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20</a:t>
            </a:fld>
            <a:endParaRPr lang="en-US"/>
          </a:p>
        </p:txBody>
      </p:sp>
      <p:pic>
        <p:nvPicPr>
          <p:cNvPr id="6" name="Picture 5">
            <a:extLst>
              <a:ext uri="{FF2B5EF4-FFF2-40B4-BE49-F238E27FC236}">
                <a16:creationId xmlns:a16="http://schemas.microsoft.com/office/drawing/2014/main" id="{ACD8D3DF-4C20-4FE4-92EA-D41AD6B1D0F7}"/>
              </a:ext>
            </a:extLst>
          </p:cNvPr>
          <p:cNvPicPr>
            <a:picLocks noChangeAspect="1"/>
          </p:cNvPicPr>
          <p:nvPr/>
        </p:nvPicPr>
        <p:blipFill>
          <a:blip r:embed="rId2"/>
          <a:stretch>
            <a:fillRect/>
          </a:stretch>
        </p:blipFill>
        <p:spPr>
          <a:xfrm>
            <a:off x="457200" y="2483909"/>
            <a:ext cx="5829300" cy="4238625"/>
          </a:xfrm>
          <a:prstGeom prst="rect">
            <a:avLst/>
          </a:prstGeom>
        </p:spPr>
      </p:pic>
      <p:sp>
        <p:nvSpPr>
          <p:cNvPr id="8" name="TextBox 7">
            <a:extLst>
              <a:ext uri="{FF2B5EF4-FFF2-40B4-BE49-F238E27FC236}">
                <a16:creationId xmlns:a16="http://schemas.microsoft.com/office/drawing/2014/main" id="{DC0F3576-F595-451F-95BE-29B4EE1DA5D1}"/>
              </a:ext>
            </a:extLst>
          </p:cNvPr>
          <p:cNvSpPr txBox="1"/>
          <p:nvPr/>
        </p:nvSpPr>
        <p:spPr>
          <a:xfrm>
            <a:off x="269240" y="1705779"/>
            <a:ext cx="8575040" cy="923330"/>
          </a:xfrm>
          <a:prstGeom prst="rect">
            <a:avLst/>
          </a:prstGeom>
          <a:noFill/>
        </p:spPr>
        <p:txBody>
          <a:bodyPr wrap="square" rtlCol="0">
            <a:spAutoFit/>
          </a:bodyPr>
          <a:lstStyle/>
          <a:p>
            <a:r>
              <a:rPr lang="en-US" dirty="0"/>
              <a:t>When comparing the developed models, AIC was used as a comparative statistic.  AIC estimates the likelihood of a model’s ability to predict/estimate values in the future.  The smaller the AIC, the better the models comparative ability to predict future results.</a:t>
            </a:r>
            <a:endParaRPr lang="en-US" b="1" dirty="0"/>
          </a:p>
        </p:txBody>
      </p:sp>
      <p:sp>
        <p:nvSpPr>
          <p:cNvPr id="7" name="Arrow: Right 6">
            <a:extLst>
              <a:ext uri="{FF2B5EF4-FFF2-40B4-BE49-F238E27FC236}">
                <a16:creationId xmlns:a16="http://schemas.microsoft.com/office/drawing/2014/main" id="{04EC7CE9-84B0-4EB4-B8EE-DA21BE4B49DF}"/>
              </a:ext>
            </a:extLst>
          </p:cNvPr>
          <p:cNvSpPr/>
          <p:nvPr/>
        </p:nvSpPr>
        <p:spPr>
          <a:xfrm rot="10800000">
            <a:off x="6286500" y="3836885"/>
            <a:ext cx="949911" cy="619217"/>
          </a:xfrm>
          <a:prstGeom prst="rightArrow">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3145B2-856C-47BC-B403-4DE417D6F53D}"/>
              </a:ext>
            </a:extLst>
          </p:cNvPr>
          <p:cNvSpPr txBox="1"/>
          <p:nvPr/>
        </p:nvSpPr>
        <p:spPr>
          <a:xfrm>
            <a:off x="7306322" y="3961827"/>
            <a:ext cx="1913138" cy="369332"/>
          </a:xfrm>
          <a:prstGeom prst="rect">
            <a:avLst/>
          </a:prstGeom>
          <a:noFill/>
        </p:spPr>
        <p:txBody>
          <a:bodyPr wrap="square" rtlCol="0">
            <a:spAutoFit/>
          </a:bodyPr>
          <a:lstStyle/>
          <a:p>
            <a:r>
              <a:rPr lang="en-US" b="1" dirty="0">
                <a:solidFill>
                  <a:schemeClr val="accent2">
                    <a:lumMod val="75000"/>
                  </a:schemeClr>
                </a:solidFill>
              </a:rPr>
              <a:t>Best Model!!!</a:t>
            </a:r>
          </a:p>
        </p:txBody>
      </p:sp>
    </p:spTree>
    <p:extLst>
      <p:ext uri="{BB962C8B-B14F-4D97-AF65-F5344CB8AC3E}">
        <p14:creationId xmlns:p14="http://schemas.microsoft.com/office/powerpoint/2010/main" val="59250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fontScale="90000"/>
          </a:bodyPr>
          <a:lstStyle/>
          <a:p>
            <a:r>
              <a:rPr lang="en-US" dirty="0">
                <a:latin typeface="+mj-lt"/>
              </a:rPr>
              <a:t>Findings &amp; Results By Turnover Type</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21</a:t>
            </a:fld>
            <a:endParaRPr lang="en-US" dirty="0"/>
          </a:p>
        </p:txBody>
      </p:sp>
      <p:sp>
        <p:nvSpPr>
          <p:cNvPr id="22" name="Rectangle 21">
            <a:extLst>
              <a:ext uri="{FF2B5EF4-FFF2-40B4-BE49-F238E27FC236}">
                <a16:creationId xmlns:a16="http://schemas.microsoft.com/office/drawing/2014/main" id="{5052B3C8-C1FA-4F84-9986-F95A8E29F2D9}"/>
              </a:ext>
            </a:extLst>
          </p:cNvPr>
          <p:cNvSpPr/>
          <p:nvPr/>
        </p:nvSpPr>
        <p:spPr>
          <a:xfrm>
            <a:off x="2458522" y="5642728"/>
            <a:ext cx="4511040" cy="40014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25" name="Straight Connector 24">
            <a:extLst>
              <a:ext uri="{FF2B5EF4-FFF2-40B4-BE49-F238E27FC236}">
                <a16:creationId xmlns:a16="http://schemas.microsoft.com/office/drawing/2014/main" id="{E2BF1997-7CF4-49FF-9909-0E7DEA474D5C}"/>
              </a:ext>
            </a:extLst>
          </p:cNvPr>
          <p:cNvCxnSpPr/>
          <p:nvPr/>
        </p:nvCxnSpPr>
        <p:spPr>
          <a:xfrm>
            <a:off x="4572000" y="1811045"/>
            <a:ext cx="0" cy="491148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52C06E-2A14-4DC7-BB2E-954305A107E3}"/>
              </a:ext>
            </a:extLst>
          </p:cNvPr>
          <p:cNvCxnSpPr/>
          <p:nvPr/>
        </p:nvCxnSpPr>
        <p:spPr>
          <a:xfrm>
            <a:off x="275202" y="4092606"/>
            <a:ext cx="8629095"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DFF77F-EEFD-4752-9ABF-CF9899E980F8}"/>
              </a:ext>
            </a:extLst>
          </p:cNvPr>
          <p:cNvSpPr txBox="1"/>
          <p:nvPr/>
        </p:nvSpPr>
        <p:spPr>
          <a:xfrm>
            <a:off x="239704" y="1709080"/>
            <a:ext cx="4190243" cy="369332"/>
          </a:xfrm>
          <a:prstGeom prst="rect">
            <a:avLst/>
          </a:prstGeom>
          <a:solidFill>
            <a:schemeClr val="accent4">
              <a:lumMod val="60000"/>
              <a:lumOff val="40000"/>
            </a:schemeClr>
          </a:solidFill>
        </p:spPr>
        <p:txBody>
          <a:bodyPr wrap="square" rtlCol="0">
            <a:spAutoFit/>
          </a:bodyPr>
          <a:lstStyle/>
          <a:p>
            <a:pPr algn="ctr"/>
            <a:r>
              <a:rPr lang="en-US" b="1" dirty="0"/>
              <a:t>Retirement</a:t>
            </a:r>
          </a:p>
        </p:txBody>
      </p:sp>
      <p:sp>
        <p:nvSpPr>
          <p:cNvPr id="29" name="TextBox 28">
            <a:extLst>
              <a:ext uri="{FF2B5EF4-FFF2-40B4-BE49-F238E27FC236}">
                <a16:creationId xmlns:a16="http://schemas.microsoft.com/office/drawing/2014/main" id="{15BBAE10-185B-4C00-AD20-C1E64BFD34D0}"/>
              </a:ext>
            </a:extLst>
          </p:cNvPr>
          <p:cNvSpPr txBox="1"/>
          <p:nvPr/>
        </p:nvSpPr>
        <p:spPr>
          <a:xfrm>
            <a:off x="4743643" y="1711596"/>
            <a:ext cx="4190243" cy="369332"/>
          </a:xfrm>
          <a:prstGeom prst="rect">
            <a:avLst/>
          </a:prstGeom>
          <a:solidFill>
            <a:schemeClr val="accent4">
              <a:lumMod val="75000"/>
            </a:schemeClr>
          </a:solidFill>
        </p:spPr>
        <p:txBody>
          <a:bodyPr wrap="square" rtlCol="0">
            <a:spAutoFit/>
          </a:bodyPr>
          <a:lstStyle/>
          <a:p>
            <a:pPr algn="ctr"/>
            <a:r>
              <a:rPr lang="en-US" b="1" dirty="0">
                <a:solidFill>
                  <a:schemeClr val="bg1"/>
                </a:solidFill>
              </a:rPr>
              <a:t>Voluntary Termination</a:t>
            </a:r>
          </a:p>
        </p:txBody>
      </p:sp>
      <p:sp>
        <p:nvSpPr>
          <p:cNvPr id="30" name="TextBox 29">
            <a:extLst>
              <a:ext uri="{FF2B5EF4-FFF2-40B4-BE49-F238E27FC236}">
                <a16:creationId xmlns:a16="http://schemas.microsoft.com/office/drawing/2014/main" id="{62FFB3E0-5A55-4047-848B-C5180D3458C0}"/>
              </a:ext>
            </a:extLst>
          </p:cNvPr>
          <p:cNvSpPr txBox="1"/>
          <p:nvPr/>
        </p:nvSpPr>
        <p:spPr>
          <a:xfrm>
            <a:off x="275209" y="4217532"/>
            <a:ext cx="4190243" cy="369332"/>
          </a:xfrm>
          <a:prstGeom prst="rect">
            <a:avLst/>
          </a:prstGeom>
          <a:solidFill>
            <a:schemeClr val="tx2">
              <a:lumMod val="60000"/>
              <a:lumOff val="40000"/>
            </a:schemeClr>
          </a:solidFill>
        </p:spPr>
        <p:txBody>
          <a:bodyPr wrap="square" rtlCol="0">
            <a:spAutoFit/>
          </a:bodyPr>
          <a:lstStyle/>
          <a:p>
            <a:pPr algn="ctr"/>
            <a:r>
              <a:rPr lang="en-US" b="1" dirty="0">
                <a:solidFill>
                  <a:schemeClr val="bg1"/>
                </a:solidFill>
              </a:rPr>
              <a:t>Involuntary Termination</a:t>
            </a:r>
          </a:p>
        </p:txBody>
      </p:sp>
      <p:sp>
        <p:nvSpPr>
          <p:cNvPr id="31" name="TextBox 30">
            <a:extLst>
              <a:ext uri="{FF2B5EF4-FFF2-40B4-BE49-F238E27FC236}">
                <a16:creationId xmlns:a16="http://schemas.microsoft.com/office/drawing/2014/main" id="{3FB8810B-DFDB-49FC-AAD4-A0B6DFEA8BD7}"/>
              </a:ext>
            </a:extLst>
          </p:cNvPr>
          <p:cNvSpPr txBox="1"/>
          <p:nvPr/>
        </p:nvSpPr>
        <p:spPr>
          <a:xfrm>
            <a:off x="4678549" y="4217532"/>
            <a:ext cx="4190243" cy="369332"/>
          </a:xfrm>
          <a:prstGeom prst="rect">
            <a:avLst/>
          </a:prstGeom>
          <a:solidFill>
            <a:schemeClr val="accent5">
              <a:lumMod val="60000"/>
              <a:lumOff val="40000"/>
            </a:schemeClr>
          </a:solidFill>
        </p:spPr>
        <p:txBody>
          <a:bodyPr wrap="square" rtlCol="0">
            <a:spAutoFit/>
          </a:bodyPr>
          <a:lstStyle/>
          <a:p>
            <a:pPr algn="ctr"/>
            <a:r>
              <a:rPr lang="en-US" b="1" dirty="0"/>
              <a:t>Termination</a:t>
            </a:r>
          </a:p>
        </p:txBody>
      </p:sp>
      <p:sp>
        <p:nvSpPr>
          <p:cNvPr id="32" name="TextBox 31">
            <a:extLst>
              <a:ext uri="{FF2B5EF4-FFF2-40B4-BE49-F238E27FC236}">
                <a16:creationId xmlns:a16="http://schemas.microsoft.com/office/drawing/2014/main" id="{43A3C20E-5925-4CA2-8894-1D312276E122}"/>
              </a:ext>
            </a:extLst>
          </p:cNvPr>
          <p:cNvSpPr txBox="1"/>
          <p:nvPr/>
        </p:nvSpPr>
        <p:spPr>
          <a:xfrm>
            <a:off x="239704" y="2108781"/>
            <a:ext cx="4125149" cy="192360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300" dirty="0"/>
              <a:t>Age was the most significant factor.</a:t>
            </a:r>
          </a:p>
          <a:p>
            <a:pPr marL="285750" indent="-285750">
              <a:spcAft>
                <a:spcPts val="600"/>
              </a:spcAft>
              <a:buFont typeface="Arial" panose="020B0604020202020204" pitchFamily="34" charset="0"/>
              <a:buChar char="•"/>
            </a:pPr>
            <a:r>
              <a:rPr lang="en-US" sz="1300" dirty="0"/>
              <a:t>For every 1 year increase in age, there is a 51% risk in the employee leaving.</a:t>
            </a:r>
          </a:p>
          <a:p>
            <a:pPr marL="285750" indent="-285750">
              <a:spcAft>
                <a:spcPts val="600"/>
              </a:spcAft>
              <a:buFont typeface="Arial" panose="020B0604020202020204" pitchFamily="34" charset="0"/>
              <a:buChar char="•"/>
            </a:pPr>
            <a:r>
              <a:rPr lang="en-US" sz="1300" dirty="0"/>
              <a:t>Employees who travel frequently for work are 830 times more likely to leave than those who do not travel for work.</a:t>
            </a:r>
          </a:p>
          <a:p>
            <a:pPr marL="285750" indent="-285750">
              <a:spcAft>
                <a:spcPts val="600"/>
              </a:spcAft>
              <a:buFont typeface="Arial" panose="020B0604020202020204" pitchFamily="34" charset="0"/>
              <a:buChar char="•"/>
            </a:pPr>
            <a:r>
              <a:rPr lang="en-US" sz="1300" dirty="0"/>
              <a:t>Employees who do not work overtime are 11.5% less likely to leave than those who do work overtime. </a:t>
            </a:r>
          </a:p>
        </p:txBody>
      </p:sp>
      <p:sp>
        <p:nvSpPr>
          <p:cNvPr id="33" name="TextBox 32">
            <a:extLst>
              <a:ext uri="{FF2B5EF4-FFF2-40B4-BE49-F238E27FC236}">
                <a16:creationId xmlns:a16="http://schemas.microsoft.com/office/drawing/2014/main" id="{69237FF6-8ABB-48E3-96E8-E17EE0B6D065}"/>
              </a:ext>
            </a:extLst>
          </p:cNvPr>
          <p:cNvSpPr txBox="1"/>
          <p:nvPr/>
        </p:nvSpPr>
        <p:spPr>
          <a:xfrm>
            <a:off x="4714642" y="2054800"/>
            <a:ext cx="4125149" cy="2092881"/>
          </a:xfrm>
          <a:prstGeom prst="rect">
            <a:avLst/>
          </a:prstGeom>
          <a:noFill/>
        </p:spPr>
        <p:txBody>
          <a:bodyPr wrap="square" rtlCol="0">
            <a:spAutoFit/>
          </a:bodyPr>
          <a:lstStyle/>
          <a:p>
            <a:pPr marL="285750" indent="-285750">
              <a:buFont typeface="Arial" panose="020B0604020202020204" pitchFamily="34" charset="0"/>
              <a:buChar char="•"/>
            </a:pPr>
            <a:r>
              <a:rPr lang="en-US" sz="1300" dirty="0"/>
              <a:t>Many factors influenced turnover in this group:</a:t>
            </a:r>
          </a:p>
          <a:p>
            <a:pPr marL="742950" lvl="1" indent="-285750">
              <a:buFont typeface="Wingdings" panose="05000000000000000000" pitchFamily="2" charset="2"/>
              <a:buChar char="ü"/>
            </a:pPr>
            <a:r>
              <a:rPr lang="en-US" sz="1100" dirty="0"/>
              <a:t>Business Travel</a:t>
            </a:r>
          </a:p>
          <a:p>
            <a:pPr marL="742950" lvl="1" indent="-285750">
              <a:buFont typeface="Wingdings" panose="05000000000000000000" pitchFamily="2" charset="2"/>
              <a:buChar char="ü"/>
            </a:pPr>
            <a:r>
              <a:rPr lang="en-US" sz="1100" dirty="0"/>
              <a:t>Overtime</a:t>
            </a:r>
          </a:p>
          <a:p>
            <a:pPr marL="742950" lvl="1" indent="-285750">
              <a:buFont typeface="Wingdings" panose="05000000000000000000" pitchFamily="2" charset="2"/>
              <a:buChar char="ü"/>
            </a:pPr>
            <a:r>
              <a:rPr lang="en-US" sz="1100" dirty="0"/>
              <a:t>Job Satisfaction</a:t>
            </a:r>
          </a:p>
          <a:p>
            <a:pPr marL="742950" lvl="1" indent="-285750">
              <a:buFont typeface="Wingdings" panose="05000000000000000000" pitchFamily="2" charset="2"/>
              <a:buChar char="ü"/>
            </a:pPr>
            <a:r>
              <a:rPr lang="en-US" sz="1100" dirty="0"/>
              <a:t>Stocks</a:t>
            </a:r>
          </a:p>
          <a:p>
            <a:pPr marL="742950" lvl="1" indent="-285750">
              <a:spcAft>
                <a:spcPts val="600"/>
              </a:spcAft>
              <a:buFont typeface="Wingdings" panose="05000000000000000000" pitchFamily="2" charset="2"/>
              <a:buChar char="ü"/>
            </a:pPr>
            <a:r>
              <a:rPr lang="en-US" sz="1100" dirty="0"/>
              <a:t>Years in Current Role</a:t>
            </a:r>
          </a:p>
          <a:p>
            <a:pPr marL="285750" indent="-285750">
              <a:spcAft>
                <a:spcPts val="600"/>
              </a:spcAft>
              <a:buFont typeface="Arial" panose="020B0604020202020204" pitchFamily="34" charset="0"/>
              <a:buChar char="•"/>
            </a:pPr>
            <a:r>
              <a:rPr lang="en-US" sz="1300" dirty="0"/>
              <a:t>Low job satisfaction has the highest hazard ratio.</a:t>
            </a:r>
          </a:p>
          <a:p>
            <a:pPr marL="285750" indent="-285750">
              <a:spcAft>
                <a:spcPts val="600"/>
              </a:spcAft>
              <a:buFont typeface="Arial" panose="020B0604020202020204" pitchFamily="34" charset="0"/>
              <a:buChar char="•"/>
            </a:pPr>
            <a:r>
              <a:rPr lang="en-US" sz="1300" dirty="0"/>
              <a:t>Employees with low job satisfaction are 585 times more likely to leave the company than those with medium or high satisfaction.</a:t>
            </a:r>
          </a:p>
        </p:txBody>
      </p:sp>
      <p:sp>
        <p:nvSpPr>
          <p:cNvPr id="35" name="TextBox 34">
            <a:extLst>
              <a:ext uri="{FF2B5EF4-FFF2-40B4-BE49-F238E27FC236}">
                <a16:creationId xmlns:a16="http://schemas.microsoft.com/office/drawing/2014/main" id="{4F013A53-9E02-42F6-90C3-248F33DA0652}"/>
              </a:ext>
            </a:extLst>
          </p:cNvPr>
          <p:cNvSpPr txBox="1"/>
          <p:nvPr/>
        </p:nvSpPr>
        <p:spPr>
          <a:xfrm>
            <a:off x="239703" y="4526375"/>
            <a:ext cx="4125149" cy="2400657"/>
          </a:xfrm>
          <a:prstGeom prst="rect">
            <a:avLst/>
          </a:prstGeom>
          <a:noFill/>
        </p:spPr>
        <p:txBody>
          <a:bodyPr wrap="square" rtlCol="0">
            <a:spAutoFit/>
          </a:bodyPr>
          <a:lstStyle/>
          <a:p>
            <a:pPr marL="285750" indent="-285750">
              <a:buFont typeface="Arial" panose="020B0604020202020204" pitchFamily="34" charset="0"/>
              <a:buChar char="•"/>
            </a:pPr>
            <a:r>
              <a:rPr lang="en-US" sz="1250" dirty="0"/>
              <a:t>Many factors influenced turnover in this group:</a:t>
            </a:r>
          </a:p>
          <a:p>
            <a:pPr marL="742950" lvl="1" indent="-285750">
              <a:buFont typeface="Wingdings" panose="05000000000000000000" pitchFamily="2" charset="2"/>
              <a:buChar char="ü"/>
            </a:pPr>
            <a:r>
              <a:rPr lang="en-US" sz="1100" dirty="0"/>
              <a:t>Overtime</a:t>
            </a:r>
          </a:p>
          <a:p>
            <a:pPr marL="742950" lvl="1" indent="-285750">
              <a:buFont typeface="Wingdings" panose="05000000000000000000" pitchFamily="2" charset="2"/>
              <a:buChar char="ü"/>
            </a:pPr>
            <a:r>
              <a:rPr lang="en-US" sz="1100" dirty="0"/>
              <a:t>Years Worked</a:t>
            </a:r>
          </a:p>
          <a:p>
            <a:pPr marL="742950" lvl="1" indent="-285750">
              <a:buFont typeface="Wingdings" panose="05000000000000000000" pitchFamily="2" charset="2"/>
              <a:buChar char="ü"/>
            </a:pPr>
            <a:r>
              <a:rPr lang="en-US" sz="1100" dirty="0"/>
              <a:t>Current Role</a:t>
            </a:r>
          </a:p>
          <a:p>
            <a:pPr marL="742950" lvl="1" indent="-285750">
              <a:spcAft>
                <a:spcPts val="600"/>
              </a:spcAft>
              <a:buFont typeface="Wingdings" panose="05000000000000000000" pitchFamily="2" charset="2"/>
              <a:buChar char="ü"/>
            </a:pPr>
            <a:r>
              <a:rPr lang="en-US" sz="1100" dirty="0"/>
              <a:t>Number of Companies Worked</a:t>
            </a:r>
          </a:p>
          <a:p>
            <a:pPr marL="285750" indent="-285750">
              <a:spcAft>
                <a:spcPts val="600"/>
              </a:spcAft>
              <a:buFont typeface="Arial" panose="020B0604020202020204" pitchFamily="34" charset="0"/>
              <a:buChar char="•"/>
            </a:pPr>
            <a:r>
              <a:rPr lang="en-US" sz="1250" dirty="0"/>
              <a:t>Overtime was the most significant factor.</a:t>
            </a:r>
          </a:p>
          <a:p>
            <a:pPr marL="285750" indent="-285750">
              <a:spcAft>
                <a:spcPts val="600"/>
              </a:spcAft>
              <a:buFont typeface="Arial" panose="020B0604020202020204" pitchFamily="34" charset="0"/>
              <a:buChar char="•"/>
            </a:pPr>
            <a:r>
              <a:rPr lang="en-US" sz="1250" dirty="0"/>
              <a:t>Employees working overtime are 75% more likely to involuntarily resign than those employees who do not work overtime.</a:t>
            </a:r>
          </a:p>
          <a:p>
            <a:pPr marL="285750" indent="-285750">
              <a:spcAft>
                <a:spcPts val="600"/>
              </a:spcAft>
              <a:buFont typeface="Arial" panose="020B0604020202020204" pitchFamily="34" charset="0"/>
              <a:buChar char="•"/>
            </a:pPr>
            <a:r>
              <a:rPr lang="en-US" sz="1250" dirty="0"/>
              <a:t>Significant job roles include; Lab Tech, Manufacturing Director, and Research Scientist.</a:t>
            </a:r>
          </a:p>
        </p:txBody>
      </p:sp>
      <p:sp>
        <p:nvSpPr>
          <p:cNvPr id="36" name="TextBox 35">
            <a:extLst>
              <a:ext uri="{FF2B5EF4-FFF2-40B4-BE49-F238E27FC236}">
                <a16:creationId xmlns:a16="http://schemas.microsoft.com/office/drawing/2014/main" id="{6A23EED8-B193-42BA-AB69-13063671E5A6}"/>
              </a:ext>
            </a:extLst>
          </p:cNvPr>
          <p:cNvSpPr txBox="1"/>
          <p:nvPr/>
        </p:nvSpPr>
        <p:spPr>
          <a:xfrm>
            <a:off x="4678549" y="4630969"/>
            <a:ext cx="4125149" cy="144655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300" dirty="0"/>
              <a:t>Years in Current Role &amp; Age were the most significant factors.</a:t>
            </a:r>
          </a:p>
          <a:p>
            <a:pPr marL="285750" indent="-285750">
              <a:spcAft>
                <a:spcPts val="600"/>
              </a:spcAft>
              <a:buFont typeface="Arial" panose="020B0604020202020204" pitchFamily="34" charset="0"/>
              <a:buChar char="•"/>
            </a:pPr>
            <a:r>
              <a:rPr lang="en-US" sz="1300" dirty="0"/>
              <a:t>For every additional year in Current Role, the risk of leaving is 7.2%</a:t>
            </a:r>
          </a:p>
          <a:p>
            <a:pPr marL="285750" indent="-285750">
              <a:spcAft>
                <a:spcPts val="600"/>
              </a:spcAft>
              <a:buFont typeface="Arial" panose="020B0604020202020204" pitchFamily="34" charset="0"/>
              <a:buChar char="•"/>
            </a:pPr>
            <a:r>
              <a:rPr lang="en-US" sz="1300" dirty="0"/>
              <a:t>For every 1 year increase in age, there is an 87.8% chance of getting terminated.</a:t>
            </a:r>
          </a:p>
        </p:txBody>
      </p:sp>
    </p:spTree>
    <p:extLst>
      <p:ext uri="{BB962C8B-B14F-4D97-AF65-F5344CB8AC3E}">
        <p14:creationId xmlns:p14="http://schemas.microsoft.com/office/powerpoint/2010/main" val="1788247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lstStyle/>
          <a:p>
            <a:r>
              <a:rPr lang="en-US" dirty="0">
                <a:latin typeface="+mj-lt"/>
              </a:rPr>
              <a:t>Who is leaving the company?</a:t>
            </a:r>
          </a:p>
        </p:txBody>
      </p:sp>
      <p:sp>
        <p:nvSpPr>
          <p:cNvPr id="3" name="Content Placeholder 2">
            <a:extLst>
              <a:ext uri="{FF2B5EF4-FFF2-40B4-BE49-F238E27FC236}">
                <a16:creationId xmlns:a16="http://schemas.microsoft.com/office/drawing/2014/main" id="{A648FD69-8FCB-4E54-B5F3-09CF66E22CBC}"/>
              </a:ext>
            </a:extLst>
          </p:cNvPr>
          <p:cNvSpPr>
            <a:spLocks noGrp="1"/>
          </p:cNvSpPr>
          <p:nvPr>
            <p:ph idx="1"/>
          </p:nvPr>
        </p:nvSpPr>
        <p:spPr/>
        <p:txBody>
          <a:bodyPr/>
          <a:lstStyle/>
          <a:p>
            <a:r>
              <a:rPr lang="en-US" dirty="0">
                <a:latin typeface="+mj-lt"/>
              </a:rPr>
              <a:t>By and large, the employees who are leaving the company are voluntarily resigning within the first few years of being hired.</a:t>
            </a:r>
          </a:p>
          <a:p>
            <a:r>
              <a:rPr lang="en-US" dirty="0">
                <a:latin typeface="+mj-lt"/>
              </a:rPr>
              <a:t>Majority of those employees voluntarily leaving the company are receiving a higher education.</a:t>
            </a:r>
          </a:p>
          <a:p>
            <a:r>
              <a:rPr lang="en-US" dirty="0">
                <a:latin typeface="+mj-lt"/>
              </a:rPr>
              <a:t>More men than women make up the voluntary turnover population.</a:t>
            </a:r>
          </a:p>
          <a:p>
            <a:r>
              <a:rPr lang="en-US" dirty="0">
                <a:latin typeface="+mj-lt"/>
              </a:rPr>
              <a:t>More often than not, the jobs most associated with this voluntary turnover population have a background in either Medicine or Life Sciences.</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22</a:t>
            </a:fld>
            <a:endParaRPr lang="en-US"/>
          </a:p>
        </p:txBody>
      </p:sp>
      <p:pic>
        <p:nvPicPr>
          <p:cNvPr id="5" name="Picture 4">
            <a:extLst>
              <a:ext uri="{FF2B5EF4-FFF2-40B4-BE49-F238E27FC236}">
                <a16:creationId xmlns:a16="http://schemas.microsoft.com/office/drawing/2014/main" id="{2169C854-383E-4EE4-99F7-2D58FFC86A7E}"/>
              </a:ext>
            </a:extLst>
          </p:cNvPr>
          <p:cNvPicPr>
            <a:picLocks noChangeAspect="1"/>
          </p:cNvPicPr>
          <p:nvPr/>
        </p:nvPicPr>
        <p:blipFill>
          <a:blip r:embed="rId2"/>
          <a:stretch>
            <a:fillRect/>
          </a:stretch>
        </p:blipFill>
        <p:spPr>
          <a:xfrm>
            <a:off x="1721759" y="3926416"/>
            <a:ext cx="5238334" cy="2627430"/>
          </a:xfrm>
          <a:prstGeom prst="rect">
            <a:avLst/>
          </a:prstGeom>
        </p:spPr>
      </p:pic>
    </p:spTree>
    <p:extLst>
      <p:ext uri="{BB962C8B-B14F-4D97-AF65-F5344CB8AC3E}">
        <p14:creationId xmlns:p14="http://schemas.microsoft.com/office/powerpoint/2010/main" val="3322538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fontScale="90000"/>
          </a:bodyPr>
          <a:lstStyle/>
          <a:p>
            <a:r>
              <a:rPr lang="en-US" dirty="0">
                <a:latin typeface="+mj-lt"/>
              </a:rPr>
              <a:t>Why are they leaving the company?</a:t>
            </a:r>
          </a:p>
        </p:txBody>
      </p:sp>
      <p:sp>
        <p:nvSpPr>
          <p:cNvPr id="3" name="Content Placeholder 2">
            <a:extLst>
              <a:ext uri="{FF2B5EF4-FFF2-40B4-BE49-F238E27FC236}">
                <a16:creationId xmlns:a16="http://schemas.microsoft.com/office/drawing/2014/main" id="{A648FD69-8FCB-4E54-B5F3-09CF66E22CBC}"/>
              </a:ext>
            </a:extLst>
          </p:cNvPr>
          <p:cNvSpPr>
            <a:spLocks noGrp="1"/>
          </p:cNvSpPr>
          <p:nvPr>
            <p:ph idx="1"/>
          </p:nvPr>
        </p:nvSpPr>
        <p:spPr/>
        <p:txBody>
          <a:bodyPr/>
          <a:lstStyle/>
          <a:p>
            <a:pPr marL="0" indent="0">
              <a:buNone/>
            </a:pPr>
            <a:r>
              <a:rPr lang="en-US" dirty="0">
                <a:latin typeface="+mj-lt"/>
              </a:rPr>
              <a:t>A poor environment has a huge impact on employee engagement and moral.  When the working environment suffers, employees become less productive and begin to feel disconnected from their work, all of which lead to low job satisfaction.</a:t>
            </a:r>
          </a:p>
          <a:p>
            <a:pPr marL="0" indent="0">
              <a:buNone/>
            </a:pPr>
            <a:endParaRPr lang="en-US" sz="1000" dirty="0">
              <a:latin typeface="+mj-lt"/>
            </a:endParaRPr>
          </a:p>
          <a:p>
            <a:pPr marL="0" indent="0">
              <a:buNone/>
            </a:pPr>
            <a:r>
              <a:rPr lang="en-US" dirty="0">
                <a:latin typeface="+mj-lt"/>
              </a:rPr>
              <a:t>Working too much also has a significant impact on turnover from both a voluntary and involuntary perspective.  There is a fine line between feeling valued and feeling overworked.  When employees feel overworked and underappreciated, the only natural next step is to find a job that will pay for their performance and give them the work-life balance they desire.</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23</a:t>
            </a:fld>
            <a:endParaRPr lang="en-US"/>
          </a:p>
        </p:txBody>
      </p:sp>
      <p:pic>
        <p:nvPicPr>
          <p:cNvPr id="1026" name="Picture 2" descr="Predicting Employee Turnover. Introduction | by Imad Dabbura ...">
            <a:extLst>
              <a:ext uri="{FF2B5EF4-FFF2-40B4-BE49-F238E27FC236}">
                <a16:creationId xmlns:a16="http://schemas.microsoft.com/office/drawing/2014/main" id="{CA9F206D-20DF-49A2-8BC7-658082CFB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333" y="4280075"/>
            <a:ext cx="5980543" cy="230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168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a:bodyPr>
          <a:lstStyle/>
          <a:p>
            <a:r>
              <a:rPr lang="en-US" dirty="0">
                <a:latin typeface="+mj-lt"/>
              </a:rPr>
              <a:t>Recommendations</a:t>
            </a:r>
          </a:p>
        </p:txBody>
      </p:sp>
      <p:sp>
        <p:nvSpPr>
          <p:cNvPr id="3" name="Content Placeholder 2">
            <a:extLst>
              <a:ext uri="{FF2B5EF4-FFF2-40B4-BE49-F238E27FC236}">
                <a16:creationId xmlns:a16="http://schemas.microsoft.com/office/drawing/2014/main" id="{A648FD69-8FCB-4E54-B5F3-09CF66E22CBC}"/>
              </a:ext>
            </a:extLst>
          </p:cNvPr>
          <p:cNvSpPr>
            <a:spLocks noGrp="1"/>
          </p:cNvSpPr>
          <p:nvPr>
            <p:ph idx="1"/>
          </p:nvPr>
        </p:nvSpPr>
        <p:spPr>
          <a:xfrm>
            <a:off x="4856085" y="1829831"/>
            <a:ext cx="3830715" cy="4525433"/>
          </a:xfrm>
        </p:spPr>
        <p:txBody>
          <a:bodyPr>
            <a:normAutofit fontScale="92500" lnSpcReduction="10000"/>
          </a:bodyPr>
          <a:lstStyle/>
          <a:p>
            <a:pPr marL="0" indent="0">
              <a:buNone/>
            </a:pPr>
            <a:r>
              <a:rPr lang="en-US" sz="1400" b="1" dirty="0">
                <a:latin typeface="+mj-lt"/>
              </a:rPr>
              <a:t>Hire:</a:t>
            </a:r>
            <a:r>
              <a:rPr lang="en-US" sz="1400" dirty="0">
                <a:latin typeface="+mj-lt"/>
              </a:rPr>
              <a:t> Take special care when hiring.  Make sure the expectations of the position align with the expectations of the individual being hired.  Validate that the prospect will be a good culture fit.  Understand their near-future plan.</a:t>
            </a:r>
          </a:p>
          <a:p>
            <a:pPr marL="0" indent="0">
              <a:buNone/>
            </a:pPr>
            <a:endParaRPr lang="en-US" sz="1400" dirty="0">
              <a:latin typeface="+mj-lt"/>
            </a:endParaRPr>
          </a:p>
          <a:p>
            <a:pPr marL="0" indent="0">
              <a:buNone/>
            </a:pPr>
            <a:r>
              <a:rPr lang="en-US" sz="1400" b="1" dirty="0">
                <a:latin typeface="+mj-lt"/>
              </a:rPr>
              <a:t>Train: </a:t>
            </a:r>
            <a:r>
              <a:rPr lang="en-US" sz="1400" dirty="0">
                <a:latin typeface="+mj-lt"/>
              </a:rPr>
              <a:t>Take the time to onboard new employees of the company and those new to their current role.  Give the employee the tools to succeed.  Set them up with a mentor and make sure they feel empowered to ask questions and think outside of the box.</a:t>
            </a:r>
          </a:p>
          <a:p>
            <a:pPr marL="0" indent="0">
              <a:buNone/>
            </a:pPr>
            <a:endParaRPr lang="en-US" sz="1400" dirty="0">
              <a:latin typeface="+mj-lt"/>
            </a:endParaRPr>
          </a:p>
          <a:p>
            <a:pPr marL="0" indent="0">
              <a:buNone/>
            </a:pPr>
            <a:r>
              <a:rPr lang="en-US" sz="1400" b="1" dirty="0">
                <a:latin typeface="+mj-lt"/>
              </a:rPr>
              <a:t>Motivate:</a:t>
            </a:r>
            <a:r>
              <a:rPr lang="en-US" sz="1400" dirty="0">
                <a:latin typeface="+mj-lt"/>
              </a:rPr>
              <a:t> Foster an environment that promotes collaboration and creativity. Give employees the ability to have a voice and feel heard.  Simply asking “How are you doing?” can give you, the manager, a clear pulse on things.</a:t>
            </a:r>
          </a:p>
          <a:p>
            <a:pPr marL="0" indent="0">
              <a:buNone/>
            </a:pPr>
            <a:endParaRPr lang="en-US" sz="1400" dirty="0">
              <a:latin typeface="+mj-lt"/>
            </a:endParaRPr>
          </a:p>
          <a:p>
            <a:pPr marL="0" indent="0">
              <a:buNone/>
            </a:pPr>
            <a:r>
              <a:rPr lang="en-US" sz="1400" b="1" dirty="0">
                <a:latin typeface="+mj-lt"/>
              </a:rPr>
              <a:t>Retain:</a:t>
            </a:r>
            <a:r>
              <a:rPr lang="en-US" sz="1400" dirty="0">
                <a:latin typeface="+mj-lt"/>
              </a:rPr>
              <a:t> Make employees feel valued.  Not only show their value through compensation efforts, but give them insight into the potential growth opportunities that exist, and walk them through what you need to see to take them to the next level.</a:t>
            </a:r>
            <a:endParaRPr lang="en-US" sz="1400" b="1" dirty="0">
              <a:latin typeface="+mj-lt"/>
            </a:endParaRPr>
          </a:p>
          <a:p>
            <a:pPr marL="0" indent="0">
              <a:buNone/>
            </a:pPr>
            <a:endParaRPr lang="en-US" b="1" dirty="0">
              <a:latin typeface="+mj-lt"/>
            </a:endParaRP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24</a:t>
            </a:fld>
            <a:endParaRPr lang="en-US"/>
          </a:p>
        </p:txBody>
      </p:sp>
      <p:pic>
        <p:nvPicPr>
          <p:cNvPr id="5" name="Picture 4">
            <a:extLst>
              <a:ext uri="{FF2B5EF4-FFF2-40B4-BE49-F238E27FC236}">
                <a16:creationId xmlns:a16="http://schemas.microsoft.com/office/drawing/2014/main" id="{ADCE44A2-7EA4-426F-ACA5-AAE372DEEF2B}"/>
              </a:ext>
            </a:extLst>
          </p:cNvPr>
          <p:cNvPicPr>
            <a:picLocks noChangeAspect="1"/>
          </p:cNvPicPr>
          <p:nvPr/>
        </p:nvPicPr>
        <p:blipFill>
          <a:blip r:embed="rId2"/>
          <a:stretch>
            <a:fillRect/>
          </a:stretch>
        </p:blipFill>
        <p:spPr>
          <a:xfrm>
            <a:off x="550508" y="1960761"/>
            <a:ext cx="3737409" cy="3925133"/>
          </a:xfrm>
          <a:prstGeom prst="rect">
            <a:avLst/>
          </a:prstGeom>
        </p:spPr>
      </p:pic>
    </p:spTree>
    <p:extLst>
      <p:ext uri="{BB962C8B-B14F-4D97-AF65-F5344CB8AC3E}">
        <p14:creationId xmlns:p14="http://schemas.microsoft.com/office/powerpoint/2010/main" val="229491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25</a:t>
            </a:fld>
            <a:endParaRPr lang="en-US"/>
          </a:p>
        </p:txBody>
      </p:sp>
      <p:pic>
        <p:nvPicPr>
          <p:cNvPr id="12" name="Content Placeholder 11">
            <a:extLst>
              <a:ext uri="{FF2B5EF4-FFF2-40B4-BE49-F238E27FC236}">
                <a16:creationId xmlns:a16="http://schemas.microsoft.com/office/drawing/2014/main" id="{EA46AA8F-AD08-4A53-996F-CD2A7868E904}"/>
              </a:ext>
            </a:extLst>
          </p:cNvPr>
          <p:cNvPicPr>
            <a:picLocks noGrp="1" noChangeAspect="1"/>
          </p:cNvPicPr>
          <p:nvPr>
            <p:ph idx="1"/>
          </p:nvPr>
        </p:nvPicPr>
        <p:blipFill>
          <a:blip r:embed="rId2"/>
          <a:stretch>
            <a:fillRect/>
          </a:stretch>
        </p:blipFill>
        <p:spPr>
          <a:xfrm>
            <a:off x="817265" y="1767703"/>
            <a:ext cx="7534255" cy="4868029"/>
          </a:xfrm>
          <a:prstGeom prst="rect">
            <a:avLst/>
          </a:prstGeom>
        </p:spPr>
      </p:pic>
    </p:spTree>
    <p:extLst>
      <p:ext uri="{BB962C8B-B14F-4D97-AF65-F5344CB8AC3E}">
        <p14:creationId xmlns:p14="http://schemas.microsoft.com/office/powerpoint/2010/main" val="396784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lstStyle/>
          <a:p>
            <a:r>
              <a:rPr lang="en-US" dirty="0">
                <a:latin typeface="+mj-lt"/>
              </a:rPr>
              <a:t>Business Problem</a:t>
            </a:r>
          </a:p>
        </p:txBody>
      </p:sp>
      <p:sp>
        <p:nvSpPr>
          <p:cNvPr id="3" name="Content Placeholder 2">
            <a:extLst>
              <a:ext uri="{FF2B5EF4-FFF2-40B4-BE49-F238E27FC236}">
                <a16:creationId xmlns:a16="http://schemas.microsoft.com/office/drawing/2014/main" id="{A648FD69-8FCB-4E54-B5F3-09CF66E22CBC}"/>
              </a:ext>
            </a:extLst>
          </p:cNvPr>
          <p:cNvSpPr>
            <a:spLocks noGrp="1"/>
          </p:cNvSpPr>
          <p:nvPr>
            <p:ph idx="1"/>
          </p:nvPr>
        </p:nvSpPr>
        <p:spPr/>
        <p:txBody>
          <a:bodyPr/>
          <a:lstStyle/>
          <a:p>
            <a:pPr marL="0" indent="0">
              <a:buNone/>
            </a:pPr>
            <a:r>
              <a:rPr lang="en-US" dirty="0">
                <a:latin typeface="+mj-lt"/>
              </a:rPr>
              <a:t>FermaLogis, a successful pharmaceutical company, is experiencing a rise in employee turnover.  Despite significant investments in training programs for both new and experienced personnel, the company continuously experiences vacancies and unrealized returns on investment.  Larry Hansen, COO, is seeking analytical assistance to uncover the drivers of the company’s turnover so they can adopt the needed changes and techniques to minimize future employee turnover. </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3</a:t>
            </a:fld>
            <a:endParaRPr lang="en-US"/>
          </a:p>
        </p:txBody>
      </p:sp>
      <p:pic>
        <p:nvPicPr>
          <p:cNvPr id="6" name="Picture 5">
            <a:extLst>
              <a:ext uri="{FF2B5EF4-FFF2-40B4-BE49-F238E27FC236}">
                <a16:creationId xmlns:a16="http://schemas.microsoft.com/office/drawing/2014/main" id="{B182D0BF-6F65-46E4-9E9B-D93D807CDC1E}"/>
              </a:ext>
            </a:extLst>
          </p:cNvPr>
          <p:cNvPicPr>
            <a:picLocks noChangeAspect="1"/>
          </p:cNvPicPr>
          <p:nvPr/>
        </p:nvPicPr>
        <p:blipFill>
          <a:blip r:embed="rId2"/>
          <a:stretch>
            <a:fillRect/>
          </a:stretch>
        </p:blipFill>
        <p:spPr>
          <a:xfrm>
            <a:off x="913765" y="3429000"/>
            <a:ext cx="5893435" cy="3307361"/>
          </a:xfrm>
          <a:prstGeom prst="rect">
            <a:avLst/>
          </a:prstGeom>
        </p:spPr>
      </p:pic>
    </p:spTree>
    <p:extLst>
      <p:ext uri="{BB962C8B-B14F-4D97-AF65-F5344CB8AC3E}">
        <p14:creationId xmlns:p14="http://schemas.microsoft.com/office/powerpoint/2010/main" val="425345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F507-563B-48C5-910B-13DF8F18E802}"/>
              </a:ext>
            </a:extLst>
          </p:cNvPr>
          <p:cNvSpPr>
            <a:spLocks noGrp="1"/>
          </p:cNvSpPr>
          <p:nvPr>
            <p:ph type="title"/>
          </p:nvPr>
        </p:nvSpPr>
        <p:spPr/>
        <p:txBody>
          <a:bodyPr/>
          <a:lstStyle/>
          <a:p>
            <a:r>
              <a:rPr lang="en-US" dirty="0"/>
              <a:t>Quote Inspiration</a:t>
            </a:r>
          </a:p>
        </p:txBody>
      </p:sp>
      <p:sp>
        <p:nvSpPr>
          <p:cNvPr id="3" name="Slide Number Placeholder 2">
            <a:extLst>
              <a:ext uri="{FF2B5EF4-FFF2-40B4-BE49-F238E27FC236}">
                <a16:creationId xmlns:a16="http://schemas.microsoft.com/office/drawing/2014/main" id="{36B90FCF-B739-4415-ADE2-5C13D7923DE9}"/>
              </a:ext>
            </a:extLst>
          </p:cNvPr>
          <p:cNvSpPr>
            <a:spLocks noGrp="1"/>
          </p:cNvSpPr>
          <p:nvPr>
            <p:ph type="sldNum" sz="quarter" idx="12"/>
          </p:nvPr>
        </p:nvSpPr>
        <p:spPr/>
        <p:txBody>
          <a:bodyPr/>
          <a:lstStyle/>
          <a:p>
            <a:fld id="{CC7697F5-3DCA-0A4F-B9EA-FEC2794BD1A6}" type="slidenum">
              <a:rPr lang="en-US" smtClean="0"/>
              <a:t>4</a:t>
            </a:fld>
            <a:endParaRPr lang="en-US"/>
          </a:p>
        </p:txBody>
      </p:sp>
      <p:sp>
        <p:nvSpPr>
          <p:cNvPr id="4" name="Rectangle 3">
            <a:extLst>
              <a:ext uri="{FF2B5EF4-FFF2-40B4-BE49-F238E27FC236}">
                <a16:creationId xmlns:a16="http://schemas.microsoft.com/office/drawing/2014/main" id="{E57E7672-B894-4EC1-82B4-AF9FF31800D0}"/>
              </a:ext>
            </a:extLst>
          </p:cNvPr>
          <p:cNvSpPr/>
          <p:nvPr/>
        </p:nvSpPr>
        <p:spPr>
          <a:xfrm>
            <a:off x="457200" y="1824118"/>
            <a:ext cx="8341360" cy="3108543"/>
          </a:xfrm>
          <a:prstGeom prst="rect">
            <a:avLst/>
          </a:prstGeom>
        </p:spPr>
        <p:txBody>
          <a:bodyPr wrap="square">
            <a:spAutoFit/>
          </a:bodyPr>
          <a:lstStyle/>
          <a:p>
            <a:r>
              <a:rPr lang="en-US" sz="2800" dirty="0">
                <a:latin typeface="+mj-lt"/>
              </a:rPr>
              <a:t>“Employees who are engaged are more likely to stay with their organization, reducing overall turnover and the costs associated with it. They feel a stronger bond to their organization’s mission and purpose, making them more effective brand ambassadors. They build stronger relationships with customers, helping their company increase sales and profitability.”</a:t>
            </a:r>
          </a:p>
        </p:txBody>
      </p:sp>
      <p:sp>
        <p:nvSpPr>
          <p:cNvPr id="5" name="TextBox 4">
            <a:extLst>
              <a:ext uri="{FF2B5EF4-FFF2-40B4-BE49-F238E27FC236}">
                <a16:creationId xmlns:a16="http://schemas.microsoft.com/office/drawing/2014/main" id="{214BFCC9-6FA3-41B8-89AB-155F98696B95}"/>
              </a:ext>
            </a:extLst>
          </p:cNvPr>
          <p:cNvSpPr txBox="1"/>
          <p:nvPr/>
        </p:nvSpPr>
        <p:spPr>
          <a:xfrm>
            <a:off x="340360" y="6033185"/>
            <a:ext cx="8016240" cy="646331"/>
          </a:xfrm>
          <a:prstGeom prst="rect">
            <a:avLst/>
          </a:prstGeom>
          <a:noFill/>
        </p:spPr>
        <p:txBody>
          <a:bodyPr wrap="square" rtlCol="0">
            <a:spAutoFit/>
          </a:bodyPr>
          <a:lstStyle/>
          <a:p>
            <a:r>
              <a:rPr lang="en-US" b="1" dirty="0"/>
              <a:t>Source: </a:t>
            </a:r>
            <a:r>
              <a:rPr lang="en-US" b="1" dirty="0">
                <a:hlinkClick r:id="rId2"/>
              </a:rPr>
              <a:t>https://www.engagementmultiplier.com/blog/15-best-quotes-employee-engagement-gallups-2017-report/</a:t>
            </a:r>
            <a:endParaRPr lang="en-US" b="1" dirty="0"/>
          </a:p>
        </p:txBody>
      </p:sp>
    </p:spTree>
    <p:extLst>
      <p:ext uri="{BB962C8B-B14F-4D97-AF65-F5344CB8AC3E}">
        <p14:creationId xmlns:p14="http://schemas.microsoft.com/office/powerpoint/2010/main" val="208067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lstStyle/>
          <a:p>
            <a:r>
              <a:rPr lang="en-US" dirty="0">
                <a:latin typeface="+mj-lt"/>
              </a:rPr>
              <a:t>External Research</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5</a:t>
            </a:fld>
            <a:endParaRPr lang="en-US"/>
          </a:p>
        </p:txBody>
      </p:sp>
      <p:pic>
        <p:nvPicPr>
          <p:cNvPr id="8" name="Picture 7">
            <a:extLst>
              <a:ext uri="{FF2B5EF4-FFF2-40B4-BE49-F238E27FC236}">
                <a16:creationId xmlns:a16="http://schemas.microsoft.com/office/drawing/2014/main" id="{7366174B-F262-4460-83B9-A1AB7B07D0A3}"/>
              </a:ext>
            </a:extLst>
          </p:cNvPr>
          <p:cNvPicPr>
            <a:picLocks noChangeAspect="1"/>
          </p:cNvPicPr>
          <p:nvPr/>
        </p:nvPicPr>
        <p:blipFill>
          <a:blip r:embed="rId2"/>
          <a:stretch>
            <a:fillRect/>
          </a:stretch>
        </p:blipFill>
        <p:spPr>
          <a:xfrm>
            <a:off x="721360" y="1758421"/>
            <a:ext cx="7315200" cy="4257675"/>
          </a:xfrm>
          <a:prstGeom prst="rect">
            <a:avLst/>
          </a:prstGeom>
        </p:spPr>
      </p:pic>
      <p:sp>
        <p:nvSpPr>
          <p:cNvPr id="9" name="TextBox 8">
            <a:extLst>
              <a:ext uri="{FF2B5EF4-FFF2-40B4-BE49-F238E27FC236}">
                <a16:creationId xmlns:a16="http://schemas.microsoft.com/office/drawing/2014/main" id="{F31FA630-4C64-4C27-8BDC-779B8B157422}"/>
              </a:ext>
            </a:extLst>
          </p:cNvPr>
          <p:cNvSpPr txBox="1"/>
          <p:nvPr/>
        </p:nvSpPr>
        <p:spPr>
          <a:xfrm>
            <a:off x="274320" y="6127003"/>
            <a:ext cx="8016240" cy="646331"/>
          </a:xfrm>
          <a:prstGeom prst="rect">
            <a:avLst/>
          </a:prstGeom>
          <a:noFill/>
        </p:spPr>
        <p:txBody>
          <a:bodyPr wrap="square" rtlCol="0">
            <a:spAutoFit/>
          </a:bodyPr>
          <a:lstStyle/>
          <a:p>
            <a:r>
              <a:rPr lang="en-US" b="1" dirty="0"/>
              <a:t>Source: </a:t>
            </a:r>
            <a:r>
              <a:rPr lang="en-US" b="1" dirty="0">
                <a:hlinkClick r:id="rId3"/>
              </a:rPr>
              <a:t>https://www.madisonapproach.com/retaining-top-employees-reduces-cost-of-employee-turnover/</a:t>
            </a:r>
            <a:endParaRPr lang="en-US" b="1" dirty="0"/>
          </a:p>
        </p:txBody>
      </p:sp>
    </p:spTree>
    <p:extLst>
      <p:ext uri="{BB962C8B-B14F-4D97-AF65-F5344CB8AC3E}">
        <p14:creationId xmlns:p14="http://schemas.microsoft.com/office/powerpoint/2010/main" val="111673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normAutofit fontScale="90000"/>
          </a:bodyPr>
          <a:lstStyle/>
          <a:p>
            <a:r>
              <a:rPr lang="en-US" dirty="0">
                <a:latin typeface="+mj-lt"/>
              </a:rPr>
              <a:t>General Drivers Of Employee Turnover</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6</a:t>
            </a:fld>
            <a:endParaRPr lang="en-US"/>
          </a:p>
        </p:txBody>
      </p:sp>
      <p:graphicFrame>
        <p:nvGraphicFramePr>
          <p:cNvPr id="6" name="Diagram 5">
            <a:extLst>
              <a:ext uri="{FF2B5EF4-FFF2-40B4-BE49-F238E27FC236}">
                <a16:creationId xmlns:a16="http://schemas.microsoft.com/office/drawing/2014/main" id="{E4588789-C257-48A7-BEB3-142FAC83E55E}"/>
              </a:ext>
            </a:extLst>
          </p:cNvPr>
          <p:cNvGraphicFramePr/>
          <p:nvPr>
            <p:extLst>
              <p:ext uri="{D42A27DB-BD31-4B8C-83A1-F6EECF244321}">
                <p14:modId xmlns:p14="http://schemas.microsoft.com/office/powerpoint/2010/main" val="2250731103"/>
              </p:ext>
            </p:extLst>
          </p:nvPr>
        </p:nvGraphicFramePr>
        <p:xfrm>
          <a:off x="320040" y="1676400"/>
          <a:ext cx="8503920" cy="5046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39B3469F-22FF-41AE-B18D-B01C0982EE31}"/>
              </a:ext>
            </a:extLst>
          </p:cNvPr>
          <p:cNvPicPr>
            <a:picLocks noChangeAspect="1"/>
          </p:cNvPicPr>
          <p:nvPr/>
        </p:nvPicPr>
        <p:blipFill>
          <a:blip r:embed="rId7"/>
          <a:stretch>
            <a:fillRect/>
          </a:stretch>
        </p:blipFill>
        <p:spPr>
          <a:xfrm>
            <a:off x="3358442" y="3531235"/>
            <a:ext cx="2427115" cy="1264285"/>
          </a:xfrm>
          <a:prstGeom prst="rect">
            <a:avLst/>
          </a:prstGeom>
        </p:spPr>
      </p:pic>
    </p:spTree>
    <p:extLst>
      <p:ext uri="{BB962C8B-B14F-4D97-AF65-F5344CB8AC3E}">
        <p14:creationId xmlns:p14="http://schemas.microsoft.com/office/powerpoint/2010/main" val="70373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lstStyle/>
          <a:p>
            <a:r>
              <a:rPr lang="en-US" dirty="0">
                <a:latin typeface="+mj-lt"/>
              </a:rPr>
              <a:t>Turnover Statistics</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7</a:t>
            </a:fld>
            <a:endParaRPr lang="en-US"/>
          </a:p>
        </p:txBody>
      </p:sp>
      <p:pic>
        <p:nvPicPr>
          <p:cNvPr id="3" name="Picture 2">
            <a:extLst>
              <a:ext uri="{FF2B5EF4-FFF2-40B4-BE49-F238E27FC236}">
                <a16:creationId xmlns:a16="http://schemas.microsoft.com/office/drawing/2014/main" id="{D2D1D172-FEE8-4A0B-A8FA-39CDF84B6A48}"/>
              </a:ext>
            </a:extLst>
          </p:cNvPr>
          <p:cNvPicPr>
            <a:picLocks noChangeAspect="1"/>
          </p:cNvPicPr>
          <p:nvPr/>
        </p:nvPicPr>
        <p:blipFill>
          <a:blip r:embed="rId2"/>
          <a:stretch>
            <a:fillRect/>
          </a:stretch>
        </p:blipFill>
        <p:spPr>
          <a:xfrm>
            <a:off x="690880" y="1604832"/>
            <a:ext cx="7792720" cy="2527068"/>
          </a:xfrm>
          <a:prstGeom prst="rect">
            <a:avLst/>
          </a:prstGeom>
        </p:spPr>
      </p:pic>
      <p:sp>
        <p:nvSpPr>
          <p:cNvPr id="5" name="TextBox 4">
            <a:extLst>
              <a:ext uri="{FF2B5EF4-FFF2-40B4-BE49-F238E27FC236}">
                <a16:creationId xmlns:a16="http://schemas.microsoft.com/office/drawing/2014/main" id="{9939B4AD-B3FD-48AC-A321-0A4056332249}"/>
              </a:ext>
            </a:extLst>
          </p:cNvPr>
          <p:cNvSpPr txBox="1"/>
          <p:nvPr/>
        </p:nvSpPr>
        <p:spPr>
          <a:xfrm>
            <a:off x="299720" y="4131900"/>
            <a:ext cx="857504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80% of all employee turnover is the result of poor hiring decisions.</a:t>
            </a:r>
          </a:p>
          <a:p>
            <a:pPr marL="285750" indent="-285750">
              <a:buFont typeface="Arial" panose="020B0604020202020204" pitchFamily="34" charset="0"/>
              <a:buChar char="•"/>
            </a:pPr>
            <a:r>
              <a:rPr lang="en-US" dirty="0"/>
              <a:t>Average annual turnover rate is 19%.</a:t>
            </a:r>
          </a:p>
          <a:p>
            <a:pPr marL="285750" indent="-285750">
              <a:buFont typeface="Arial" panose="020B0604020202020204" pitchFamily="34" charset="0"/>
              <a:buChar char="•"/>
            </a:pPr>
            <a:r>
              <a:rPr lang="en-US" dirty="0"/>
              <a:t>On average it takes 1-2 years for a new employee to be fully productive in their role.</a:t>
            </a:r>
          </a:p>
          <a:p>
            <a:pPr marL="285750" indent="-285750">
              <a:buFont typeface="Arial" panose="020B0604020202020204" pitchFamily="34" charset="0"/>
              <a:buChar char="•"/>
            </a:pPr>
            <a:r>
              <a:rPr lang="en-US" dirty="0"/>
              <a:t>A highly engaged workforce can reduce a company’s turnover rate by 25-59%.</a:t>
            </a:r>
          </a:p>
          <a:p>
            <a:pPr marL="285750" indent="-285750">
              <a:buFont typeface="Arial" panose="020B0604020202020204" pitchFamily="34" charset="0"/>
              <a:buChar char="•"/>
            </a:pPr>
            <a:r>
              <a:rPr lang="en-US" dirty="0"/>
              <a:t>92% of workers believe that having strong empathetic leaders is critical to strong retention.</a:t>
            </a:r>
          </a:p>
          <a:p>
            <a:pPr marL="285750" indent="-285750">
              <a:buFont typeface="Arial" panose="020B0604020202020204" pitchFamily="34" charset="0"/>
              <a:buChar char="•"/>
            </a:pPr>
            <a:r>
              <a:rPr lang="en-US" dirty="0"/>
              <a:t>48% of employees say that if leadership asked for their feedback and acted on it, it would help to reduce voluntary turnover.</a:t>
            </a:r>
          </a:p>
        </p:txBody>
      </p:sp>
      <p:sp>
        <p:nvSpPr>
          <p:cNvPr id="10" name="TextBox 9">
            <a:extLst>
              <a:ext uri="{FF2B5EF4-FFF2-40B4-BE49-F238E27FC236}">
                <a16:creationId xmlns:a16="http://schemas.microsoft.com/office/drawing/2014/main" id="{F14CAEC4-0F9A-420E-BADC-DB4714D9CB4D}"/>
              </a:ext>
            </a:extLst>
          </p:cNvPr>
          <p:cNvSpPr txBox="1"/>
          <p:nvPr/>
        </p:nvSpPr>
        <p:spPr>
          <a:xfrm>
            <a:off x="269240" y="6377194"/>
            <a:ext cx="8016240" cy="369332"/>
          </a:xfrm>
          <a:prstGeom prst="rect">
            <a:avLst/>
          </a:prstGeom>
          <a:noFill/>
        </p:spPr>
        <p:txBody>
          <a:bodyPr wrap="square" rtlCol="0">
            <a:spAutoFit/>
          </a:bodyPr>
          <a:lstStyle/>
          <a:p>
            <a:r>
              <a:rPr lang="en-US" b="1" dirty="0"/>
              <a:t>Source: </a:t>
            </a:r>
            <a:r>
              <a:rPr lang="en-US" b="1" dirty="0">
                <a:hlinkClick r:id="rId3"/>
              </a:rPr>
              <a:t>https://builtin.com/employee-turnover-statistics</a:t>
            </a:r>
            <a:endParaRPr lang="en-US" b="1" dirty="0"/>
          </a:p>
        </p:txBody>
      </p:sp>
    </p:spTree>
    <p:extLst>
      <p:ext uri="{BB962C8B-B14F-4D97-AF65-F5344CB8AC3E}">
        <p14:creationId xmlns:p14="http://schemas.microsoft.com/office/powerpoint/2010/main" val="75356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lstStyle/>
          <a:p>
            <a:r>
              <a:rPr lang="en-US" dirty="0">
                <a:latin typeface="+mj-lt"/>
              </a:rPr>
              <a:t>Data Description</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8</a:t>
            </a:fld>
            <a:endParaRPr lang="en-US" dirty="0"/>
          </a:p>
        </p:txBody>
      </p:sp>
      <p:sp>
        <p:nvSpPr>
          <p:cNvPr id="5" name="TextBox 4">
            <a:extLst>
              <a:ext uri="{FF2B5EF4-FFF2-40B4-BE49-F238E27FC236}">
                <a16:creationId xmlns:a16="http://schemas.microsoft.com/office/drawing/2014/main" id="{9939B4AD-B3FD-48AC-A321-0A4056332249}"/>
              </a:ext>
            </a:extLst>
          </p:cNvPr>
          <p:cNvSpPr txBox="1"/>
          <p:nvPr/>
        </p:nvSpPr>
        <p:spPr>
          <a:xfrm>
            <a:off x="269240" y="1705779"/>
            <a:ext cx="8575040" cy="1692771"/>
          </a:xfrm>
          <a:prstGeom prst="rect">
            <a:avLst/>
          </a:prstGeom>
          <a:noFill/>
        </p:spPr>
        <p:txBody>
          <a:bodyPr wrap="square" rtlCol="0">
            <a:spAutoFit/>
          </a:bodyPr>
          <a:lstStyle/>
          <a:p>
            <a:r>
              <a:rPr lang="en-US" sz="2000" dirty="0"/>
              <a:t>For this project initiative, FermaLogis has provided details of its employee workforce in a CSV file.  Each row of information is at an individual employee level and contains demographic information surrounding age, gender, marital status, and education, as well as job, tenure, performance, and compensation information. </a:t>
            </a:r>
            <a:endParaRPr lang="en-US" sz="2000" b="1" dirty="0"/>
          </a:p>
        </p:txBody>
      </p:sp>
      <p:graphicFrame>
        <p:nvGraphicFramePr>
          <p:cNvPr id="6" name="Diagram 5">
            <a:extLst>
              <a:ext uri="{FF2B5EF4-FFF2-40B4-BE49-F238E27FC236}">
                <a16:creationId xmlns:a16="http://schemas.microsoft.com/office/drawing/2014/main" id="{89E8B7E5-D626-401D-9383-D1ABABCF01E2}"/>
              </a:ext>
            </a:extLst>
          </p:cNvPr>
          <p:cNvGraphicFramePr/>
          <p:nvPr>
            <p:extLst>
              <p:ext uri="{D42A27DB-BD31-4B8C-83A1-F6EECF244321}">
                <p14:modId xmlns:p14="http://schemas.microsoft.com/office/powerpoint/2010/main" val="2911523921"/>
              </p:ext>
            </p:extLst>
          </p:nvPr>
        </p:nvGraphicFramePr>
        <p:xfrm>
          <a:off x="411480" y="2651015"/>
          <a:ext cx="8321040" cy="2466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6BD49FF3-CF32-430E-8562-77109C73185F}"/>
              </a:ext>
            </a:extLst>
          </p:cNvPr>
          <p:cNvSpPr txBox="1"/>
          <p:nvPr/>
        </p:nvSpPr>
        <p:spPr>
          <a:xfrm>
            <a:off x="457200" y="4514243"/>
            <a:ext cx="16357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Marital Status</a:t>
            </a:r>
          </a:p>
          <a:p>
            <a:pPr marL="285750" indent="-285750">
              <a:buFont typeface="Arial" panose="020B0604020202020204" pitchFamily="34" charset="0"/>
              <a:buChar char="•"/>
            </a:pPr>
            <a:r>
              <a:rPr lang="en-US" dirty="0"/>
              <a:t>Education</a:t>
            </a:r>
          </a:p>
        </p:txBody>
      </p:sp>
      <p:sp>
        <p:nvSpPr>
          <p:cNvPr id="9" name="TextBox 8">
            <a:extLst>
              <a:ext uri="{FF2B5EF4-FFF2-40B4-BE49-F238E27FC236}">
                <a16:creationId xmlns:a16="http://schemas.microsoft.com/office/drawing/2014/main" id="{F3253A91-6DBE-4C43-9F1F-52154B0140FE}"/>
              </a:ext>
            </a:extLst>
          </p:cNvPr>
          <p:cNvSpPr txBox="1"/>
          <p:nvPr/>
        </p:nvSpPr>
        <p:spPr>
          <a:xfrm>
            <a:off x="2440940" y="4491799"/>
            <a:ext cx="23215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Current Role</a:t>
            </a:r>
          </a:p>
          <a:p>
            <a:pPr marL="285750" indent="-285750">
              <a:buFont typeface="Arial" panose="020B0604020202020204" pitchFamily="34" charset="0"/>
              <a:buChar char="•"/>
            </a:pPr>
            <a:r>
              <a:rPr lang="en-US" dirty="0"/>
              <a:t>Operational Involvement Level</a:t>
            </a:r>
          </a:p>
          <a:p>
            <a:pPr marL="285750" indent="-285750">
              <a:buFont typeface="Arial" panose="020B0604020202020204" pitchFamily="34" charset="0"/>
              <a:buChar char="•"/>
            </a:pPr>
            <a:r>
              <a:rPr lang="en-US" dirty="0"/>
              <a:t>Hours Worked</a:t>
            </a:r>
          </a:p>
          <a:p>
            <a:pPr marL="285750" indent="-285750">
              <a:buFont typeface="Arial" panose="020B0604020202020204" pitchFamily="34" charset="0"/>
              <a:buChar char="•"/>
            </a:pPr>
            <a:r>
              <a:rPr lang="en-US" dirty="0"/>
              <a:t>Job Satisfaction</a:t>
            </a:r>
          </a:p>
        </p:txBody>
      </p:sp>
      <p:sp>
        <p:nvSpPr>
          <p:cNvPr id="11" name="TextBox 10">
            <a:extLst>
              <a:ext uri="{FF2B5EF4-FFF2-40B4-BE49-F238E27FC236}">
                <a16:creationId xmlns:a16="http://schemas.microsoft.com/office/drawing/2014/main" id="{405542AF-E36E-4197-A5F8-F247EC624548}"/>
              </a:ext>
            </a:extLst>
          </p:cNvPr>
          <p:cNvSpPr txBox="1"/>
          <p:nvPr/>
        </p:nvSpPr>
        <p:spPr>
          <a:xfrm>
            <a:off x="4612640" y="4497249"/>
            <a:ext cx="23215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Company Tenure</a:t>
            </a:r>
          </a:p>
          <a:p>
            <a:pPr marL="285750" indent="-285750">
              <a:buFont typeface="Arial" panose="020B0604020202020204" pitchFamily="34" charset="0"/>
              <a:buChar char="•"/>
            </a:pPr>
            <a:r>
              <a:rPr lang="en-US" dirty="0"/>
              <a:t>Current Role Tenure</a:t>
            </a:r>
          </a:p>
          <a:p>
            <a:pPr marL="285750" indent="-285750">
              <a:buFont typeface="Arial" panose="020B0604020202020204" pitchFamily="34" charset="0"/>
              <a:buChar char="•"/>
            </a:pPr>
            <a:r>
              <a:rPr lang="en-US" dirty="0"/>
              <a:t>Current Manager Tenure</a:t>
            </a:r>
          </a:p>
        </p:txBody>
      </p:sp>
      <p:sp>
        <p:nvSpPr>
          <p:cNvPr id="12" name="TextBox 11">
            <a:extLst>
              <a:ext uri="{FF2B5EF4-FFF2-40B4-BE49-F238E27FC236}">
                <a16:creationId xmlns:a16="http://schemas.microsoft.com/office/drawing/2014/main" id="{C80F26FC-CDB6-4090-AE3F-C90D9D6904A9}"/>
              </a:ext>
            </a:extLst>
          </p:cNvPr>
          <p:cNvSpPr txBox="1"/>
          <p:nvPr/>
        </p:nvSpPr>
        <p:spPr>
          <a:xfrm>
            <a:off x="6863080" y="4446267"/>
            <a:ext cx="22174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Manager Evaluation</a:t>
            </a:r>
          </a:p>
          <a:p>
            <a:pPr marL="285750" indent="-285750">
              <a:buFont typeface="Arial" panose="020B0604020202020204" pitchFamily="34" charset="0"/>
              <a:buChar char="•"/>
            </a:pPr>
            <a:r>
              <a:rPr lang="en-US" dirty="0"/>
              <a:t>Salary</a:t>
            </a:r>
          </a:p>
          <a:p>
            <a:pPr marL="285750" indent="-285750">
              <a:buFont typeface="Arial" panose="020B0604020202020204" pitchFamily="34" charset="0"/>
              <a:buChar char="•"/>
            </a:pPr>
            <a:r>
              <a:rPr lang="en-US" dirty="0"/>
              <a:t>Bonus History</a:t>
            </a:r>
          </a:p>
          <a:p>
            <a:pPr marL="285750" indent="-285750">
              <a:buFont typeface="Arial" panose="020B0604020202020204" pitchFamily="34" charset="0"/>
              <a:buChar char="•"/>
            </a:pPr>
            <a:r>
              <a:rPr lang="en-US" dirty="0"/>
              <a:t>Trainings Attended</a:t>
            </a:r>
          </a:p>
        </p:txBody>
      </p:sp>
    </p:spTree>
    <p:extLst>
      <p:ext uri="{BB962C8B-B14F-4D97-AF65-F5344CB8AC3E}">
        <p14:creationId xmlns:p14="http://schemas.microsoft.com/office/powerpoint/2010/main" val="305645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E92B-A461-482B-995C-5632400B80D1}"/>
              </a:ext>
            </a:extLst>
          </p:cNvPr>
          <p:cNvSpPr>
            <a:spLocks noGrp="1"/>
          </p:cNvSpPr>
          <p:nvPr>
            <p:ph type="title"/>
          </p:nvPr>
        </p:nvSpPr>
        <p:spPr/>
        <p:txBody>
          <a:bodyPr/>
          <a:lstStyle/>
          <a:p>
            <a:r>
              <a:rPr lang="en-US" dirty="0">
                <a:latin typeface="+mj-lt"/>
              </a:rPr>
              <a:t>Data Processing</a:t>
            </a:r>
          </a:p>
        </p:txBody>
      </p:sp>
      <p:sp>
        <p:nvSpPr>
          <p:cNvPr id="4" name="Slide Number Placeholder 3">
            <a:extLst>
              <a:ext uri="{FF2B5EF4-FFF2-40B4-BE49-F238E27FC236}">
                <a16:creationId xmlns:a16="http://schemas.microsoft.com/office/drawing/2014/main" id="{2491BBA9-B899-4EE8-AC62-71A4A1789F54}"/>
              </a:ext>
            </a:extLst>
          </p:cNvPr>
          <p:cNvSpPr>
            <a:spLocks noGrp="1"/>
          </p:cNvSpPr>
          <p:nvPr>
            <p:ph type="sldNum" sz="quarter" idx="12"/>
          </p:nvPr>
        </p:nvSpPr>
        <p:spPr/>
        <p:txBody>
          <a:bodyPr/>
          <a:lstStyle/>
          <a:p>
            <a:fld id="{CC7697F5-3DCA-0A4F-B9EA-FEC2794BD1A6}" type="slidenum">
              <a:rPr lang="en-US" smtClean="0"/>
              <a:t>9</a:t>
            </a:fld>
            <a:endParaRPr lang="en-US"/>
          </a:p>
        </p:txBody>
      </p:sp>
      <p:graphicFrame>
        <p:nvGraphicFramePr>
          <p:cNvPr id="3" name="Diagram 2">
            <a:extLst>
              <a:ext uri="{FF2B5EF4-FFF2-40B4-BE49-F238E27FC236}">
                <a16:creationId xmlns:a16="http://schemas.microsoft.com/office/drawing/2014/main" id="{29011F16-948B-4202-B07E-AD25D98E4F5F}"/>
              </a:ext>
            </a:extLst>
          </p:cNvPr>
          <p:cNvGraphicFramePr/>
          <p:nvPr>
            <p:extLst>
              <p:ext uri="{D42A27DB-BD31-4B8C-83A1-F6EECF244321}">
                <p14:modId xmlns:p14="http://schemas.microsoft.com/office/powerpoint/2010/main" val="1688473268"/>
              </p:ext>
            </p:extLst>
          </p:nvPr>
        </p:nvGraphicFramePr>
        <p:xfrm>
          <a:off x="1029588" y="2023398"/>
          <a:ext cx="7084824" cy="4699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942D88D-DA70-4346-AF80-4E13CF8D3138}"/>
              </a:ext>
            </a:extLst>
          </p:cNvPr>
          <p:cNvSpPr txBox="1"/>
          <p:nvPr/>
        </p:nvSpPr>
        <p:spPr>
          <a:xfrm>
            <a:off x="146482" y="1643571"/>
            <a:ext cx="8540318" cy="353943"/>
          </a:xfrm>
          <a:prstGeom prst="rect">
            <a:avLst/>
          </a:prstGeom>
          <a:noFill/>
        </p:spPr>
        <p:txBody>
          <a:bodyPr wrap="square" rtlCol="0">
            <a:spAutoFit/>
          </a:bodyPr>
          <a:lstStyle/>
          <a:p>
            <a:r>
              <a:rPr lang="en-US" sz="1700" dirty="0"/>
              <a:t>Original dataset provided by FermaLogis contained 1,470 records and 79 columns of variables.</a:t>
            </a:r>
          </a:p>
        </p:txBody>
      </p:sp>
    </p:spTree>
    <p:extLst>
      <p:ext uri="{BB962C8B-B14F-4D97-AF65-F5344CB8AC3E}">
        <p14:creationId xmlns:p14="http://schemas.microsoft.com/office/powerpoint/2010/main" val="1642249633"/>
      </p:ext>
    </p:extLst>
  </p:cSld>
  <p:clrMapOvr>
    <a:masterClrMapping/>
  </p:clrMapOvr>
</p:sld>
</file>

<file path=ppt/theme/theme1.xml><?xml version="1.0" encoding="utf-8"?>
<a:theme xmlns:a="http://schemas.openxmlformats.org/drawingml/2006/main" name="blue-oakleaf-standard-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elements/1.1/"/>
    <ds:schemaRef ds:uri="http://schemas.microsoft.com/office/2006/metadata/properties"/>
    <ds:schemaRef ds:uri="http://schemas.microsoft.com/sharepoint/v3/field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blue-oakleaf-standard-template.potx</Template>
  <TotalTime>1118</TotalTime>
  <Words>1957</Words>
  <Application>Microsoft Office PowerPoint</Application>
  <PresentationFormat>On-screen Show (4:3)</PresentationFormat>
  <Paragraphs>200</Paragraphs>
  <Slides>25</Slides>
  <Notes>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25</vt:i4>
      </vt:variant>
    </vt:vector>
  </HeadingPairs>
  <TitlesOfParts>
    <vt:vector size="31" baseType="lpstr">
      <vt:lpstr>Arial</vt:lpstr>
      <vt:lpstr>Calibri</vt:lpstr>
      <vt:lpstr>Wingdings</vt:lpstr>
      <vt:lpstr>blue-oakleaf-standard-template</vt:lpstr>
      <vt:lpstr>1_Custom Design</vt:lpstr>
      <vt:lpstr>Custom Design</vt:lpstr>
      <vt:lpstr>PowerPoint Presentation</vt:lpstr>
      <vt:lpstr>Agenda</vt:lpstr>
      <vt:lpstr>Business Problem</vt:lpstr>
      <vt:lpstr>Quote Inspiration</vt:lpstr>
      <vt:lpstr>External Research</vt:lpstr>
      <vt:lpstr>General Drivers Of Employee Turnover</vt:lpstr>
      <vt:lpstr>Turnover Statistics</vt:lpstr>
      <vt:lpstr>Data Description</vt:lpstr>
      <vt:lpstr>Data Processing</vt:lpstr>
      <vt:lpstr>Data Exploration</vt:lpstr>
      <vt:lpstr>Data Modeling – Part 1</vt:lpstr>
      <vt:lpstr>Data Modeling – Part 2</vt:lpstr>
      <vt:lpstr>Data Modeling – Part 3</vt:lpstr>
      <vt:lpstr>Data Modeling – Part 4</vt:lpstr>
      <vt:lpstr>Data Modeling – Part 5</vt:lpstr>
      <vt:lpstr>Data Modeling – Part 6</vt:lpstr>
      <vt:lpstr>Data Modeling – Part 7</vt:lpstr>
      <vt:lpstr>Data Modeling – Part 8</vt:lpstr>
      <vt:lpstr>Data Modeling – Part 9</vt:lpstr>
      <vt:lpstr>Model Comparison</vt:lpstr>
      <vt:lpstr>Findings &amp; Results By Turnover Type</vt:lpstr>
      <vt:lpstr>Who is leaving the company?</vt:lpstr>
      <vt:lpstr>Why are they leaving the company?</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Wallace, Stephanie L</cp:lastModifiedBy>
  <cp:revision>93</cp:revision>
  <dcterms:created xsi:type="dcterms:W3CDTF">2010-04-12T23:12:02Z</dcterms:created>
  <dcterms:modified xsi:type="dcterms:W3CDTF">2020-07-10T13:23:12Z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