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dulgDnCkl+GWOwY2y8+Xcgjoh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41C4AE-1B1C-4CE2-B6B2-6119DD04283D}">
  <a:tblStyle styleId="{C841C4AE-1B1C-4CE2-B6B2-6119DD04283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448c88b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8448c88bb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5349f0922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5349f092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5349f0922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5349f092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5349f092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5349f092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5349f092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5349f09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Model 1: ARIMA(1, 1, 1)x(0, 1, 1, 12)12 - AIC:4933.10428 is the best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RMSE of the SARIMA(1,1,1),(0,1,1,12),'c' model is 1.5125 Celsius degrees It's a decrease of -69.18% in the baseline RMSE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Calibri"/>
                <a:ea typeface="Calibri"/>
                <a:cs typeface="Calibri"/>
                <a:sym typeface="Calibri"/>
              </a:rPr>
              <a:t>#Analyzing the plots above we can see that the predictions fit very well on the current values.</a:t>
            </a:r>
            <a:endParaRPr b="1"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1.The Error vs Predicted values has a linear distribution.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2.The QQ Plot shows a normal pattern with some little outliers and,</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3.The autocorrelation plot shows no significant lags (outside 95% Confidence Interval).</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Calibri"/>
                <a:ea typeface="Calibri"/>
                <a:cs typeface="Calibri"/>
                <a:sym typeface="Calibri"/>
              </a:rPr>
              <a:t>#White noise test on residuals</a:t>
            </a:r>
            <a:endParaRPr b="1"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sm.stats.acorr_ljungbox(val['Error'], lags=[12],boxpierce=True) :- output : (array([11.52010506]), array([0.48494784]), array([10.03827422]), array([0.61260276]))</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2nd list in the returned array is p-values from the ljungbox test and the 4th list is the p-values from the boxpierce test.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200">
                <a:solidFill>
                  <a:schemeClr val="dk1"/>
                </a:solidFill>
                <a:latin typeface="Calibri"/>
                <a:ea typeface="Calibri"/>
                <a:cs typeface="Calibri"/>
                <a:sym typeface="Calibri"/>
              </a:rPr>
              <a:t>#Since p-value &gt; .05,both tests agree that residuals(each of it's first 12 lags with &gt; 95% confidence level) are white noise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5349f0922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349f092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Model 2 : Seasonal ARIMA with Population as a regressor</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SARIMAX(1, 0, 1)x(0, 1, [1, 2], 12) with AIC: 5250.547</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But coefficient of population is very less than 0.05 so this regressor has very little contribution in the model’s prediction. This is might be because the Population data is yearly however rest of the data i.e. temperature variable is monthly.</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RMSE of the SARIMAX with exogenous model is 1.6883 Celsius degrees It's a decrease of -65.6% in the RMSE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Calibri"/>
                <a:ea typeface="Calibri"/>
                <a:cs typeface="Calibri"/>
                <a:sym typeface="Calibri"/>
              </a:rPr>
              <a:t>#Analyzing the plots above we can see that the predictions fit very well on the current values.</a:t>
            </a:r>
            <a:endParaRPr b="1"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Error vs Predicted values has a linear distribution.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QQ Plot shows a normal pattern with some little outliers and,</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But the autocorrelation plot shows lag=1 and lag=2 as significant (outside 95% Confidence Interval).</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#Hence, the model after adding population parameter is less superior than the model without exogenous variable.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Calibri"/>
                <a:ea typeface="Calibri"/>
                <a:cs typeface="Calibri"/>
                <a:sym typeface="Calibri"/>
              </a:rPr>
              <a:t>#white noise test on residuals</a:t>
            </a:r>
            <a:endParaRPr b="1"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sm.stats.acorr_ljungbox(valpop['Error'], lags=[12],boxpierce=True)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2nd list in the returned array is p-values from the ljungbox test and the 4th list is the p-values from the boxpierce test.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#Since p-value &lt; .05,both tests agree that residuals(each of it's first 12 lags with &gt; 95% confidence level) are not quite white noise.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200">
                <a:solidFill>
                  <a:schemeClr val="dk1"/>
                </a:solidFill>
                <a:latin typeface="Calibri"/>
                <a:ea typeface="Calibri"/>
                <a:cs typeface="Calibri"/>
                <a:sym typeface="Calibri"/>
              </a:rPr>
              <a:t>#Hence, model can be improved.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5349f092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75349f0922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5349f0922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75349f0922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529d467b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7529d467bd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5349f0922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75349f0922_4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5349f0922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75349f0922_4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5349f0922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75349f0922_4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5349f0922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75349f0922_4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448c88bb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8448c88bb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448c88bb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8448c88bb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5349f09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75349f092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349f092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349f09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5349f092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5349f09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349f092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349f09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5349f0922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5349f09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 name="Google Shape;17;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4"/>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5"/>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0" name="Shape 20"/>
        <p:cNvGrpSpPr/>
        <p:nvPr/>
      </p:nvGrpSpPr>
      <p:grpSpPr>
        <a:xfrm>
          <a:off x="0" y="0"/>
          <a:ext cx="0" cy="0"/>
          <a:chOff x="0" y="0"/>
          <a:chExt cx="0" cy="0"/>
        </a:xfrm>
      </p:grpSpPr>
      <p:sp>
        <p:nvSpPr>
          <p:cNvPr id="21" name="Google Shape;21;p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5" name="Google Shape;25;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9" name="Shape 59"/>
        <p:cNvGrpSpPr/>
        <p:nvPr/>
      </p:nvGrpSpPr>
      <p:grpSpPr>
        <a:xfrm>
          <a:off x="0" y="0"/>
          <a:ext cx="0" cy="0"/>
          <a:chOff x="0" y="0"/>
          <a:chExt cx="0" cy="0"/>
        </a:xfrm>
      </p:grpSpPr>
      <p:sp>
        <p:nvSpPr>
          <p:cNvPr id="60" name="Google Shape;60;p1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2"/>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2"/>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3"/>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3"/>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3"/>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4"/>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4"/>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5.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g8448c88bbd_0_0"/>
          <p:cNvSpPr txBox="1"/>
          <p:nvPr/>
        </p:nvSpPr>
        <p:spPr>
          <a:xfrm>
            <a:off x="1428600" y="465325"/>
            <a:ext cx="9509400" cy="15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7000">
                <a:solidFill>
                  <a:srgbClr val="E69138"/>
                </a:solidFill>
                <a:latin typeface="Times New Roman"/>
                <a:ea typeface="Times New Roman"/>
                <a:cs typeface="Times New Roman"/>
                <a:sym typeface="Times New Roman"/>
              </a:rPr>
              <a:t>Climate Change Forecast</a:t>
            </a:r>
            <a:endParaRPr sz="7000">
              <a:solidFill>
                <a:srgbClr val="E69138"/>
              </a:solidFill>
              <a:latin typeface="Times New Roman"/>
              <a:ea typeface="Times New Roman"/>
              <a:cs typeface="Times New Roman"/>
              <a:sym typeface="Times New Roman"/>
            </a:endParaRPr>
          </a:p>
        </p:txBody>
      </p:sp>
      <p:sp>
        <p:nvSpPr>
          <p:cNvPr id="102" name="Google Shape;102;g8448c88bbd_0_0"/>
          <p:cNvSpPr txBox="1"/>
          <p:nvPr/>
        </p:nvSpPr>
        <p:spPr>
          <a:xfrm>
            <a:off x="3134250" y="4513325"/>
            <a:ext cx="6199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Calibri"/>
                <a:ea typeface="Calibri"/>
                <a:cs typeface="Calibri"/>
                <a:sym typeface="Calibri"/>
              </a:rPr>
              <a:t>Team 4: Biheng, Chandrashila, Divya, Disha, Chakradhar</a:t>
            </a:r>
            <a:endParaRPr sz="1900">
              <a:latin typeface="Calibri"/>
              <a:ea typeface="Calibri"/>
              <a:cs typeface="Calibri"/>
              <a:sym typeface="Calibri"/>
            </a:endParaRPr>
          </a:p>
        </p:txBody>
      </p:sp>
      <p:sp>
        <p:nvSpPr>
          <p:cNvPr id="103" name="Google Shape;103;g8448c88bbd_0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04" name="Google Shape;104;g8448c88bbd_0_0"/>
          <p:cNvSpPr txBox="1"/>
          <p:nvPr/>
        </p:nvSpPr>
        <p:spPr>
          <a:xfrm>
            <a:off x="1422600" y="1986275"/>
            <a:ext cx="9622800" cy="8859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Clr>
                <a:schemeClr val="dk1"/>
              </a:buClr>
              <a:buSzPts val="1100"/>
              <a:buFont typeface="Arial"/>
              <a:buNone/>
            </a:pPr>
            <a:r>
              <a:rPr lang="en-US" sz="1600">
                <a:solidFill>
                  <a:srgbClr val="44546A"/>
                </a:solidFill>
                <a:latin typeface="Times New Roman"/>
                <a:ea typeface="Times New Roman"/>
                <a:cs typeface="Times New Roman"/>
                <a:sym typeface="Times New Roman"/>
              </a:rPr>
              <a:t>Holistic study of change in Global Land temperature and Associated factors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g75349f0922_0_39"/>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E69138"/>
                </a:solidFill>
                <a:latin typeface="Times New Roman"/>
                <a:ea typeface="Times New Roman"/>
                <a:cs typeface="Times New Roman"/>
                <a:sym typeface="Times New Roman"/>
              </a:rPr>
              <a:t>Stationery Test</a:t>
            </a:r>
            <a:endParaRPr/>
          </a:p>
          <a:p>
            <a:pPr indent="0" lvl="0" marL="0" rtl="0" algn="l">
              <a:lnSpc>
                <a:spcPct val="107916"/>
              </a:lnSpc>
              <a:spcBef>
                <a:spcPts val="0"/>
              </a:spcBef>
              <a:spcAft>
                <a:spcPts val="800"/>
              </a:spcAft>
              <a:buClr>
                <a:schemeClr val="dk1"/>
              </a:buClr>
              <a:buSzPts val="1100"/>
              <a:buFont typeface="Arial"/>
              <a:buNone/>
            </a:pPr>
            <a:r>
              <a:t/>
            </a:r>
            <a:endParaRPr b="1" sz="1200">
              <a:solidFill>
                <a:srgbClr val="2F5496"/>
              </a:solidFill>
              <a:latin typeface="Times New Roman"/>
              <a:ea typeface="Times New Roman"/>
              <a:cs typeface="Times New Roman"/>
              <a:sym typeface="Times New Roman"/>
            </a:endParaRPr>
          </a:p>
        </p:txBody>
      </p:sp>
      <p:sp>
        <p:nvSpPr>
          <p:cNvPr id="173" name="Google Shape;173;g75349f0922_0_39"/>
          <p:cNvSpPr txBox="1"/>
          <p:nvPr>
            <p:ph idx="1" type="body"/>
          </p:nvPr>
        </p:nvSpPr>
        <p:spPr>
          <a:xfrm>
            <a:off x="1097275" y="1845732"/>
            <a:ext cx="10058400" cy="8565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rPr lang="en-US" sz="2900"/>
              <a:t>. </a:t>
            </a:r>
            <a:r>
              <a:rPr lang="en-US" sz="2100">
                <a:solidFill>
                  <a:schemeClr val="dk1"/>
                </a:solidFill>
                <a:latin typeface="Times New Roman"/>
                <a:ea typeface="Times New Roman"/>
                <a:cs typeface="Times New Roman"/>
                <a:sym typeface="Times New Roman"/>
              </a:rPr>
              <a:t>Augmented Dickey-Fuller test to check trend and seasonality in the original series</a:t>
            </a:r>
            <a:endParaRPr sz="2900"/>
          </a:p>
        </p:txBody>
      </p:sp>
      <p:sp>
        <p:nvSpPr>
          <p:cNvPr id="174" name="Google Shape;174;g75349f0922_0_39"/>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5" name="Google Shape;175;g75349f0922_0_39"/>
          <p:cNvPicPr preferRelativeResize="0"/>
          <p:nvPr/>
        </p:nvPicPr>
        <p:blipFill>
          <a:blip r:embed="rId3">
            <a:alphaModFix/>
          </a:blip>
          <a:stretch>
            <a:fillRect/>
          </a:stretch>
        </p:blipFill>
        <p:spPr>
          <a:xfrm>
            <a:off x="581025" y="2810550"/>
            <a:ext cx="4719100" cy="2407500"/>
          </a:xfrm>
          <a:prstGeom prst="rect">
            <a:avLst/>
          </a:prstGeom>
          <a:noFill/>
          <a:ln>
            <a:noFill/>
          </a:ln>
        </p:spPr>
      </p:pic>
      <p:pic>
        <p:nvPicPr>
          <p:cNvPr id="176" name="Google Shape;176;g75349f0922_0_39"/>
          <p:cNvPicPr preferRelativeResize="0"/>
          <p:nvPr/>
        </p:nvPicPr>
        <p:blipFill>
          <a:blip r:embed="rId4">
            <a:alphaModFix/>
          </a:blip>
          <a:stretch>
            <a:fillRect/>
          </a:stretch>
        </p:blipFill>
        <p:spPr>
          <a:xfrm>
            <a:off x="5516225" y="2525550"/>
            <a:ext cx="6523376" cy="3661550"/>
          </a:xfrm>
          <a:prstGeom prst="rect">
            <a:avLst/>
          </a:prstGeom>
          <a:noFill/>
          <a:ln>
            <a:noFill/>
          </a:ln>
        </p:spPr>
      </p:pic>
      <p:sp>
        <p:nvSpPr>
          <p:cNvPr id="177" name="Google Shape;177;g75349f0922_0_39"/>
          <p:cNvSpPr txBox="1"/>
          <p:nvPr/>
        </p:nvSpPr>
        <p:spPr>
          <a:xfrm>
            <a:off x="748775" y="5426350"/>
            <a:ext cx="4767600" cy="8565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b="1" lang="en-US">
                <a:solidFill>
                  <a:schemeClr val="dk1"/>
                </a:solidFill>
                <a:latin typeface="Times New Roman"/>
                <a:ea typeface="Times New Roman"/>
                <a:cs typeface="Times New Roman"/>
                <a:sym typeface="Times New Roman"/>
              </a:rPr>
              <a:t>ACF and PACF plots suggests an AR(1) model and also a first seasonal difference (Y(t)-Y(t-12))</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75349f0922_0_49"/>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3" name="Google Shape;183;g75349f0922_0_49"/>
          <p:cNvPicPr preferRelativeResize="0"/>
          <p:nvPr/>
        </p:nvPicPr>
        <p:blipFill>
          <a:blip r:embed="rId3">
            <a:alphaModFix/>
          </a:blip>
          <a:stretch>
            <a:fillRect/>
          </a:stretch>
        </p:blipFill>
        <p:spPr>
          <a:xfrm>
            <a:off x="171050" y="264225"/>
            <a:ext cx="7823749" cy="2718600"/>
          </a:xfrm>
          <a:prstGeom prst="rect">
            <a:avLst/>
          </a:prstGeom>
          <a:noFill/>
          <a:ln>
            <a:noFill/>
          </a:ln>
        </p:spPr>
      </p:pic>
      <p:pic>
        <p:nvPicPr>
          <p:cNvPr id="184" name="Google Shape;184;g75349f0922_0_49"/>
          <p:cNvPicPr preferRelativeResize="0"/>
          <p:nvPr/>
        </p:nvPicPr>
        <p:blipFill>
          <a:blip r:embed="rId4">
            <a:alphaModFix/>
          </a:blip>
          <a:stretch>
            <a:fillRect/>
          </a:stretch>
        </p:blipFill>
        <p:spPr>
          <a:xfrm>
            <a:off x="4289575" y="2169325"/>
            <a:ext cx="7902425" cy="390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75349f0922_0_59"/>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E69138"/>
                </a:solidFill>
                <a:latin typeface="Times New Roman"/>
                <a:ea typeface="Times New Roman"/>
                <a:cs typeface="Times New Roman"/>
                <a:sym typeface="Times New Roman"/>
              </a:rPr>
              <a:t>White Noise Test</a:t>
            </a:r>
            <a:endParaRPr/>
          </a:p>
        </p:txBody>
      </p:sp>
      <p:sp>
        <p:nvSpPr>
          <p:cNvPr id="190" name="Google Shape;190;g75349f0922_0_59"/>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lnSpc>
                <a:spcPct val="107916"/>
              </a:lnSpc>
              <a:spcBef>
                <a:spcPts val="1200"/>
              </a:spcBef>
              <a:spcAft>
                <a:spcPts val="120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Ljung-Box test to check white noise in the original series and residual analysis</a:t>
            </a:r>
            <a:endParaRPr sz="3100"/>
          </a:p>
        </p:txBody>
      </p:sp>
      <p:sp>
        <p:nvSpPr>
          <p:cNvPr id="191" name="Google Shape;191;g75349f0922_0_59"/>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75349f0922_2_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E48312"/>
                </a:solidFill>
                <a:latin typeface="Times New Roman"/>
                <a:ea typeface="Times New Roman"/>
                <a:cs typeface="Times New Roman"/>
                <a:sym typeface="Times New Roman"/>
              </a:rPr>
              <a:t>SARIMA – Models on cities</a:t>
            </a:r>
            <a:endParaRPr>
              <a:latin typeface="Times New Roman"/>
              <a:ea typeface="Times New Roman"/>
              <a:cs typeface="Times New Roman"/>
              <a:sym typeface="Times New Roman"/>
            </a:endParaRPr>
          </a:p>
        </p:txBody>
      </p:sp>
      <p:sp>
        <p:nvSpPr>
          <p:cNvPr id="197" name="Google Shape;197;g75349f0922_2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8" name="Google Shape;198;g75349f0922_2_0"/>
          <p:cNvSpPr txBox="1"/>
          <p:nvPr/>
        </p:nvSpPr>
        <p:spPr>
          <a:xfrm>
            <a:off x="1285875" y="1662950"/>
            <a:ext cx="3000000" cy="716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200"/>
              </a:spcAft>
              <a:buNone/>
            </a:pPr>
            <a:r>
              <a:rPr lang="en-US" sz="1800">
                <a:solidFill>
                  <a:srgbClr val="E48312"/>
                </a:solidFill>
              </a:rPr>
              <a:t>Model 1  </a:t>
            </a:r>
            <a:r>
              <a:rPr lang="en-US" sz="1800">
                <a:solidFill>
                  <a:schemeClr val="dk1"/>
                </a:solidFill>
              </a:rPr>
              <a:t>Seasonal ARIMA </a:t>
            </a:r>
            <a:endParaRPr sz="1800">
              <a:solidFill>
                <a:schemeClr val="dk1"/>
              </a:solidFill>
            </a:endParaRPr>
          </a:p>
        </p:txBody>
      </p:sp>
      <p:pic>
        <p:nvPicPr>
          <p:cNvPr id="199" name="Google Shape;199;g75349f0922_2_0"/>
          <p:cNvPicPr preferRelativeResize="0"/>
          <p:nvPr/>
        </p:nvPicPr>
        <p:blipFill>
          <a:blip r:embed="rId3">
            <a:alphaModFix/>
          </a:blip>
          <a:stretch>
            <a:fillRect/>
          </a:stretch>
        </p:blipFill>
        <p:spPr>
          <a:xfrm>
            <a:off x="1393950" y="2450925"/>
            <a:ext cx="2533650" cy="495300"/>
          </a:xfrm>
          <a:prstGeom prst="rect">
            <a:avLst/>
          </a:prstGeom>
          <a:noFill/>
          <a:ln>
            <a:noFill/>
          </a:ln>
        </p:spPr>
      </p:pic>
      <p:pic>
        <p:nvPicPr>
          <p:cNvPr id="200" name="Google Shape;200;g75349f0922_2_0"/>
          <p:cNvPicPr preferRelativeResize="0"/>
          <p:nvPr/>
        </p:nvPicPr>
        <p:blipFill>
          <a:blip r:embed="rId4">
            <a:alphaModFix/>
          </a:blip>
          <a:stretch>
            <a:fillRect/>
          </a:stretch>
        </p:blipFill>
        <p:spPr>
          <a:xfrm>
            <a:off x="7117075" y="2450925"/>
            <a:ext cx="4038600" cy="495300"/>
          </a:xfrm>
          <a:prstGeom prst="rect">
            <a:avLst/>
          </a:prstGeom>
          <a:noFill/>
          <a:ln>
            <a:noFill/>
          </a:ln>
        </p:spPr>
      </p:pic>
      <p:pic>
        <p:nvPicPr>
          <p:cNvPr id="201" name="Google Shape;201;g75349f0922_2_0"/>
          <p:cNvPicPr preferRelativeResize="0"/>
          <p:nvPr/>
        </p:nvPicPr>
        <p:blipFill>
          <a:blip r:embed="rId5">
            <a:alphaModFix/>
          </a:blip>
          <a:stretch>
            <a:fillRect/>
          </a:stretch>
        </p:blipFill>
        <p:spPr>
          <a:xfrm>
            <a:off x="1467850" y="3017500"/>
            <a:ext cx="2217820" cy="3208760"/>
          </a:xfrm>
          <a:prstGeom prst="rect">
            <a:avLst/>
          </a:prstGeom>
          <a:noFill/>
          <a:ln>
            <a:noFill/>
          </a:ln>
        </p:spPr>
      </p:pic>
      <p:pic>
        <p:nvPicPr>
          <p:cNvPr id="202" name="Google Shape;202;g75349f0922_2_0"/>
          <p:cNvPicPr preferRelativeResize="0"/>
          <p:nvPr/>
        </p:nvPicPr>
        <p:blipFill>
          <a:blip r:embed="rId6">
            <a:alphaModFix/>
          </a:blip>
          <a:stretch>
            <a:fillRect/>
          </a:stretch>
        </p:blipFill>
        <p:spPr>
          <a:xfrm>
            <a:off x="1532370" y="2741275"/>
            <a:ext cx="771525" cy="276225"/>
          </a:xfrm>
          <a:prstGeom prst="rect">
            <a:avLst/>
          </a:prstGeom>
          <a:noFill/>
          <a:ln>
            <a:noFill/>
          </a:ln>
        </p:spPr>
      </p:pic>
      <p:pic>
        <p:nvPicPr>
          <p:cNvPr id="203" name="Google Shape;203;g75349f0922_2_0"/>
          <p:cNvPicPr preferRelativeResize="0"/>
          <p:nvPr/>
        </p:nvPicPr>
        <p:blipFill>
          <a:blip r:embed="rId7">
            <a:alphaModFix/>
          </a:blip>
          <a:stretch>
            <a:fillRect/>
          </a:stretch>
        </p:blipFill>
        <p:spPr>
          <a:xfrm>
            <a:off x="2685670" y="2741275"/>
            <a:ext cx="1600200" cy="276225"/>
          </a:xfrm>
          <a:prstGeom prst="rect">
            <a:avLst/>
          </a:prstGeom>
          <a:noFill/>
          <a:ln>
            <a:noFill/>
          </a:ln>
        </p:spPr>
      </p:pic>
      <p:pic>
        <p:nvPicPr>
          <p:cNvPr id="204" name="Google Shape;204;g75349f0922_2_0"/>
          <p:cNvPicPr preferRelativeResize="0"/>
          <p:nvPr/>
        </p:nvPicPr>
        <p:blipFill>
          <a:blip r:embed="rId8">
            <a:alphaModFix/>
          </a:blip>
          <a:stretch>
            <a:fillRect/>
          </a:stretch>
        </p:blipFill>
        <p:spPr>
          <a:xfrm>
            <a:off x="4667645" y="2859525"/>
            <a:ext cx="7167608" cy="31374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75349f0922_2_16"/>
          <p:cNvSpPr txBox="1"/>
          <p:nvPr>
            <p:ph type="title"/>
          </p:nvPr>
        </p:nvSpPr>
        <p:spPr>
          <a:xfrm>
            <a:off x="1097275" y="286600"/>
            <a:ext cx="10770300" cy="1450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E48312"/>
                </a:solidFill>
                <a:latin typeface="Times New Roman"/>
                <a:ea typeface="Times New Roman"/>
                <a:cs typeface="Times New Roman"/>
                <a:sym typeface="Times New Roman"/>
              </a:rPr>
              <a:t>SARIMA – Population </a:t>
            </a:r>
            <a:r>
              <a:rPr lang="en-US">
                <a:solidFill>
                  <a:srgbClr val="E48312"/>
                </a:solidFill>
                <a:latin typeface="Times New Roman"/>
                <a:ea typeface="Times New Roman"/>
                <a:cs typeface="Times New Roman"/>
                <a:sym typeface="Times New Roman"/>
              </a:rPr>
              <a:t>Regressor</a:t>
            </a:r>
            <a:r>
              <a:rPr lang="en-US">
                <a:solidFill>
                  <a:srgbClr val="E48312"/>
                </a:solidFill>
                <a:latin typeface="Times New Roman"/>
                <a:ea typeface="Times New Roman"/>
                <a:cs typeface="Times New Roman"/>
                <a:sym typeface="Times New Roman"/>
              </a:rPr>
              <a:t> Model </a:t>
            </a:r>
            <a:endParaRPr>
              <a:latin typeface="Times New Roman"/>
              <a:ea typeface="Times New Roman"/>
              <a:cs typeface="Times New Roman"/>
              <a:sym typeface="Times New Roman"/>
            </a:endParaRPr>
          </a:p>
        </p:txBody>
      </p:sp>
      <p:sp>
        <p:nvSpPr>
          <p:cNvPr id="210" name="Google Shape;210;g75349f0922_2_16"/>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1" name="Google Shape;211;g75349f0922_2_16"/>
          <p:cNvSpPr txBox="1"/>
          <p:nvPr/>
        </p:nvSpPr>
        <p:spPr>
          <a:xfrm>
            <a:off x="1285875" y="1662950"/>
            <a:ext cx="9869700" cy="49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US" sz="1800">
                <a:solidFill>
                  <a:srgbClr val="E48312"/>
                </a:solidFill>
              </a:rPr>
              <a:t>Model 2  </a:t>
            </a:r>
            <a:r>
              <a:rPr lang="en-US" sz="1800">
                <a:solidFill>
                  <a:schemeClr val="dk1"/>
                </a:solidFill>
              </a:rPr>
              <a:t>Seasonal ARIMA with exogenous: ‘Population’</a:t>
            </a:r>
            <a:endParaRPr sz="1800">
              <a:solidFill>
                <a:schemeClr val="dk1"/>
              </a:solidFill>
            </a:endParaRPr>
          </a:p>
          <a:p>
            <a:pPr indent="0" lvl="0" marL="0" rtl="0" algn="l">
              <a:lnSpc>
                <a:spcPct val="90000"/>
              </a:lnSpc>
              <a:spcBef>
                <a:spcPts val="1200"/>
              </a:spcBef>
              <a:spcAft>
                <a:spcPts val="200"/>
              </a:spcAft>
              <a:buNone/>
            </a:pPr>
            <a:r>
              <a:t/>
            </a:r>
            <a:endParaRPr sz="1800">
              <a:solidFill>
                <a:srgbClr val="E48312"/>
              </a:solidFill>
            </a:endParaRPr>
          </a:p>
        </p:txBody>
      </p:sp>
      <p:pic>
        <p:nvPicPr>
          <p:cNvPr id="212" name="Google Shape;212;g75349f0922_2_16"/>
          <p:cNvPicPr preferRelativeResize="0"/>
          <p:nvPr/>
        </p:nvPicPr>
        <p:blipFill>
          <a:blip r:embed="rId3">
            <a:alphaModFix/>
          </a:blip>
          <a:stretch>
            <a:fillRect/>
          </a:stretch>
        </p:blipFill>
        <p:spPr>
          <a:xfrm>
            <a:off x="7117075" y="2450925"/>
            <a:ext cx="4038600" cy="495300"/>
          </a:xfrm>
          <a:prstGeom prst="rect">
            <a:avLst/>
          </a:prstGeom>
          <a:noFill/>
          <a:ln>
            <a:noFill/>
          </a:ln>
        </p:spPr>
      </p:pic>
      <p:pic>
        <p:nvPicPr>
          <p:cNvPr id="213" name="Google Shape;213;g75349f0922_2_16"/>
          <p:cNvPicPr preferRelativeResize="0"/>
          <p:nvPr/>
        </p:nvPicPr>
        <p:blipFill>
          <a:blip r:embed="rId4">
            <a:alphaModFix/>
          </a:blip>
          <a:stretch>
            <a:fillRect/>
          </a:stretch>
        </p:blipFill>
        <p:spPr>
          <a:xfrm>
            <a:off x="1432475" y="2286298"/>
            <a:ext cx="2288579" cy="326940"/>
          </a:xfrm>
          <a:prstGeom prst="rect">
            <a:avLst/>
          </a:prstGeom>
          <a:noFill/>
          <a:ln>
            <a:noFill/>
          </a:ln>
        </p:spPr>
      </p:pic>
      <p:pic>
        <p:nvPicPr>
          <p:cNvPr id="214" name="Google Shape;214;g75349f0922_2_16"/>
          <p:cNvPicPr preferRelativeResize="0"/>
          <p:nvPr/>
        </p:nvPicPr>
        <p:blipFill>
          <a:blip r:embed="rId5">
            <a:alphaModFix/>
          </a:blip>
          <a:stretch>
            <a:fillRect/>
          </a:stretch>
        </p:blipFill>
        <p:spPr>
          <a:xfrm>
            <a:off x="4902245" y="2946225"/>
            <a:ext cx="6638925" cy="3076575"/>
          </a:xfrm>
          <a:prstGeom prst="rect">
            <a:avLst/>
          </a:prstGeom>
          <a:noFill/>
          <a:ln>
            <a:noFill/>
          </a:ln>
        </p:spPr>
      </p:pic>
      <p:pic>
        <p:nvPicPr>
          <p:cNvPr id="215" name="Google Shape;215;g75349f0922_2_16"/>
          <p:cNvPicPr preferRelativeResize="0"/>
          <p:nvPr/>
        </p:nvPicPr>
        <p:blipFill>
          <a:blip r:embed="rId6">
            <a:alphaModFix/>
          </a:blip>
          <a:stretch>
            <a:fillRect/>
          </a:stretch>
        </p:blipFill>
        <p:spPr>
          <a:xfrm>
            <a:off x="920975" y="2841438"/>
            <a:ext cx="3876675" cy="318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9" name="Shape 219"/>
        <p:cNvGrpSpPr/>
        <p:nvPr/>
      </p:nvGrpSpPr>
      <p:grpSpPr>
        <a:xfrm>
          <a:off x="0" y="0"/>
          <a:ext cx="0" cy="0"/>
          <a:chOff x="0" y="0"/>
          <a:chExt cx="0" cy="0"/>
        </a:xfrm>
      </p:grpSpPr>
      <p:pic>
        <p:nvPicPr>
          <p:cNvPr id="220" name="Google Shape;220;p1"/>
          <p:cNvPicPr preferRelativeResize="0"/>
          <p:nvPr>
            <p:ph idx="1" type="body"/>
          </p:nvPr>
        </p:nvPicPr>
        <p:blipFill rotWithShape="1">
          <a:blip r:embed="rId3">
            <a:alphaModFix/>
          </a:blip>
          <a:srcRect b="0" l="5742" r="1999" t="11809"/>
          <a:stretch/>
        </p:blipFill>
        <p:spPr>
          <a:xfrm>
            <a:off x="421482" y="3772922"/>
            <a:ext cx="4881561" cy="2539660"/>
          </a:xfrm>
          <a:prstGeom prst="rect">
            <a:avLst/>
          </a:prstGeom>
          <a:noFill/>
          <a:ln>
            <a:noFill/>
          </a:ln>
        </p:spPr>
      </p:pic>
      <p:pic>
        <p:nvPicPr>
          <p:cNvPr id="221" name="Google Shape;221;p1"/>
          <p:cNvPicPr preferRelativeResize="0"/>
          <p:nvPr/>
        </p:nvPicPr>
        <p:blipFill rotWithShape="1">
          <a:blip r:embed="rId4">
            <a:alphaModFix/>
          </a:blip>
          <a:srcRect b="0" l="4737" r="4399" t="22902"/>
          <a:stretch/>
        </p:blipFill>
        <p:spPr>
          <a:xfrm>
            <a:off x="595313" y="1151588"/>
            <a:ext cx="4533900" cy="2463109"/>
          </a:xfrm>
          <a:prstGeom prst="rect">
            <a:avLst/>
          </a:prstGeom>
          <a:noFill/>
          <a:ln>
            <a:noFill/>
          </a:ln>
        </p:spPr>
      </p:pic>
      <p:sp>
        <p:nvSpPr>
          <p:cNvPr id="222" name="Google Shape;222;p1"/>
          <p:cNvSpPr txBox="1"/>
          <p:nvPr/>
        </p:nvSpPr>
        <p:spPr>
          <a:xfrm>
            <a:off x="2066925" y="3518335"/>
            <a:ext cx="1781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Residual Analysis</a:t>
            </a:r>
            <a:endParaRPr/>
          </a:p>
        </p:txBody>
      </p:sp>
      <p:sp>
        <p:nvSpPr>
          <p:cNvPr id="223" name="Google Shape;223;p1"/>
          <p:cNvSpPr txBox="1"/>
          <p:nvPr/>
        </p:nvSpPr>
        <p:spPr>
          <a:xfrm>
            <a:off x="5791200" y="3403590"/>
            <a:ext cx="640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Best model : ARIMA(1,0,1)(1,1,1)S with least AIC 11790.83</a:t>
            </a:r>
            <a:endParaRPr/>
          </a:p>
        </p:txBody>
      </p:sp>
      <p:pic>
        <p:nvPicPr>
          <p:cNvPr id="224" name="Google Shape;224;p1"/>
          <p:cNvPicPr preferRelativeResize="0"/>
          <p:nvPr/>
        </p:nvPicPr>
        <p:blipFill rotWithShape="1">
          <a:blip r:embed="rId5">
            <a:alphaModFix/>
          </a:blip>
          <a:srcRect b="0" l="8654" r="67307" t="46560"/>
          <a:stretch/>
        </p:blipFill>
        <p:spPr>
          <a:xfrm>
            <a:off x="7705726" y="3772410"/>
            <a:ext cx="3819524" cy="2904615"/>
          </a:xfrm>
          <a:prstGeom prst="rect">
            <a:avLst/>
          </a:prstGeom>
          <a:noFill/>
          <a:ln>
            <a:noFill/>
          </a:ln>
        </p:spPr>
      </p:pic>
      <p:pic>
        <p:nvPicPr>
          <p:cNvPr id="225" name="Google Shape;225;p1"/>
          <p:cNvPicPr preferRelativeResize="0"/>
          <p:nvPr/>
        </p:nvPicPr>
        <p:blipFill rotWithShape="1">
          <a:blip r:embed="rId6">
            <a:alphaModFix/>
          </a:blip>
          <a:srcRect b="0" l="0" r="0" t="21544"/>
          <a:stretch/>
        </p:blipFill>
        <p:spPr>
          <a:xfrm>
            <a:off x="6400799" y="1705191"/>
            <a:ext cx="5276850" cy="1464879"/>
          </a:xfrm>
          <a:prstGeom prst="rect">
            <a:avLst/>
          </a:prstGeom>
          <a:noFill/>
          <a:ln>
            <a:noFill/>
          </a:ln>
        </p:spPr>
      </p:pic>
      <p:sp>
        <p:nvSpPr>
          <p:cNvPr id="226" name="Google Shape;226;p1"/>
          <p:cNvSpPr txBox="1"/>
          <p:nvPr/>
        </p:nvSpPr>
        <p:spPr>
          <a:xfrm>
            <a:off x="6481762" y="1151588"/>
            <a:ext cx="51149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RMSE for SARIMA Model is 1.84 celsius degree </a:t>
            </a:r>
            <a:endParaRPr/>
          </a:p>
        </p:txBody>
      </p:sp>
      <p:sp>
        <p:nvSpPr>
          <p:cNvPr id="227" name="Google Shape;227;p1"/>
          <p:cNvSpPr txBox="1"/>
          <p:nvPr/>
        </p:nvSpPr>
        <p:spPr>
          <a:xfrm>
            <a:off x="6081711" y="4006442"/>
            <a:ext cx="18478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Predictions</a:t>
            </a:r>
            <a:endParaRPr/>
          </a:p>
        </p:txBody>
      </p:sp>
      <p:sp>
        <p:nvSpPr>
          <p:cNvPr id="228" name="Google Shape;228;p1"/>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9" name="Google Shape;229;p1"/>
          <p:cNvSpPr txBox="1"/>
          <p:nvPr/>
        </p:nvSpPr>
        <p:spPr>
          <a:xfrm>
            <a:off x="0" y="0"/>
            <a:ext cx="121086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E48312"/>
                </a:solidFill>
                <a:latin typeface="Times New Roman"/>
                <a:ea typeface="Times New Roman"/>
                <a:cs typeface="Times New Roman"/>
                <a:sym typeface="Times New Roman"/>
              </a:rPr>
              <a:t>   </a:t>
            </a:r>
            <a:r>
              <a:rPr lang="en-US" sz="4800">
                <a:solidFill>
                  <a:srgbClr val="E48312"/>
                </a:solidFill>
                <a:latin typeface="Times New Roman"/>
                <a:ea typeface="Times New Roman"/>
                <a:cs typeface="Times New Roman"/>
                <a:sym typeface="Times New Roman"/>
              </a:rPr>
              <a:t>SARIMA – Models on countries</a:t>
            </a:r>
            <a:endParaRPr sz="4800">
              <a:solidFill>
                <a:srgbClr val="3F3F3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2"/>
          <p:cNvPicPr preferRelativeResize="0"/>
          <p:nvPr>
            <p:ph idx="1" type="body"/>
          </p:nvPr>
        </p:nvPicPr>
        <p:blipFill rotWithShape="1">
          <a:blip r:embed="rId3">
            <a:alphaModFix/>
          </a:blip>
          <a:srcRect b="8336" l="3447" r="12388" t="7607"/>
          <a:stretch/>
        </p:blipFill>
        <p:spPr>
          <a:xfrm>
            <a:off x="838200" y="2753911"/>
            <a:ext cx="4430862" cy="3083503"/>
          </a:xfrm>
          <a:prstGeom prst="rect">
            <a:avLst/>
          </a:prstGeom>
          <a:noFill/>
          <a:ln>
            <a:noFill/>
          </a:ln>
        </p:spPr>
      </p:pic>
      <p:pic>
        <p:nvPicPr>
          <p:cNvPr id="235" name="Google Shape;235;p2"/>
          <p:cNvPicPr preferRelativeResize="0"/>
          <p:nvPr/>
        </p:nvPicPr>
        <p:blipFill rotWithShape="1">
          <a:blip r:embed="rId4">
            <a:alphaModFix/>
          </a:blip>
          <a:srcRect b="8165" l="2420" r="2771" t="9198"/>
          <a:stretch/>
        </p:blipFill>
        <p:spPr>
          <a:xfrm>
            <a:off x="5850731" y="2838338"/>
            <a:ext cx="5862638" cy="2999076"/>
          </a:xfrm>
          <a:prstGeom prst="rect">
            <a:avLst/>
          </a:prstGeom>
          <a:noFill/>
          <a:ln>
            <a:noFill/>
          </a:ln>
        </p:spPr>
      </p:pic>
      <p:sp>
        <p:nvSpPr>
          <p:cNvPr id="236" name="Google Shape;236;p2"/>
          <p:cNvSpPr txBox="1"/>
          <p:nvPr/>
        </p:nvSpPr>
        <p:spPr>
          <a:xfrm>
            <a:off x="8170069" y="5387461"/>
            <a:ext cx="1581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MAPE=107.01 </a:t>
            </a:r>
            <a:endParaRPr/>
          </a:p>
        </p:txBody>
      </p:sp>
      <p:sp>
        <p:nvSpPr>
          <p:cNvPr id="237" name="Google Shape;237;p2"/>
          <p:cNvSpPr txBox="1"/>
          <p:nvPr/>
        </p:nvSpPr>
        <p:spPr>
          <a:xfrm>
            <a:off x="838200" y="1895175"/>
            <a:ext cx="10875300" cy="3693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lang="en-US" sz="1800">
                <a:solidFill>
                  <a:schemeClr val="dk1"/>
                </a:solidFill>
                <a:latin typeface="Calibri"/>
                <a:ea typeface="Calibri"/>
                <a:cs typeface="Calibri"/>
                <a:sym typeface="Calibri"/>
              </a:rPr>
              <a:t>Model 3: </a:t>
            </a:r>
            <a:r>
              <a:rPr lang="en-US" sz="1800">
                <a:solidFill>
                  <a:schemeClr val="dk1"/>
                </a:solidFill>
                <a:latin typeface="Calibri"/>
                <a:ea typeface="Calibri"/>
                <a:cs typeface="Calibri"/>
                <a:sym typeface="Calibri"/>
              </a:rPr>
              <a:t>Added Co2 emission and Average Temperature uncertainty as a dynamic regressor on SARIMA model</a:t>
            </a:r>
            <a:endParaRPr/>
          </a:p>
        </p:txBody>
      </p:sp>
      <p:sp>
        <p:nvSpPr>
          <p:cNvPr id="238" name="Google Shape;238;p2"/>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9" name="Google Shape;239;p2"/>
          <p:cNvSpPr txBox="1"/>
          <p:nvPr/>
        </p:nvSpPr>
        <p:spPr>
          <a:xfrm>
            <a:off x="41700" y="743225"/>
            <a:ext cx="121086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E48312"/>
                </a:solidFill>
                <a:latin typeface="Times New Roman"/>
                <a:ea typeface="Times New Roman"/>
                <a:cs typeface="Times New Roman"/>
                <a:sym typeface="Times New Roman"/>
              </a:rPr>
              <a:t>   SARIMA – CO2 Regressor Model</a:t>
            </a:r>
            <a:endParaRPr sz="4800">
              <a:solidFill>
                <a:srgbClr val="3F3F3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
          <p:cNvSpPr txBox="1"/>
          <p:nvPr>
            <p:ph type="title"/>
          </p:nvPr>
        </p:nvSpPr>
        <p:spPr>
          <a:xfrm>
            <a:off x="628650" y="179904"/>
            <a:ext cx="5715000" cy="1571624"/>
          </a:xfrm>
          <a:prstGeom prst="rect">
            <a:avLst/>
          </a:prstGeom>
          <a:noFill/>
          <a:ln>
            <a:noFill/>
          </a:ln>
        </p:spPr>
        <p:txBody>
          <a:bodyPr anchorCtr="0" anchor="b" bIns="45700" lIns="91425" spcFirstLastPara="1" rIns="91425" wrap="square" tIns="45700">
            <a:normAutofit/>
          </a:bodyPr>
          <a:lstStyle/>
          <a:p>
            <a:pPr indent="0" lvl="0" marL="0" rtl="0" algn="l">
              <a:lnSpc>
                <a:spcPct val="150000"/>
              </a:lnSpc>
              <a:spcBef>
                <a:spcPts val="0"/>
              </a:spcBef>
              <a:spcAft>
                <a:spcPts val="0"/>
              </a:spcAft>
              <a:buClr>
                <a:srgbClr val="3F3F3F"/>
              </a:buClr>
              <a:buSzPts val="4770"/>
              <a:buFont typeface="Calibri"/>
              <a:buNone/>
            </a:pPr>
            <a:r>
              <a:rPr b="1" lang="en-US" sz="4770"/>
              <a:t>REGRESSOR-ANALYSIS</a:t>
            </a:r>
            <a:br>
              <a:rPr lang="en-US" sz="4320"/>
            </a:br>
            <a:r>
              <a:rPr lang="en-US" sz="1800"/>
              <a:t>1.CO2 emission</a:t>
            </a:r>
            <a:br>
              <a:rPr lang="en-US" sz="1800"/>
            </a:br>
            <a:r>
              <a:rPr lang="en-US" sz="1800"/>
              <a:t>2.Average Temperature uncertainty</a:t>
            </a:r>
            <a:endParaRPr/>
          </a:p>
        </p:txBody>
      </p:sp>
      <p:pic>
        <p:nvPicPr>
          <p:cNvPr id="245" name="Google Shape;245;p3"/>
          <p:cNvPicPr preferRelativeResize="0"/>
          <p:nvPr/>
        </p:nvPicPr>
        <p:blipFill rotWithShape="1">
          <a:blip r:embed="rId3">
            <a:alphaModFix/>
          </a:blip>
          <a:srcRect b="53161" l="3744" r="19751" t="10352"/>
          <a:stretch/>
        </p:blipFill>
        <p:spPr>
          <a:xfrm>
            <a:off x="5467350" y="2531506"/>
            <a:ext cx="6410324" cy="3352800"/>
          </a:xfrm>
          <a:prstGeom prst="rect">
            <a:avLst/>
          </a:prstGeom>
          <a:noFill/>
          <a:ln>
            <a:noFill/>
          </a:ln>
        </p:spPr>
      </p:pic>
      <p:graphicFrame>
        <p:nvGraphicFramePr>
          <p:cNvPr id="246" name="Google Shape;246;p3"/>
          <p:cNvGraphicFramePr/>
          <p:nvPr/>
        </p:nvGraphicFramePr>
        <p:xfrm>
          <a:off x="457201" y="2531506"/>
          <a:ext cx="3000000" cy="3000000"/>
        </p:xfrm>
        <a:graphic>
          <a:graphicData uri="http://schemas.openxmlformats.org/drawingml/2006/table">
            <a:tbl>
              <a:tblPr>
                <a:noFill/>
                <a:tableStyleId>{C841C4AE-1B1C-4CE2-B6B2-6119DD04283D}</a:tableStyleId>
              </a:tblPr>
              <a:tblGrid>
                <a:gridCol w="1010100"/>
                <a:gridCol w="1010100"/>
                <a:gridCol w="1494100"/>
                <a:gridCol w="1010100"/>
              </a:tblGrid>
              <a:tr h="2239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DT</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ACTUAL</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Predicted value </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ABS</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1/1/1998</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4.978</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3.2174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35.36762</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1/1/1999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5.565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3.8705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30.44924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4.693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3.8454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18.06094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3.149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3.6464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15.79549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1/1/2002</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5.618</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3.8652</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31.19972</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4.049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4.1218</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1.797975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4.889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3.651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25.32215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5.707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3.9965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29.97196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4.04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4.3049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6.556931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6.896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4.2151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38.87616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1/1/2008</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6.721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5.033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25.11531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1/1/2009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2.769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5.8907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112.7375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1/1/2010</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1.381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3.6594</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164.9819</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1/1/2011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4.0083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2.236585</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1/1/2012</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5.313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4.06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23.58366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1/1/2013</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3.417</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4.2956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25.71261</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2EFDA"/>
                    </a:solidFill>
                  </a:tcPr>
                </a:tc>
              </a:tr>
              <a:tr h="223950">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MAPE</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00"/>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36.73536</a:t>
                      </a:r>
                      <a:endParaRPr/>
                    </a:p>
                  </a:txBody>
                  <a:tcPr marT="7625" marB="0" marR="7625" marL="76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00"/>
                    </a:solidFill>
                  </a:tcPr>
                </a:tc>
              </a:tr>
            </a:tbl>
          </a:graphicData>
        </a:graphic>
      </p:graphicFrame>
      <p:sp>
        <p:nvSpPr>
          <p:cNvPr id="247" name="Google Shape;247;p3"/>
          <p:cNvSpPr txBox="1"/>
          <p:nvPr/>
        </p:nvSpPr>
        <p:spPr>
          <a:xfrm>
            <a:off x="1501774" y="2052101"/>
            <a:ext cx="22828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Calculated MAPE </a:t>
            </a:r>
            <a:endParaRPr/>
          </a:p>
        </p:txBody>
      </p:sp>
      <p:sp>
        <p:nvSpPr>
          <p:cNvPr id="248" name="Google Shape;248;p3"/>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2" name="Shape 252"/>
        <p:cNvGrpSpPr/>
        <p:nvPr/>
      </p:nvGrpSpPr>
      <p:grpSpPr>
        <a:xfrm>
          <a:off x="0" y="0"/>
          <a:ext cx="0" cy="0"/>
          <a:chOff x="0" y="0"/>
          <a:chExt cx="0" cy="0"/>
        </a:xfrm>
      </p:grpSpPr>
      <p:sp>
        <p:nvSpPr>
          <p:cNvPr id="253" name="Google Shape;253;g75349f0922_4_0"/>
          <p:cNvSpPr/>
          <p:nvPr/>
        </p:nvSpPr>
        <p:spPr>
          <a:xfrm>
            <a:off x="0" y="-3324"/>
            <a:ext cx="12192000" cy="686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g75349f0922_4_0"/>
          <p:cNvSpPr/>
          <p:nvPr/>
        </p:nvSpPr>
        <p:spPr>
          <a:xfrm>
            <a:off x="321734" y="321733"/>
            <a:ext cx="11573400" cy="62145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g75349f0922_4_0"/>
          <p:cNvSpPr txBox="1"/>
          <p:nvPr>
            <p:ph type="ctrTitle"/>
          </p:nvPr>
        </p:nvSpPr>
        <p:spPr>
          <a:xfrm>
            <a:off x="1524000" y="1122362"/>
            <a:ext cx="9144000" cy="2840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b="1" lang="en-US" sz="5800">
                <a:solidFill>
                  <a:srgbClr val="E69138"/>
                </a:solidFill>
              </a:rPr>
              <a:t>Data Mining Results and Forecasting</a:t>
            </a:r>
            <a:br>
              <a:rPr lang="en-US" sz="5800"/>
            </a:br>
            <a:endParaRPr sz="5800"/>
          </a:p>
        </p:txBody>
      </p:sp>
      <p:cxnSp>
        <p:nvCxnSpPr>
          <p:cNvPr id="256" name="Google Shape;256;g75349f0922_4_0"/>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0" name="Shape 260"/>
        <p:cNvGrpSpPr/>
        <p:nvPr/>
      </p:nvGrpSpPr>
      <p:grpSpPr>
        <a:xfrm>
          <a:off x="0" y="0"/>
          <a:ext cx="0" cy="0"/>
          <a:chOff x="0" y="0"/>
          <a:chExt cx="0" cy="0"/>
        </a:xfrm>
      </p:grpSpPr>
      <p:sp>
        <p:nvSpPr>
          <p:cNvPr id="261" name="Google Shape;261;g75349f0922_4_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2" name="Google Shape;262;g75349f0922_4_8"/>
          <p:cNvSpPr txBox="1"/>
          <p:nvPr>
            <p:ph type="title"/>
          </p:nvPr>
        </p:nvSpPr>
        <p:spPr>
          <a:xfrm>
            <a:off x="1116498" y="655128"/>
            <a:ext cx="4614000" cy="1499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200"/>
              <a:buFont typeface="Calibri"/>
              <a:buNone/>
            </a:pPr>
            <a:r>
              <a:rPr b="1" lang="en-US" sz="4200"/>
              <a:t>Exploration Results</a:t>
            </a:r>
            <a:endParaRPr/>
          </a:p>
        </p:txBody>
      </p:sp>
      <p:sp>
        <p:nvSpPr>
          <p:cNvPr id="263" name="Google Shape;263;g75349f0922_4_8"/>
          <p:cNvSpPr/>
          <p:nvPr/>
        </p:nvSpPr>
        <p:spPr>
          <a:xfrm>
            <a:off x="-1" y="1"/>
            <a:ext cx="606900" cy="3234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64" name="Google Shape;264;g75349f0922_4_8"/>
          <p:cNvGrpSpPr/>
          <p:nvPr/>
        </p:nvGrpSpPr>
        <p:grpSpPr>
          <a:xfrm>
            <a:off x="1188720" y="73152"/>
            <a:ext cx="1178898" cy="232836"/>
            <a:chOff x="7763256" y="73152"/>
            <a:chExt cx="1178898" cy="232836"/>
          </a:xfrm>
        </p:grpSpPr>
        <p:sp>
          <p:nvSpPr>
            <p:cNvPr id="265" name="Google Shape;265;g75349f0922_4_8"/>
            <p:cNvSpPr/>
            <p:nvPr/>
          </p:nvSpPr>
          <p:spPr>
            <a:xfrm>
              <a:off x="8263077"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g75349f0922_4_8"/>
            <p:cNvSpPr/>
            <p:nvPr/>
          </p:nvSpPr>
          <p:spPr>
            <a:xfrm>
              <a:off x="8263077"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g75349f0922_4_8"/>
            <p:cNvSpPr/>
            <p:nvPr/>
          </p:nvSpPr>
          <p:spPr>
            <a:xfrm>
              <a:off x="8138122"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8" name="Google Shape;268;g75349f0922_4_8"/>
            <p:cNvSpPr/>
            <p:nvPr/>
          </p:nvSpPr>
          <p:spPr>
            <a:xfrm>
              <a:off x="8138122"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9" name="Google Shape;269;g75349f0922_4_8"/>
            <p:cNvSpPr/>
            <p:nvPr/>
          </p:nvSpPr>
          <p:spPr>
            <a:xfrm>
              <a:off x="8013167"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0" name="Google Shape;270;g75349f0922_4_8"/>
            <p:cNvSpPr/>
            <p:nvPr/>
          </p:nvSpPr>
          <p:spPr>
            <a:xfrm>
              <a:off x="8013167"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1" name="Google Shape;271;g75349f0922_4_8"/>
            <p:cNvSpPr/>
            <p:nvPr/>
          </p:nvSpPr>
          <p:spPr>
            <a:xfrm>
              <a:off x="7888211"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2" name="Google Shape;272;g75349f0922_4_8"/>
            <p:cNvSpPr/>
            <p:nvPr/>
          </p:nvSpPr>
          <p:spPr>
            <a:xfrm>
              <a:off x="7888211"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3" name="Google Shape;273;g75349f0922_4_8"/>
            <p:cNvSpPr/>
            <p:nvPr/>
          </p:nvSpPr>
          <p:spPr>
            <a:xfrm>
              <a:off x="7763256"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4" name="Google Shape;274;g75349f0922_4_8"/>
            <p:cNvSpPr/>
            <p:nvPr/>
          </p:nvSpPr>
          <p:spPr>
            <a:xfrm>
              <a:off x="7763256"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5" name="Google Shape;275;g75349f0922_4_8"/>
            <p:cNvSpPr/>
            <p:nvPr/>
          </p:nvSpPr>
          <p:spPr>
            <a:xfrm>
              <a:off x="8887854"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6" name="Google Shape;276;g75349f0922_4_8"/>
            <p:cNvSpPr/>
            <p:nvPr/>
          </p:nvSpPr>
          <p:spPr>
            <a:xfrm>
              <a:off x="8887854"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7" name="Google Shape;277;g75349f0922_4_8"/>
            <p:cNvSpPr/>
            <p:nvPr/>
          </p:nvSpPr>
          <p:spPr>
            <a:xfrm>
              <a:off x="8762899"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8" name="Google Shape;278;g75349f0922_4_8"/>
            <p:cNvSpPr/>
            <p:nvPr/>
          </p:nvSpPr>
          <p:spPr>
            <a:xfrm>
              <a:off x="8762899"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9" name="Google Shape;279;g75349f0922_4_8"/>
            <p:cNvSpPr/>
            <p:nvPr/>
          </p:nvSpPr>
          <p:spPr>
            <a:xfrm>
              <a:off x="8637944"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g75349f0922_4_8"/>
            <p:cNvSpPr/>
            <p:nvPr/>
          </p:nvSpPr>
          <p:spPr>
            <a:xfrm>
              <a:off x="8637944"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1" name="Google Shape;281;g75349f0922_4_8"/>
            <p:cNvSpPr/>
            <p:nvPr/>
          </p:nvSpPr>
          <p:spPr>
            <a:xfrm>
              <a:off x="8512988"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2" name="Google Shape;282;g75349f0922_4_8"/>
            <p:cNvSpPr/>
            <p:nvPr/>
          </p:nvSpPr>
          <p:spPr>
            <a:xfrm>
              <a:off x="8512988"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3" name="Google Shape;283;g75349f0922_4_8"/>
            <p:cNvSpPr/>
            <p:nvPr/>
          </p:nvSpPr>
          <p:spPr>
            <a:xfrm>
              <a:off x="8388033" y="73152"/>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4" name="Google Shape;284;g75349f0922_4_8"/>
            <p:cNvSpPr/>
            <p:nvPr/>
          </p:nvSpPr>
          <p:spPr>
            <a:xfrm>
              <a:off x="8388033" y="246888"/>
              <a:ext cx="543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285" name="Google Shape;285;g75349f0922_4_8"/>
          <p:cNvPicPr preferRelativeResize="0"/>
          <p:nvPr/>
        </p:nvPicPr>
        <p:blipFill rotWithShape="1">
          <a:blip r:embed="rId3">
            <a:alphaModFix/>
          </a:blip>
          <a:srcRect b="0" l="0" r="0" t="0"/>
          <a:stretch/>
        </p:blipFill>
        <p:spPr>
          <a:xfrm>
            <a:off x="6479837" y="304321"/>
            <a:ext cx="5586944" cy="2667765"/>
          </a:xfrm>
          <a:prstGeom prst="rect">
            <a:avLst/>
          </a:prstGeom>
          <a:noFill/>
          <a:ln>
            <a:noFill/>
          </a:ln>
        </p:spPr>
      </p:pic>
      <p:sp>
        <p:nvSpPr>
          <p:cNvPr id="286" name="Google Shape;286;g75349f0922_4_8"/>
          <p:cNvSpPr/>
          <p:nvPr/>
        </p:nvSpPr>
        <p:spPr>
          <a:xfrm>
            <a:off x="-1" y="3233984"/>
            <a:ext cx="606900" cy="362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87" name="Google Shape;287;g75349f0922_4_8"/>
          <p:cNvPicPr preferRelativeResize="0"/>
          <p:nvPr/>
        </p:nvPicPr>
        <p:blipFill rotWithShape="1">
          <a:blip r:embed="rId4">
            <a:alphaModFix/>
          </a:blip>
          <a:srcRect b="0" l="0" r="0" t="0"/>
          <a:stretch/>
        </p:blipFill>
        <p:spPr>
          <a:xfrm>
            <a:off x="800126" y="3315854"/>
            <a:ext cx="5485097" cy="3455611"/>
          </a:xfrm>
          <a:prstGeom prst="rect">
            <a:avLst/>
          </a:prstGeom>
          <a:noFill/>
          <a:ln>
            <a:noFill/>
          </a:ln>
        </p:spPr>
      </p:pic>
      <p:pic>
        <p:nvPicPr>
          <p:cNvPr id="288" name="Google Shape;288;g75349f0922_4_8"/>
          <p:cNvPicPr preferRelativeResize="0"/>
          <p:nvPr/>
        </p:nvPicPr>
        <p:blipFill rotWithShape="1">
          <a:blip r:embed="rId5">
            <a:alphaModFix/>
          </a:blip>
          <a:srcRect b="0" l="0" r="0" t="0"/>
          <a:stretch/>
        </p:blipFill>
        <p:spPr>
          <a:xfrm>
            <a:off x="6479838" y="3632956"/>
            <a:ext cx="5586941" cy="28214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7529d467bd_0_4"/>
          <p:cNvSpPr txBox="1"/>
          <p:nvPr/>
        </p:nvSpPr>
        <p:spPr>
          <a:xfrm>
            <a:off x="1965450" y="357950"/>
            <a:ext cx="8261100" cy="15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7000">
                <a:solidFill>
                  <a:srgbClr val="E69138"/>
                </a:solidFill>
                <a:latin typeface="Times New Roman"/>
                <a:ea typeface="Times New Roman"/>
                <a:cs typeface="Times New Roman"/>
                <a:sym typeface="Times New Roman"/>
              </a:rPr>
              <a:t>Agenda</a:t>
            </a:r>
            <a:endParaRPr sz="7000">
              <a:solidFill>
                <a:srgbClr val="E69138"/>
              </a:solidFill>
              <a:latin typeface="Times New Roman"/>
              <a:ea typeface="Times New Roman"/>
              <a:cs typeface="Times New Roman"/>
              <a:sym typeface="Times New Roman"/>
            </a:endParaRPr>
          </a:p>
        </p:txBody>
      </p:sp>
      <p:sp>
        <p:nvSpPr>
          <p:cNvPr id="110" name="Google Shape;110;g7529d467bd_0_4"/>
          <p:cNvSpPr txBox="1"/>
          <p:nvPr/>
        </p:nvSpPr>
        <p:spPr>
          <a:xfrm>
            <a:off x="4158475" y="1918550"/>
            <a:ext cx="4277700" cy="44025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Background</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Problem statement</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Data preprocessing</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Models</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Forecasting and Conclusion</a:t>
            </a:r>
            <a:endParaRPr sz="2500">
              <a:latin typeface="Calibri"/>
              <a:ea typeface="Calibri"/>
              <a:cs typeface="Calibri"/>
              <a:sym typeface="Calibri"/>
            </a:endParaRPr>
          </a:p>
        </p:txBody>
      </p:sp>
      <p:sp>
        <p:nvSpPr>
          <p:cNvPr id="111" name="Google Shape;111;g7529d467bd_0_4"/>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2" name="Shape 292"/>
        <p:cNvGrpSpPr/>
        <p:nvPr/>
      </p:nvGrpSpPr>
      <p:grpSpPr>
        <a:xfrm>
          <a:off x="0" y="0"/>
          <a:ext cx="0" cy="0"/>
          <a:chOff x="0" y="0"/>
          <a:chExt cx="0" cy="0"/>
        </a:xfrm>
      </p:grpSpPr>
      <p:pic>
        <p:nvPicPr>
          <p:cNvPr id="293" name="Google Shape;293;g75349f0922_4_39"/>
          <p:cNvPicPr preferRelativeResize="0"/>
          <p:nvPr/>
        </p:nvPicPr>
        <p:blipFill rotWithShape="1">
          <a:blip r:embed="rId3">
            <a:alphaModFix/>
          </a:blip>
          <a:srcRect b="2171" l="0" r="0" t="0"/>
          <a:stretch/>
        </p:blipFill>
        <p:spPr>
          <a:xfrm>
            <a:off x="20" y="10"/>
            <a:ext cx="12191980" cy="6857990"/>
          </a:xfrm>
          <a:prstGeom prst="rect">
            <a:avLst/>
          </a:prstGeom>
          <a:noFill/>
          <a:ln>
            <a:noFill/>
          </a:ln>
        </p:spPr>
      </p:pic>
      <p:sp>
        <p:nvSpPr>
          <p:cNvPr id="294" name="Google Shape;294;g75349f0922_4_39"/>
          <p:cNvSpPr/>
          <p:nvPr/>
        </p:nvSpPr>
        <p:spPr>
          <a:xfrm>
            <a:off x="0" y="428852"/>
            <a:ext cx="12192000" cy="736500"/>
          </a:xfrm>
          <a:prstGeom prst="rect">
            <a:avLst/>
          </a:prstGeom>
          <a:solidFill>
            <a:schemeClr val="lt1">
              <a:alpha val="929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5" name="Google Shape;295;g75349f0922_4_39"/>
          <p:cNvSpPr txBox="1"/>
          <p:nvPr>
            <p:ph type="title"/>
          </p:nvPr>
        </p:nvSpPr>
        <p:spPr>
          <a:xfrm>
            <a:off x="523875" y="425950"/>
            <a:ext cx="11211000" cy="744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2800"/>
              <a:buFont typeface="Calibri"/>
              <a:buNone/>
            </a:pPr>
            <a:r>
              <a:rPr b="1" lang="en-US" sz="2800">
                <a:solidFill>
                  <a:srgbClr val="262626"/>
                </a:solidFill>
              </a:rPr>
              <a:t>Variation of Temperature with Fossil Fuel Consumption and Population Growth</a:t>
            </a:r>
            <a:endParaRPr b="1" sz="2800">
              <a:solidFill>
                <a:srgbClr val="262626"/>
              </a:solidFill>
            </a:endParaRPr>
          </a:p>
        </p:txBody>
      </p:sp>
      <p:cxnSp>
        <p:nvCxnSpPr>
          <p:cNvPr id="296" name="Google Shape;296;g75349f0922_4_39"/>
          <p:cNvCxnSpPr/>
          <p:nvPr/>
        </p:nvCxnSpPr>
        <p:spPr>
          <a:xfrm>
            <a:off x="0" y="350693"/>
            <a:ext cx="12192000" cy="0"/>
          </a:xfrm>
          <a:prstGeom prst="straightConnector1">
            <a:avLst/>
          </a:prstGeom>
          <a:noFill/>
          <a:ln cap="flat" cmpd="sng" w="41275">
            <a:solidFill>
              <a:schemeClr val="lt1">
                <a:alpha val="89800"/>
              </a:schemeClr>
            </a:solidFill>
            <a:prstDash val="solid"/>
            <a:miter lim="800000"/>
            <a:headEnd len="sm" w="sm" type="none"/>
            <a:tailEnd len="sm" w="sm" type="none"/>
          </a:ln>
        </p:spPr>
      </p:cxnSp>
      <p:cxnSp>
        <p:nvCxnSpPr>
          <p:cNvPr id="297" name="Google Shape;297;g75349f0922_4_39"/>
          <p:cNvCxnSpPr/>
          <p:nvPr/>
        </p:nvCxnSpPr>
        <p:spPr>
          <a:xfrm>
            <a:off x="0" y="1243562"/>
            <a:ext cx="12192000" cy="0"/>
          </a:xfrm>
          <a:prstGeom prst="straightConnector1">
            <a:avLst/>
          </a:prstGeom>
          <a:noFill/>
          <a:ln cap="flat" cmpd="sng" w="41275">
            <a:solidFill>
              <a:schemeClr val="lt1">
                <a:alpha val="89800"/>
              </a:schemeClr>
            </a:solidFill>
            <a:prstDash val="solid"/>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1" name="Shape 301"/>
        <p:cNvGrpSpPr/>
        <p:nvPr/>
      </p:nvGrpSpPr>
      <p:grpSpPr>
        <a:xfrm>
          <a:off x="0" y="0"/>
          <a:ext cx="0" cy="0"/>
          <a:chOff x="0" y="0"/>
          <a:chExt cx="0" cy="0"/>
        </a:xfrm>
      </p:grpSpPr>
      <p:sp>
        <p:nvSpPr>
          <p:cNvPr id="302" name="Google Shape;302;g75349f0922_4_47"/>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3" name="Google Shape;303;g75349f0922_4_47"/>
          <p:cNvSpPr/>
          <p:nvPr/>
        </p:nvSpPr>
        <p:spPr>
          <a:xfrm>
            <a:off x="0" y="0"/>
            <a:ext cx="2013600" cy="6858000"/>
          </a:xfrm>
          <a:prstGeom prst="rect">
            <a:avLst/>
          </a:prstGeom>
          <a:solidFill>
            <a:srgbClr val="708A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4" name="Google Shape;304;g75349f0922_4_47"/>
          <p:cNvSpPr/>
          <p:nvPr>
            <p:ph type="title"/>
          </p:nvPr>
        </p:nvSpPr>
        <p:spPr>
          <a:xfrm>
            <a:off x="640080" y="2074363"/>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latin typeface="Calibri"/>
                <a:ea typeface="Calibri"/>
                <a:cs typeface="Calibri"/>
                <a:sym typeface="Calibri"/>
              </a:rPr>
              <a:t>Forecasting</a:t>
            </a:r>
            <a:br>
              <a:rPr lang="en-US" sz="2600">
                <a:solidFill>
                  <a:srgbClr val="FFFFFF"/>
                </a:solidFill>
                <a:latin typeface="Calibri"/>
                <a:ea typeface="Calibri"/>
                <a:cs typeface="Calibri"/>
                <a:sym typeface="Calibri"/>
              </a:rPr>
            </a:br>
            <a:r>
              <a:rPr lang="en-US" sz="2600">
                <a:solidFill>
                  <a:srgbClr val="FFFFFF"/>
                </a:solidFill>
                <a:latin typeface="Calibri"/>
                <a:ea typeface="Calibri"/>
                <a:cs typeface="Calibri"/>
                <a:sym typeface="Calibri"/>
              </a:rPr>
              <a:t>Exponential Smoothing</a:t>
            </a:r>
            <a:endParaRPr/>
          </a:p>
        </p:txBody>
      </p:sp>
      <p:pic>
        <p:nvPicPr>
          <p:cNvPr id="305" name="Google Shape;305;g75349f0922_4_47"/>
          <p:cNvPicPr preferRelativeResize="0"/>
          <p:nvPr/>
        </p:nvPicPr>
        <p:blipFill rotWithShape="1">
          <a:blip r:embed="rId3">
            <a:alphaModFix/>
          </a:blip>
          <a:srcRect b="0" l="0" r="0" t="0"/>
          <a:stretch/>
        </p:blipFill>
        <p:spPr>
          <a:xfrm>
            <a:off x="4038600" y="1639241"/>
            <a:ext cx="7188198" cy="35761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9" name="Shape 309"/>
        <p:cNvGrpSpPr/>
        <p:nvPr/>
      </p:nvGrpSpPr>
      <p:grpSpPr>
        <a:xfrm>
          <a:off x="0" y="0"/>
          <a:ext cx="0" cy="0"/>
          <a:chOff x="0" y="0"/>
          <a:chExt cx="0" cy="0"/>
        </a:xfrm>
      </p:grpSpPr>
      <p:sp>
        <p:nvSpPr>
          <p:cNvPr id="310" name="Google Shape;310;g75349f0922_4_54"/>
          <p:cNvSpPr/>
          <p:nvPr/>
        </p:nvSpPr>
        <p:spPr>
          <a:xfrm>
            <a:off x="0" y="651752"/>
            <a:ext cx="12192000" cy="736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1" name="Google Shape;311;g75349f0922_4_54"/>
          <p:cNvSpPr/>
          <p:nvPr>
            <p:ph type="title"/>
          </p:nvPr>
        </p:nvSpPr>
        <p:spPr>
          <a:xfrm>
            <a:off x="556532" y="643467"/>
            <a:ext cx="11211000" cy="744900"/>
          </a:xfrm>
          <a:prstGeom prst="ellipse">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000"/>
              <a:buFont typeface="Calibri"/>
              <a:buNone/>
            </a:pPr>
            <a:r>
              <a:rPr lang="en-US" sz="3000">
                <a:solidFill>
                  <a:schemeClr val="lt1"/>
                </a:solidFill>
              </a:rPr>
              <a:t>Forecasting From SAS</a:t>
            </a:r>
            <a:endParaRPr sz="3000">
              <a:solidFill>
                <a:schemeClr val="lt1"/>
              </a:solidFill>
            </a:endParaRPr>
          </a:p>
        </p:txBody>
      </p:sp>
      <p:pic>
        <p:nvPicPr>
          <p:cNvPr id="312" name="Google Shape;312;g75349f0922_4_54"/>
          <p:cNvPicPr preferRelativeResize="0"/>
          <p:nvPr/>
        </p:nvPicPr>
        <p:blipFill rotWithShape="1">
          <a:blip r:embed="rId3">
            <a:alphaModFix/>
          </a:blip>
          <a:srcRect b="0" l="0" r="0" t="0"/>
          <a:stretch/>
        </p:blipFill>
        <p:spPr>
          <a:xfrm>
            <a:off x="2508899" y="1675227"/>
            <a:ext cx="7174200" cy="43941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6" name="Shape 316"/>
        <p:cNvGrpSpPr/>
        <p:nvPr/>
      </p:nvGrpSpPr>
      <p:grpSpPr>
        <a:xfrm>
          <a:off x="0" y="0"/>
          <a:ext cx="0" cy="0"/>
          <a:chOff x="0" y="0"/>
          <a:chExt cx="0" cy="0"/>
        </a:xfrm>
      </p:grpSpPr>
      <p:sp>
        <p:nvSpPr>
          <p:cNvPr id="317" name="Google Shape;317;g75349f0922_4_60"/>
          <p:cNvSpPr/>
          <p:nvPr/>
        </p:nvSpPr>
        <p:spPr>
          <a:xfrm>
            <a:off x="0" y="0"/>
            <a:ext cx="12189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8" name="Google Shape;318;g75349f0922_4_60"/>
          <p:cNvSpPr/>
          <p:nvPr/>
        </p:nvSpPr>
        <p:spPr>
          <a:xfrm>
            <a:off x="321564" y="320040"/>
            <a:ext cx="11548800" cy="6217800"/>
          </a:xfrm>
          <a:prstGeom prst="rect">
            <a:avLst/>
          </a:prstGeom>
          <a:solidFill>
            <a:schemeClr val="lt1"/>
          </a:solidFill>
          <a:ln cap="sq" cmpd="thinThick"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9" name="Google Shape;319;g75349f0922_4_60"/>
          <p:cNvSpPr txBox="1"/>
          <p:nvPr>
            <p:ph type="title"/>
          </p:nvPr>
        </p:nvSpPr>
        <p:spPr>
          <a:xfrm>
            <a:off x="838200" y="6318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Conclusion</a:t>
            </a:r>
            <a:endParaRPr b="1"/>
          </a:p>
        </p:txBody>
      </p:sp>
      <p:sp>
        <p:nvSpPr>
          <p:cNvPr id="320" name="Google Shape;320;g75349f0922_4_60"/>
          <p:cNvSpPr txBox="1"/>
          <p:nvPr>
            <p:ph idx="1" type="body"/>
          </p:nvPr>
        </p:nvSpPr>
        <p:spPr>
          <a:xfrm>
            <a:off x="838200" y="2057400"/>
            <a:ext cx="10515600" cy="3871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
            </a:pPr>
            <a:r>
              <a:rPr lang="en-US" sz="2400"/>
              <a:t>Global Average Temperatures- The global Average Temperature is forecasted with upper limit of 0.8 degree.</a:t>
            </a:r>
            <a:endParaRPr/>
          </a:p>
          <a:p>
            <a:pPr indent="-228600" lvl="0" marL="228600" rtl="0" algn="l">
              <a:lnSpc>
                <a:spcPct val="90000"/>
              </a:lnSpc>
              <a:spcBef>
                <a:spcPts val="1000"/>
              </a:spcBef>
              <a:spcAft>
                <a:spcPts val="0"/>
              </a:spcAft>
              <a:buClr>
                <a:schemeClr val="dk1"/>
              </a:buClr>
              <a:buSzPts val="2400"/>
              <a:buChar char=" "/>
            </a:pPr>
            <a:r>
              <a:rPr lang="en-US" sz="2400"/>
              <a:t>New York  City Temperature- The New York Average temperature is predicted for 2021 with RMSE value of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200"/>
              </a:spcAft>
              <a:buClr>
                <a:schemeClr val="dk1"/>
              </a:buClr>
              <a:buSzPts val="2400"/>
              <a:buNone/>
            </a:pPr>
            <a:r>
              <a:rPr lang="en-US" sz="2400"/>
              <a:t>Predicting weather is easier but predicting the temperature after 20 years or change in temperature after 20 years constitutes of different regressors that will influence it mainly.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8448c88bbd_0_16"/>
          <p:cNvSpPr txBox="1"/>
          <p:nvPr/>
        </p:nvSpPr>
        <p:spPr>
          <a:xfrm>
            <a:off x="1235250" y="816100"/>
            <a:ext cx="58233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E69138"/>
                </a:solidFill>
                <a:latin typeface="Times New Roman"/>
                <a:ea typeface="Times New Roman"/>
                <a:cs typeface="Times New Roman"/>
                <a:sym typeface="Times New Roman"/>
              </a:rPr>
              <a:t>Background</a:t>
            </a:r>
            <a:endParaRPr sz="4800">
              <a:solidFill>
                <a:srgbClr val="E69138"/>
              </a:solidFill>
              <a:latin typeface="Times New Roman"/>
              <a:ea typeface="Times New Roman"/>
              <a:cs typeface="Times New Roman"/>
              <a:sym typeface="Times New Roman"/>
            </a:endParaRPr>
          </a:p>
        </p:txBody>
      </p:sp>
      <p:pic>
        <p:nvPicPr>
          <p:cNvPr id="117" name="Google Shape;117;g8448c88bbd_0_16"/>
          <p:cNvPicPr preferRelativeResize="0"/>
          <p:nvPr/>
        </p:nvPicPr>
        <p:blipFill>
          <a:blip r:embed="rId3">
            <a:alphaModFix/>
          </a:blip>
          <a:stretch>
            <a:fillRect/>
          </a:stretch>
        </p:blipFill>
        <p:spPr>
          <a:xfrm>
            <a:off x="1235250" y="1856200"/>
            <a:ext cx="4101975" cy="2136725"/>
          </a:xfrm>
          <a:prstGeom prst="rect">
            <a:avLst/>
          </a:prstGeom>
          <a:noFill/>
          <a:ln>
            <a:noFill/>
          </a:ln>
        </p:spPr>
      </p:pic>
      <p:sp>
        <p:nvSpPr>
          <p:cNvPr id="118" name="Google Shape;118;g8448c88bbd_0_16"/>
          <p:cNvSpPr txBox="1"/>
          <p:nvPr/>
        </p:nvSpPr>
        <p:spPr>
          <a:xfrm>
            <a:off x="2362050" y="4200700"/>
            <a:ext cx="15435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Daily life</a:t>
            </a:r>
            <a:endParaRPr sz="2600">
              <a:latin typeface="Calibri"/>
              <a:ea typeface="Calibri"/>
              <a:cs typeface="Calibri"/>
              <a:sym typeface="Calibri"/>
            </a:endParaRPr>
          </a:p>
        </p:txBody>
      </p:sp>
      <p:sp>
        <p:nvSpPr>
          <p:cNvPr id="119" name="Google Shape;119;g8448c88bbd_0_16"/>
          <p:cNvSpPr txBox="1"/>
          <p:nvPr/>
        </p:nvSpPr>
        <p:spPr>
          <a:xfrm>
            <a:off x="7536299" y="4200700"/>
            <a:ext cx="28245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Extreme weather</a:t>
            </a:r>
            <a:endParaRPr sz="2600">
              <a:latin typeface="Calibri"/>
              <a:ea typeface="Calibri"/>
              <a:cs typeface="Calibri"/>
              <a:sym typeface="Calibri"/>
            </a:endParaRPr>
          </a:p>
        </p:txBody>
      </p:sp>
      <p:pic>
        <p:nvPicPr>
          <p:cNvPr id="120" name="Google Shape;120;g8448c88bbd_0_16"/>
          <p:cNvPicPr preferRelativeResize="0"/>
          <p:nvPr/>
        </p:nvPicPr>
        <p:blipFill>
          <a:blip r:embed="rId4">
            <a:alphaModFix/>
          </a:blip>
          <a:stretch>
            <a:fillRect/>
          </a:stretch>
        </p:blipFill>
        <p:spPr>
          <a:xfrm>
            <a:off x="6540675" y="1856200"/>
            <a:ext cx="4480230" cy="2136725"/>
          </a:xfrm>
          <a:prstGeom prst="rect">
            <a:avLst/>
          </a:prstGeom>
          <a:noFill/>
          <a:ln>
            <a:noFill/>
          </a:ln>
        </p:spPr>
      </p:pic>
      <p:sp>
        <p:nvSpPr>
          <p:cNvPr id="121" name="Google Shape;121;g8448c88bbd_0_16"/>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8448c88bbd_0_26"/>
          <p:cNvSpPr txBox="1"/>
          <p:nvPr/>
        </p:nvSpPr>
        <p:spPr>
          <a:xfrm>
            <a:off x="1235250" y="816100"/>
            <a:ext cx="58233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E69138"/>
                </a:solidFill>
                <a:latin typeface="Times New Roman"/>
                <a:ea typeface="Times New Roman"/>
                <a:cs typeface="Times New Roman"/>
                <a:sym typeface="Times New Roman"/>
              </a:rPr>
              <a:t>Problem Statement</a:t>
            </a:r>
            <a:endParaRPr sz="4800">
              <a:solidFill>
                <a:srgbClr val="E69138"/>
              </a:solidFill>
              <a:latin typeface="Times New Roman"/>
              <a:ea typeface="Times New Roman"/>
              <a:cs typeface="Times New Roman"/>
              <a:sym typeface="Times New Roman"/>
            </a:endParaRPr>
          </a:p>
        </p:txBody>
      </p:sp>
      <p:sp>
        <p:nvSpPr>
          <p:cNvPr id="127" name="Google Shape;127;g8448c88bbd_0_26"/>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8" name="Google Shape;128;g8448c88bbd_0_26"/>
          <p:cNvSpPr txBox="1"/>
          <p:nvPr/>
        </p:nvSpPr>
        <p:spPr>
          <a:xfrm>
            <a:off x="1420625" y="1945375"/>
            <a:ext cx="4277700" cy="32217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Global warming?</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Exogenous</a:t>
            </a:r>
            <a:r>
              <a:rPr lang="en-US" sz="2500">
                <a:latin typeface="Calibri"/>
                <a:ea typeface="Calibri"/>
                <a:cs typeface="Calibri"/>
                <a:sym typeface="Calibri"/>
              </a:rPr>
              <a:t> factors</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75349f0922_1_0"/>
          <p:cNvSpPr txBox="1"/>
          <p:nvPr/>
        </p:nvSpPr>
        <p:spPr>
          <a:xfrm>
            <a:off x="1235250" y="816100"/>
            <a:ext cx="73005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E69138"/>
                </a:solidFill>
                <a:latin typeface="Times New Roman"/>
                <a:ea typeface="Times New Roman"/>
                <a:cs typeface="Times New Roman"/>
                <a:sym typeface="Times New Roman"/>
              </a:rPr>
              <a:t>A brief look at the dataset</a:t>
            </a:r>
            <a:endParaRPr sz="4800">
              <a:solidFill>
                <a:srgbClr val="E69138"/>
              </a:solidFill>
              <a:latin typeface="Times New Roman"/>
              <a:ea typeface="Times New Roman"/>
              <a:cs typeface="Times New Roman"/>
              <a:sym typeface="Times New Roman"/>
            </a:endParaRPr>
          </a:p>
        </p:txBody>
      </p:sp>
      <p:sp>
        <p:nvSpPr>
          <p:cNvPr id="134" name="Google Shape;134;g75349f0922_1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5" name="Google Shape;135;g75349f0922_1_0"/>
          <p:cNvPicPr preferRelativeResize="0"/>
          <p:nvPr/>
        </p:nvPicPr>
        <p:blipFill>
          <a:blip r:embed="rId3">
            <a:alphaModFix/>
          </a:blip>
          <a:stretch>
            <a:fillRect/>
          </a:stretch>
        </p:blipFill>
        <p:spPr>
          <a:xfrm>
            <a:off x="152400" y="2174600"/>
            <a:ext cx="11887202" cy="32326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g75349f0922_0_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solidFill>
                  <a:srgbClr val="E69138"/>
                </a:solidFill>
                <a:latin typeface="Times New Roman"/>
                <a:ea typeface="Times New Roman"/>
                <a:cs typeface="Times New Roman"/>
                <a:sym typeface="Times New Roman"/>
              </a:rPr>
              <a:t>Data Preprocessing</a:t>
            </a:r>
            <a:endParaRPr/>
          </a:p>
        </p:txBody>
      </p:sp>
      <p:sp>
        <p:nvSpPr>
          <p:cNvPr id="141" name="Google Shape;141;g75349f0922_0_0"/>
          <p:cNvSpPr txBox="1"/>
          <p:nvPr>
            <p:ph idx="1" type="body"/>
          </p:nvPr>
        </p:nvSpPr>
        <p:spPr>
          <a:xfrm>
            <a:off x="1097275" y="1845731"/>
            <a:ext cx="10058400" cy="1229100"/>
          </a:xfrm>
          <a:prstGeom prst="rect">
            <a:avLst/>
          </a:prstGeom>
        </p:spPr>
        <p:txBody>
          <a:bodyPr anchorCtr="0" anchor="t" bIns="45700" lIns="0" spcFirstLastPara="1" rIns="0" wrap="square" tIns="45700">
            <a:noAutofit/>
          </a:bodyPr>
          <a:lstStyle/>
          <a:p>
            <a:pPr indent="-336550" lvl="0" marL="457200" rtl="0" algn="just">
              <a:lnSpc>
                <a:spcPct val="150000"/>
              </a:lnSpc>
              <a:spcBef>
                <a:spcPts val="800"/>
              </a:spcBef>
              <a:spcAft>
                <a:spcPts val="0"/>
              </a:spcAft>
              <a:buClr>
                <a:schemeClr val="dk1"/>
              </a:buClr>
              <a:buSzPts val="1700"/>
              <a:buFont typeface="Times New Roman"/>
              <a:buAutoNum type="arabicPeriod"/>
            </a:pPr>
            <a:r>
              <a:rPr b="1" lang="en-US" sz="1700">
                <a:solidFill>
                  <a:schemeClr val="dk1"/>
                </a:solidFill>
                <a:latin typeface="Times New Roman"/>
                <a:ea typeface="Times New Roman"/>
                <a:cs typeface="Times New Roman"/>
                <a:sym typeface="Times New Roman"/>
              </a:rPr>
              <a:t>Importing required libraries in Python notebook</a:t>
            </a:r>
            <a:endParaRPr b="1"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AutoNum type="arabicPeriod"/>
            </a:pPr>
            <a:r>
              <a:rPr b="1" lang="en-US" sz="1700">
                <a:solidFill>
                  <a:schemeClr val="dk1"/>
                </a:solidFill>
                <a:latin typeface="Times New Roman"/>
                <a:ea typeface="Times New Roman"/>
                <a:cs typeface="Times New Roman"/>
                <a:sym typeface="Times New Roman"/>
              </a:rPr>
              <a:t>Data cleaning</a:t>
            </a:r>
            <a:endParaRPr b="1"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AutoNum type="arabicPeriod"/>
            </a:pPr>
            <a:r>
              <a:rPr b="1" lang="en-US" sz="1700">
                <a:solidFill>
                  <a:schemeClr val="dk1"/>
                </a:solidFill>
                <a:latin typeface="Times New Roman"/>
                <a:ea typeface="Times New Roman"/>
                <a:cs typeface="Times New Roman"/>
                <a:sym typeface="Times New Roman"/>
              </a:rPr>
              <a:t>Data exploration</a:t>
            </a:r>
            <a:endParaRPr b="1" sz="1700">
              <a:solidFill>
                <a:schemeClr val="dk1"/>
              </a:solidFill>
              <a:latin typeface="Times New Roman"/>
              <a:ea typeface="Times New Roman"/>
              <a:cs typeface="Times New Roman"/>
              <a:sym typeface="Times New Roman"/>
            </a:endParaRPr>
          </a:p>
        </p:txBody>
      </p:sp>
      <p:sp>
        <p:nvSpPr>
          <p:cNvPr id="142" name="Google Shape;142;g75349f0922_0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3" name="Google Shape;143;g75349f0922_0_0"/>
          <p:cNvPicPr preferRelativeResize="0"/>
          <p:nvPr/>
        </p:nvPicPr>
        <p:blipFill>
          <a:blip r:embed="rId3">
            <a:alphaModFix/>
          </a:blip>
          <a:stretch>
            <a:fillRect/>
          </a:stretch>
        </p:blipFill>
        <p:spPr>
          <a:xfrm>
            <a:off x="469175" y="3394931"/>
            <a:ext cx="5991225" cy="2857500"/>
          </a:xfrm>
          <a:prstGeom prst="rect">
            <a:avLst/>
          </a:prstGeom>
          <a:noFill/>
          <a:ln>
            <a:noFill/>
          </a:ln>
        </p:spPr>
      </p:pic>
      <p:pic>
        <p:nvPicPr>
          <p:cNvPr id="144" name="Google Shape;144;g75349f0922_0_0"/>
          <p:cNvPicPr preferRelativeResize="0"/>
          <p:nvPr/>
        </p:nvPicPr>
        <p:blipFill>
          <a:blip r:embed="rId4">
            <a:alphaModFix/>
          </a:blip>
          <a:stretch>
            <a:fillRect/>
          </a:stretch>
        </p:blipFill>
        <p:spPr>
          <a:xfrm>
            <a:off x="6668725" y="3530088"/>
            <a:ext cx="5258225" cy="258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75349f0922_0_1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0" name="Google Shape;150;g75349f0922_0_10"/>
          <p:cNvPicPr preferRelativeResize="0"/>
          <p:nvPr/>
        </p:nvPicPr>
        <p:blipFill>
          <a:blip r:embed="rId3">
            <a:alphaModFix/>
          </a:blip>
          <a:stretch>
            <a:fillRect/>
          </a:stretch>
        </p:blipFill>
        <p:spPr>
          <a:xfrm>
            <a:off x="279550" y="3199388"/>
            <a:ext cx="10622449" cy="2907200"/>
          </a:xfrm>
          <a:prstGeom prst="rect">
            <a:avLst/>
          </a:prstGeom>
          <a:noFill/>
          <a:ln>
            <a:noFill/>
          </a:ln>
        </p:spPr>
      </p:pic>
      <p:pic>
        <p:nvPicPr>
          <p:cNvPr id="151" name="Google Shape;151;g75349f0922_0_10"/>
          <p:cNvPicPr preferRelativeResize="0"/>
          <p:nvPr/>
        </p:nvPicPr>
        <p:blipFill>
          <a:blip r:embed="rId4">
            <a:alphaModFix/>
          </a:blip>
          <a:stretch>
            <a:fillRect/>
          </a:stretch>
        </p:blipFill>
        <p:spPr>
          <a:xfrm>
            <a:off x="4280875" y="669550"/>
            <a:ext cx="7482501" cy="2400300"/>
          </a:xfrm>
          <a:prstGeom prst="rect">
            <a:avLst/>
          </a:prstGeom>
          <a:noFill/>
          <a:ln>
            <a:noFill/>
          </a:ln>
        </p:spPr>
      </p:pic>
      <p:sp>
        <p:nvSpPr>
          <p:cNvPr id="152" name="Google Shape;152;g75349f0922_0_10"/>
          <p:cNvSpPr txBox="1"/>
          <p:nvPr/>
        </p:nvSpPr>
        <p:spPr>
          <a:xfrm>
            <a:off x="614975" y="521825"/>
            <a:ext cx="3000000" cy="10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E69138"/>
                </a:solidFill>
                <a:latin typeface="Times New Roman"/>
                <a:ea typeface="Times New Roman"/>
                <a:cs typeface="Times New Roman"/>
                <a:sym typeface="Times New Roman"/>
              </a:rPr>
              <a:t>S</a:t>
            </a:r>
            <a:r>
              <a:rPr lang="en-US" sz="4800">
                <a:solidFill>
                  <a:srgbClr val="E69138"/>
                </a:solidFill>
                <a:latin typeface="Times New Roman"/>
                <a:ea typeface="Times New Roman"/>
                <a:cs typeface="Times New Roman"/>
                <a:sym typeface="Times New Roman"/>
              </a:rPr>
              <a:t>easonality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75349f0922_0_2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solidFill>
                  <a:srgbClr val="E69138"/>
                </a:solidFill>
                <a:latin typeface="Times New Roman"/>
                <a:ea typeface="Times New Roman"/>
                <a:cs typeface="Times New Roman"/>
                <a:sym typeface="Times New Roman"/>
              </a:rPr>
              <a:t>Trend</a:t>
            </a:r>
            <a:endParaRPr/>
          </a:p>
        </p:txBody>
      </p:sp>
      <p:sp>
        <p:nvSpPr>
          <p:cNvPr id="158" name="Google Shape;158;g75349f0922_0_2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9" name="Google Shape;159;g75349f0922_0_20"/>
          <p:cNvPicPr preferRelativeResize="0"/>
          <p:nvPr/>
        </p:nvPicPr>
        <p:blipFill>
          <a:blip r:embed="rId3">
            <a:alphaModFix/>
          </a:blip>
          <a:stretch>
            <a:fillRect/>
          </a:stretch>
        </p:blipFill>
        <p:spPr>
          <a:xfrm>
            <a:off x="1097275" y="2202325"/>
            <a:ext cx="7260324" cy="3127525"/>
          </a:xfrm>
          <a:prstGeom prst="rect">
            <a:avLst/>
          </a:prstGeom>
          <a:noFill/>
          <a:ln>
            <a:noFill/>
          </a:ln>
        </p:spPr>
      </p:pic>
      <p:sp>
        <p:nvSpPr>
          <p:cNvPr id="160" name="Google Shape;160;g75349f0922_0_20"/>
          <p:cNvSpPr txBox="1"/>
          <p:nvPr/>
        </p:nvSpPr>
        <p:spPr>
          <a:xfrm>
            <a:off x="8721600" y="2627700"/>
            <a:ext cx="2608800" cy="1602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Increasing trend</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50% increase over 100 years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8- 12 degree.</a:t>
            </a:r>
            <a:endParaRPr sz="1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g75349f0922_0_3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E69138"/>
                </a:solidFill>
                <a:latin typeface="Times New Roman"/>
                <a:ea typeface="Times New Roman"/>
                <a:cs typeface="Times New Roman"/>
                <a:sym typeface="Times New Roman"/>
              </a:rPr>
              <a:t>Time Series Analysis</a:t>
            </a:r>
            <a:endParaRPr/>
          </a:p>
        </p:txBody>
      </p:sp>
      <p:sp>
        <p:nvSpPr>
          <p:cNvPr id="166" name="Google Shape;166;g75349f0922_0_3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7" name="Google Shape;167;g75349f0922_0_30"/>
          <p:cNvSpPr txBox="1"/>
          <p:nvPr/>
        </p:nvSpPr>
        <p:spPr>
          <a:xfrm>
            <a:off x="1227750" y="2260300"/>
            <a:ext cx="4491300" cy="3181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800"/>
              </a:spcBef>
              <a:spcAft>
                <a:spcPts val="0"/>
              </a:spcAft>
              <a:buNone/>
            </a:pPr>
            <a:r>
              <a:rPr lang="en-US" sz="1700">
                <a:solidFill>
                  <a:schemeClr val="dk1"/>
                </a:solidFill>
                <a:latin typeface="Times New Roman"/>
                <a:ea typeface="Times New Roman"/>
                <a:cs typeface="Times New Roman"/>
                <a:sym typeface="Times New Roman"/>
              </a:rPr>
              <a:t>Data </a:t>
            </a:r>
            <a:r>
              <a:rPr lang="en-US" sz="1700">
                <a:solidFill>
                  <a:schemeClr val="dk1"/>
                </a:solidFill>
                <a:latin typeface="Times New Roman"/>
                <a:ea typeface="Times New Roman"/>
                <a:cs typeface="Times New Roman"/>
                <a:sym typeface="Times New Roman"/>
              </a:rPr>
              <a:t>Splitting</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700">
                <a:solidFill>
                  <a:schemeClr val="dk1"/>
                </a:solidFill>
                <a:latin typeface="Times New Roman"/>
                <a:ea typeface="Times New Roman"/>
                <a:cs typeface="Times New Roman"/>
                <a:sym typeface="Times New Roman"/>
              </a:rPr>
              <a:t>Training set- from year 1900 – September 2008</a:t>
            </a:r>
            <a:endParaRPr sz="17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700">
                <a:solidFill>
                  <a:schemeClr val="dk1"/>
                </a:solidFill>
                <a:latin typeface="Times New Roman"/>
                <a:ea typeface="Times New Roman"/>
                <a:cs typeface="Times New Roman"/>
                <a:sym typeface="Times New Roman"/>
              </a:rPr>
              <a:t>Validation set– October 2008 - September 2012</a:t>
            </a:r>
            <a:endParaRPr sz="17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rPr lang="en-US" sz="1700">
                <a:solidFill>
                  <a:schemeClr val="dk1"/>
                </a:solidFill>
                <a:latin typeface="Times New Roman"/>
                <a:ea typeface="Times New Roman"/>
                <a:cs typeface="Times New Roman"/>
                <a:sym typeface="Times New Roman"/>
              </a:rPr>
              <a:t>Testing set– October 2012 – September 2013</a:t>
            </a:r>
            <a:endParaRPr sz="19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2020-04-27T20:52:20Z</dcterms:created>
  <dc:creator>Divya Verma</dc:creator>
</cp:coreProperties>
</file>