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Montserrat"/>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Montserrat-bold.fntdata"/><Relationship Id="rId10" Type="http://schemas.openxmlformats.org/officeDocument/2006/relationships/slide" Target="slides/slide5.xml"/><Relationship Id="rId32" Type="http://schemas.openxmlformats.org/officeDocument/2006/relationships/font" Target="fonts/Montserrat-regular.fntdata"/><Relationship Id="rId13" Type="http://schemas.openxmlformats.org/officeDocument/2006/relationships/slide" Target="slides/slide8.xml"/><Relationship Id="rId35" Type="http://schemas.openxmlformats.org/officeDocument/2006/relationships/font" Target="fonts/Montserrat-boldItalic.fntdata"/><Relationship Id="rId12" Type="http://schemas.openxmlformats.org/officeDocument/2006/relationships/slide" Target="slides/slide7.xml"/><Relationship Id="rId34" Type="http://schemas.openxmlformats.org/officeDocument/2006/relationships/font" Target="fonts/Montserrat-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cd8678d05d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cd8678d05d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cd8678d05d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cd8678d05d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cd8678d05d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cd8678d05d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cd8678d05d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cd8678d05d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cd8678d05d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cd8678d05d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cd8678d05d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cd8678d05d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cd8678d05d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cd8678d05d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d43bc747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d43bc747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d43bc7476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d43bc7476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d43bc7476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d43bc7476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cd8678d05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cd8678d05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d5d98639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d5d98639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d5d986396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d5d986396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d5d986396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d5d986396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cd8678d05d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cd8678d05d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cd8678d05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cd8678d05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cd8678d05d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cd8678d05d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cd8678d05d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cd8678d05d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cd8678d05d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cd8678d05d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cd8678d05d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cd8678d05d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cd8678d05d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cd8678d05d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youtu.be/o0XbHvKxw7Y" TargetMode="External"/><Relationship Id="rId4" Type="http://schemas.openxmlformats.org/officeDocument/2006/relationships/hyperlink" Target="https://www.youtube.com/watch?v=UmljXZIypDc&amp;list=PL-osiE80TeTtoQCKZ03TU5fNfx2UY6U4ppDc" TargetMode="External"/><Relationship Id="rId5" Type="http://schemas.openxmlformats.org/officeDocument/2006/relationships/hyperlink" Target="https://docs.djangoproject.com/en/4.0/intro/overview/" TargetMode="External"/><Relationship Id="rId6" Type="http://schemas.openxmlformats.org/officeDocument/2006/relationships/hyperlink" Target="https://www.youtube.com/watch?v=RPsDhoWY_kc&amp;list=PLLRM7ROnmA9HzbIXYN6D3wOZ0wUrqNs_d" TargetMode="External"/><Relationship Id="rId7" Type="http://schemas.openxmlformats.org/officeDocument/2006/relationships/hyperlink" Target="https://www.django-rest-framework.org/" TargetMode="External"/><Relationship Id="rId8" Type="http://schemas.openxmlformats.org/officeDocument/2006/relationships/hyperlink" Target="https://drive.google.com/file/d/1EkA7AasmxNTgy9X-GerDyYZbEzAxSe9I/view?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hyperlink" Target="https://nodejs.org/en/docs/" TargetMode="External"/><Relationship Id="rId4" Type="http://schemas.openxmlformats.org/officeDocument/2006/relationships/hyperlink" Target="https://developer.mozilla.org/en-US/docs/Learn/Server-side/Express_Nodejs" TargetMode="External"/><Relationship Id="rId5" Type="http://schemas.openxmlformats.org/officeDocument/2006/relationships/hyperlink" Target="https://www.freecodecamp.org/news/nodejs-course/" TargetMode="External"/><Relationship Id="rId6" Type="http://schemas.openxmlformats.org/officeDocument/2006/relationships/hyperlink" Target="https://www.youtube.com/@nodejs-founda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600925" y="1284450"/>
            <a:ext cx="52071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Backend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POST request</a:t>
            </a:r>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The POST method is used to send data to the server, for example: login info.</a:t>
            </a:r>
            <a:endParaRPr sz="1500"/>
          </a:p>
          <a:p>
            <a:pPr indent="-323850" lvl="0" marL="457200" rtl="0" algn="l">
              <a:spcBef>
                <a:spcPts val="0"/>
              </a:spcBef>
              <a:spcAft>
                <a:spcPts val="0"/>
              </a:spcAft>
              <a:buSzPts val="1500"/>
              <a:buChar char="●"/>
            </a:pPr>
            <a:r>
              <a:rPr lang="en" sz="1500"/>
              <a:t>The data sent to the server with POST is stored in the request body of the HTTP request.</a:t>
            </a:r>
            <a:endParaRPr sz="1500"/>
          </a:p>
          <a:p>
            <a:pPr indent="-323850" lvl="0" marL="457200" rtl="0" algn="l">
              <a:spcBef>
                <a:spcPts val="0"/>
              </a:spcBef>
              <a:spcAft>
                <a:spcPts val="0"/>
              </a:spcAft>
              <a:buSzPts val="1500"/>
              <a:buChar char="●"/>
            </a:pPr>
            <a:r>
              <a:rPr lang="en" sz="1500"/>
              <a:t>In case of post request, large amount of data can be sent because data is sent in body.</a:t>
            </a:r>
            <a:endParaRPr sz="1500"/>
          </a:p>
          <a:p>
            <a:pPr indent="-323850" lvl="0" marL="457200" rtl="0" algn="l">
              <a:spcBef>
                <a:spcPts val="0"/>
              </a:spcBef>
              <a:spcAft>
                <a:spcPts val="0"/>
              </a:spcAft>
              <a:buSzPts val="1500"/>
              <a:buChar char="●"/>
            </a:pPr>
            <a:r>
              <a:rPr b="1" lang="en" sz="1500"/>
              <a:t>Post request is secured because data is not exposed in URL bar.</a:t>
            </a:r>
            <a:endParaRPr b="1" sz="1500"/>
          </a:p>
          <a:p>
            <a:pPr indent="-323850" lvl="0" marL="457200" rtl="0" algn="l">
              <a:spcBef>
                <a:spcPts val="0"/>
              </a:spcBef>
              <a:spcAft>
                <a:spcPts val="0"/>
              </a:spcAft>
              <a:buSzPts val="1500"/>
              <a:buChar char="●"/>
            </a:pPr>
            <a:r>
              <a:rPr lang="en" sz="1500"/>
              <a:t>Used to send sensitive data (emails, password, etc) to server.</a:t>
            </a:r>
            <a:endParaRPr sz="1500"/>
          </a:p>
          <a:p>
            <a:pPr indent="0" lvl="0" marL="45720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HTTP response codes</a:t>
            </a:r>
            <a:endParaRPr/>
          </a:p>
        </p:txBody>
      </p:sp>
      <p:sp>
        <p:nvSpPr>
          <p:cNvPr id="195" name="Google Shape;195;p23"/>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An HTTP response is made by a server to a client. The aim of the response is to provide the client with the resource it requested, or inform the client that the action it requested has been carried out; or else to inform the client that an error occurred in processing its request</a:t>
            </a:r>
            <a:endParaRPr sz="1500"/>
          </a:p>
          <a:p>
            <a:pPr indent="0" lvl="0" marL="457200" rtl="0" algn="l">
              <a:spcBef>
                <a:spcPts val="1200"/>
              </a:spcBef>
              <a:spcAft>
                <a:spcPts val="1200"/>
              </a:spcAft>
              <a:buNone/>
            </a:pPr>
            <a:r>
              <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4"/>
          <p:cNvPicPr preferRelativeResize="0"/>
          <p:nvPr/>
        </p:nvPicPr>
        <p:blipFill>
          <a:blip r:embed="rId3">
            <a:alphaModFix/>
          </a:blip>
          <a:stretch>
            <a:fillRect/>
          </a:stretch>
        </p:blipFill>
        <p:spPr>
          <a:xfrm>
            <a:off x="2218700" y="844129"/>
            <a:ext cx="4706600" cy="3455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Application Programming Interface (API)</a:t>
            </a:r>
            <a:endParaRPr/>
          </a:p>
        </p:txBody>
      </p:sp>
      <p:sp>
        <p:nvSpPr>
          <p:cNvPr id="206" name="Google Shape;206;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APIs are mechanisms that enable two software components to communicate with each other using a set of definitions and protocols.</a:t>
            </a:r>
            <a:endParaRPr sz="1500"/>
          </a:p>
          <a:p>
            <a:pPr indent="-323850" lvl="0" marL="457200" rtl="0" algn="l">
              <a:spcBef>
                <a:spcPts val="0"/>
              </a:spcBef>
              <a:spcAft>
                <a:spcPts val="0"/>
              </a:spcAft>
              <a:buSzPts val="1500"/>
              <a:buChar char="●"/>
            </a:pPr>
            <a:r>
              <a:rPr lang="en" sz="1500"/>
              <a:t>For example, the weather bureau’s software system contains daily weather data. The weather app on your phone “talks” to this system via APIs and shows you daily weather updates on your phone.</a:t>
            </a:r>
            <a:endParaRPr sz="1500"/>
          </a:p>
          <a:p>
            <a:pPr indent="-323850" lvl="0" marL="457200" rtl="0" algn="l">
              <a:spcBef>
                <a:spcPts val="0"/>
              </a:spcBef>
              <a:spcAft>
                <a:spcPts val="0"/>
              </a:spcAft>
              <a:buSzPts val="1500"/>
              <a:buChar char="●"/>
            </a:pPr>
            <a:r>
              <a:rPr lang="en" sz="1500"/>
              <a:t>Interface can be thought of as a contract of service between two applications. This contract defines how the two communicate with each other using requests and responses.</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APIs Work</a:t>
            </a:r>
            <a:endParaRPr/>
          </a:p>
        </p:txBody>
      </p:sp>
      <p:pic>
        <p:nvPicPr>
          <p:cNvPr id="212" name="Google Shape;212;p26"/>
          <p:cNvPicPr preferRelativeResize="0"/>
          <p:nvPr/>
        </p:nvPicPr>
        <p:blipFill>
          <a:blip r:embed="rId3">
            <a:alphaModFix/>
          </a:blip>
          <a:stretch>
            <a:fillRect/>
          </a:stretch>
        </p:blipFill>
        <p:spPr>
          <a:xfrm>
            <a:off x="1285875" y="1376275"/>
            <a:ext cx="6572250" cy="3009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API works</a:t>
            </a:r>
            <a:endParaRPr/>
          </a:p>
        </p:txBody>
      </p:sp>
      <p:sp>
        <p:nvSpPr>
          <p:cNvPr id="218" name="Google Shape;218;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A client application initiates an API call to retrieve information—also known as a request. This request is processed from an application to the web server via the API’s Uniform Resource Identifier (URI) and includes a request verb, headers, and sometimes, a request body.</a:t>
            </a:r>
            <a:endParaRPr sz="1500"/>
          </a:p>
          <a:p>
            <a:pPr indent="-323850" lvl="0" marL="457200" rtl="0" algn="l">
              <a:spcBef>
                <a:spcPts val="0"/>
              </a:spcBef>
              <a:spcAft>
                <a:spcPts val="0"/>
              </a:spcAft>
              <a:buSzPts val="1500"/>
              <a:buChar char="●"/>
            </a:pPr>
            <a:r>
              <a:rPr lang="en" sz="1500"/>
              <a:t>After receiving a valid request, the API makes a call to the external program or web server.</a:t>
            </a:r>
            <a:endParaRPr sz="1500"/>
          </a:p>
          <a:p>
            <a:pPr indent="-323850" lvl="0" marL="457200" rtl="0" algn="l">
              <a:spcBef>
                <a:spcPts val="0"/>
              </a:spcBef>
              <a:spcAft>
                <a:spcPts val="0"/>
              </a:spcAft>
              <a:buSzPts val="1500"/>
              <a:buChar char="●"/>
            </a:pPr>
            <a:r>
              <a:rPr lang="en" sz="1500"/>
              <a:t>The server sends a response to the API with the requested information.</a:t>
            </a:r>
            <a:endParaRPr sz="1500"/>
          </a:p>
          <a:p>
            <a:pPr indent="-323850" lvl="0" marL="457200" rtl="0" algn="l">
              <a:spcBef>
                <a:spcPts val="0"/>
              </a:spcBef>
              <a:spcAft>
                <a:spcPts val="0"/>
              </a:spcAft>
              <a:buSzPts val="1500"/>
              <a:buChar char="●"/>
            </a:pPr>
            <a:r>
              <a:rPr lang="en" sz="1500"/>
              <a:t>The API transfers the data to the initial requesting application.</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Popular Backend frameworks</a:t>
            </a:r>
            <a:endParaRPr/>
          </a:p>
        </p:txBody>
      </p:sp>
      <p:pic>
        <p:nvPicPr>
          <p:cNvPr id="224" name="Google Shape;224;p28"/>
          <p:cNvPicPr preferRelativeResize="0"/>
          <p:nvPr/>
        </p:nvPicPr>
        <p:blipFill>
          <a:blip r:embed="rId3">
            <a:alphaModFix/>
          </a:blip>
          <a:stretch>
            <a:fillRect/>
          </a:stretch>
        </p:blipFill>
        <p:spPr>
          <a:xfrm>
            <a:off x="1297500" y="1390825"/>
            <a:ext cx="2283200" cy="1035325"/>
          </a:xfrm>
          <a:prstGeom prst="rect">
            <a:avLst/>
          </a:prstGeom>
          <a:noFill/>
          <a:ln>
            <a:noFill/>
          </a:ln>
        </p:spPr>
      </p:pic>
      <p:pic>
        <p:nvPicPr>
          <p:cNvPr id="225" name="Google Shape;225;p28"/>
          <p:cNvPicPr preferRelativeResize="0"/>
          <p:nvPr/>
        </p:nvPicPr>
        <p:blipFill>
          <a:blip r:embed="rId4">
            <a:alphaModFix/>
          </a:blip>
          <a:stretch>
            <a:fillRect/>
          </a:stretch>
        </p:blipFill>
        <p:spPr>
          <a:xfrm>
            <a:off x="5380550" y="1076900"/>
            <a:ext cx="2727600" cy="1663175"/>
          </a:xfrm>
          <a:prstGeom prst="rect">
            <a:avLst/>
          </a:prstGeom>
          <a:noFill/>
          <a:ln>
            <a:noFill/>
          </a:ln>
        </p:spPr>
      </p:pic>
      <p:pic>
        <p:nvPicPr>
          <p:cNvPr id="226" name="Google Shape;226;p28"/>
          <p:cNvPicPr preferRelativeResize="0"/>
          <p:nvPr/>
        </p:nvPicPr>
        <p:blipFill>
          <a:blip r:embed="rId5">
            <a:alphaModFix/>
          </a:blip>
          <a:stretch>
            <a:fillRect/>
          </a:stretch>
        </p:blipFill>
        <p:spPr>
          <a:xfrm>
            <a:off x="981775" y="3201325"/>
            <a:ext cx="2914650" cy="1571625"/>
          </a:xfrm>
          <a:prstGeom prst="rect">
            <a:avLst/>
          </a:prstGeom>
          <a:noFill/>
          <a:ln>
            <a:noFill/>
          </a:ln>
        </p:spPr>
      </p:pic>
      <p:pic>
        <p:nvPicPr>
          <p:cNvPr id="227" name="Google Shape;227;p28"/>
          <p:cNvPicPr preferRelativeResize="0"/>
          <p:nvPr/>
        </p:nvPicPr>
        <p:blipFill>
          <a:blip r:embed="rId6">
            <a:alphaModFix/>
          </a:blip>
          <a:stretch>
            <a:fillRect/>
          </a:stretch>
        </p:blipFill>
        <p:spPr>
          <a:xfrm>
            <a:off x="5091763" y="3296575"/>
            <a:ext cx="3305175" cy="1381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1297500" y="261025"/>
            <a:ext cx="7070700" cy="1493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3100"/>
              <a:t>Introduction to Django</a:t>
            </a:r>
            <a:endParaRPr sz="3100"/>
          </a:p>
          <a:p>
            <a:pPr indent="0" lvl="0" marL="0" rtl="0" algn="l">
              <a:lnSpc>
                <a:spcPct val="115000"/>
              </a:lnSpc>
              <a:spcBef>
                <a:spcPts val="0"/>
              </a:spcBef>
              <a:spcAft>
                <a:spcPts val="0"/>
              </a:spcAft>
              <a:buNone/>
            </a:pPr>
            <a:r>
              <a:rPr lang="en" sz="1588"/>
              <a:t>The web framework for perfectionists with deadlines.</a:t>
            </a:r>
            <a:endParaRPr sz="1588"/>
          </a:p>
        </p:txBody>
      </p:sp>
      <p:sp>
        <p:nvSpPr>
          <p:cNvPr id="233" name="Google Shape;233;p29"/>
          <p:cNvSpPr txBox="1"/>
          <p:nvPr>
            <p:ph idx="1" type="body"/>
          </p:nvPr>
        </p:nvSpPr>
        <p:spPr>
          <a:xfrm>
            <a:off x="102900" y="1754125"/>
            <a:ext cx="3798900" cy="24159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Python web framework</a:t>
            </a:r>
            <a:endParaRPr sz="1500"/>
          </a:p>
          <a:p>
            <a:pPr indent="-323850" lvl="0" marL="457200" rtl="0" algn="l">
              <a:spcBef>
                <a:spcPts val="0"/>
              </a:spcBef>
              <a:spcAft>
                <a:spcPts val="0"/>
              </a:spcAft>
              <a:buSzPts val="1500"/>
              <a:buChar char="●"/>
            </a:pPr>
            <a:r>
              <a:rPr lang="en" sz="1500"/>
              <a:t>free and open source</a:t>
            </a:r>
            <a:endParaRPr sz="1500"/>
          </a:p>
          <a:p>
            <a:pPr indent="-323850" lvl="0" marL="457200" rtl="0" algn="l">
              <a:spcBef>
                <a:spcPts val="0"/>
              </a:spcBef>
              <a:spcAft>
                <a:spcPts val="0"/>
              </a:spcAft>
              <a:buSzPts val="1500"/>
              <a:buChar char="●"/>
            </a:pPr>
            <a:r>
              <a:rPr lang="en" sz="1500"/>
              <a:t>designed to help developers take applications from concept to completion as quickly as possible</a:t>
            </a:r>
            <a:endParaRPr sz="1500"/>
          </a:p>
          <a:p>
            <a:pPr indent="-323850" lvl="0" marL="457200" rtl="0" algn="l">
              <a:spcBef>
                <a:spcPts val="0"/>
              </a:spcBef>
              <a:spcAft>
                <a:spcPts val="0"/>
              </a:spcAft>
              <a:buSzPts val="1500"/>
              <a:buChar char="●"/>
            </a:pPr>
            <a:r>
              <a:rPr lang="en" sz="1500"/>
              <a:t>MVT architecture (models, views, templates)</a:t>
            </a:r>
            <a:endParaRPr sz="1500"/>
          </a:p>
        </p:txBody>
      </p:sp>
      <p:pic>
        <p:nvPicPr>
          <p:cNvPr id="234" name="Google Shape;234;p29"/>
          <p:cNvPicPr preferRelativeResize="0"/>
          <p:nvPr/>
        </p:nvPicPr>
        <p:blipFill>
          <a:blip r:embed="rId3">
            <a:alphaModFix/>
          </a:blip>
          <a:stretch>
            <a:fillRect/>
          </a:stretch>
        </p:blipFill>
        <p:spPr>
          <a:xfrm>
            <a:off x="3988050" y="1430875"/>
            <a:ext cx="5022674" cy="3315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Roadmap for Django</a:t>
            </a:r>
            <a:endParaRPr sz="3000"/>
          </a:p>
        </p:txBody>
      </p:sp>
      <p:sp>
        <p:nvSpPr>
          <p:cNvPr id="240" name="Google Shape;240;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AutoNum type="arabicPeriod"/>
            </a:pPr>
            <a:r>
              <a:rPr lang="en" sz="2200"/>
              <a:t>Python</a:t>
            </a:r>
            <a:endParaRPr sz="2200"/>
          </a:p>
          <a:p>
            <a:pPr indent="-368300" lvl="0" marL="457200" rtl="0" algn="l">
              <a:spcBef>
                <a:spcPts val="0"/>
              </a:spcBef>
              <a:spcAft>
                <a:spcPts val="0"/>
              </a:spcAft>
              <a:buSzPts val="2200"/>
              <a:buAutoNum type="arabicPeriod"/>
            </a:pPr>
            <a:r>
              <a:rPr lang="en" sz="2200"/>
              <a:t>Virtual Environments (including managing different python versions)</a:t>
            </a:r>
            <a:endParaRPr sz="2200"/>
          </a:p>
          <a:p>
            <a:pPr indent="-368300" lvl="0" marL="457200" rtl="0" algn="l">
              <a:spcBef>
                <a:spcPts val="0"/>
              </a:spcBef>
              <a:spcAft>
                <a:spcPts val="0"/>
              </a:spcAft>
              <a:buSzPts val="2200"/>
              <a:buAutoNum type="arabicPeriod"/>
            </a:pPr>
            <a:r>
              <a:rPr lang="en" sz="2200"/>
              <a:t>Django</a:t>
            </a:r>
            <a:endParaRPr sz="2200"/>
          </a:p>
          <a:p>
            <a:pPr indent="-368300" lvl="0" marL="457200" rtl="0" algn="l">
              <a:spcBef>
                <a:spcPts val="0"/>
              </a:spcBef>
              <a:spcAft>
                <a:spcPts val="0"/>
              </a:spcAft>
              <a:buSzPts val="2200"/>
              <a:buAutoNum type="arabicPeriod"/>
            </a:pPr>
            <a:r>
              <a:rPr lang="en" sz="2200"/>
              <a:t>Django Rest Framework</a:t>
            </a:r>
            <a:endParaRPr sz="2200"/>
          </a:p>
          <a:p>
            <a:pPr indent="0" lvl="0" marL="45720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t>Free </a:t>
            </a:r>
            <a:r>
              <a:rPr lang="en" sz="2800"/>
              <a:t>Resources for learning Django</a:t>
            </a:r>
            <a:endParaRPr sz="2800"/>
          </a:p>
        </p:txBody>
      </p:sp>
      <p:sp>
        <p:nvSpPr>
          <p:cNvPr id="246" name="Google Shape;246;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freecodecamp: </a:t>
            </a:r>
            <a:r>
              <a:rPr lang="en" sz="1600" u="sng">
                <a:solidFill>
                  <a:schemeClr val="hlink"/>
                </a:solidFill>
                <a:hlinkClick r:id="rId3"/>
              </a:rPr>
              <a:t>Django For Everybody</a:t>
            </a:r>
            <a:endParaRPr sz="1600"/>
          </a:p>
          <a:p>
            <a:pPr indent="-330200" lvl="0" marL="457200" rtl="0" algn="l">
              <a:spcBef>
                <a:spcPts val="0"/>
              </a:spcBef>
              <a:spcAft>
                <a:spcPts val="0"/>
              </a:spcAft>
              <a:buSzPts val="1600"/>
              <a:buChar char="●"/>
            </a:pPr>
            <a:r>
              <a:rPr lang="en" sz="1600"/>
              <a:t>Beginners course: </a:t>
            </a:r>
            <a:r>
              <a:rPr lang="en" sz="1600" u="sng">
                <a:solidFill>
                  <a:schemeClr val="hlink"/>
                </a:solidFill>
                <a:hlinkClick r:id="rId4"/>
              </a:rPr>
              <a:t>Python Django Tutorial: Full-Featured Web App</a:t>
            </a:r>
            <a:endParaRPr sz="1600"/>
          </a:p>
          <a:p>
            <a:pPr indent="-330200" lvl="0" marL="457200" rtl="0" algn="l">
              <a:spcBef>
                <a:spcPts val="0"/>
              </a:spcBef>
              <a:spcAft>
                <a:spcPts val="0"/>
              </a:spcAft>
              <a:buSzPts val="1600"/>
              <a:buChar char="●"/>
            </a:pPr>
            <a:r>
              <a:rPr lang="en" sz="1600"/>
              <a:t>Django Documentation: </a:t>
            </a:r>
            <a:r>
              <a:rPr lang="en" sz="1600" u="sng">
                <a:solidFill>
                  <a:schemeClr val="hlink"/>
                </a:solidFill>
                <a:hlinkClick r:id="rId5"/>
              </a:rPr>
              <a:t>https://docs.djangoproject.com/en/4.0/intro/overview/</a:t>
            </a:r>
            <a:endParaRPr sz="1600"/>
          </a:p>
          <a:p>
            <a:pPr indent="-330200" lvl="0" marL="457200" rtl="0" algn="l">
              <a:spcBef>
                <a:spcPts val="0"/>
              </a:spcBef>
              <a:spcAft>
                <a:spcPts val="0"/>
              </a:spcAft>
              <a:buSzPts val="1600"/>
              <a:buChar char="●"/>
            </a:pPr>
            <a:r>
              <a:rPr lang="en" sz="1600"/>
              <a:t>Django REST Framework: </a:t>
            </a:r>
            <a:r>
              <a:rPr lang="en" sz="1600" u="sng">
                <a:solidFill>
                  <a:schemeClr val="hlink"/>
                </a:solidFill>
                <a:hlinkClick r:id="rId6"/>
              </a:rPr>
              <a:t>Build an API with Django</a:t>
            </a:r>
            <a:endParaRPr sz="1600"/>
          </a:p>
          <a:p>
            <a:pPr indent="-330200" lvl="0" marL="457200" rtl="0" algn="l">
              <a:spcBef>
                <a:spcPts val="0"/>
              </a:spcBef>
              <a:spcAft>
                <a:spcPts val="0"/>
              </a:spcAft>
              <a:buSzPts val="1600"/>
              <a:buChar char="●"/>
            </a:pPr>
            <a:r>
              <a:rPr lang="en" sz="1600"/>
              <a:t>DRF Documentation: </a:t>
            </a:r>
            <a:r>
              <a:rPr lang="en" sz="1600" u="sng">
                <a:solidFill>
                  <a:schemeClr val="hlink"/>
                </a:solidFill>
                <a:hlinkClick r:id="rId7"/>
              </a:rPr>
              <a:t>https://www.django-rest-framework.org/</a:t>
            </a:r>
            <a:endParaRPr sz="1600"/>
          </a:p>
          <a:p>
            <a:pPr indent="-330200" lvl="0" marL="457200" rtl="0" algn="l">
              <a:spcBef>
                <a:spcPts val="0"/>
              </a:spcBef>
              <a:spcAft>
                <a:spcPts val="0"/>
              </a:spcAft>
              <a:buSzPts val="1600"/>
              <a:buChar char="●"/>
            </a:pPr>
            <a:r>
              <a:rPr lang="en" sz="1600"/>
              <a:t>DRF Book: </a:t>
            </a:r>
            <a:r>
              <a:rPr lang="en" sz="1600" u="sng">
                <a:solidFill>
                  <a:schemeClr val="hlink"/>
                </a:solidFill>
                <a:hlinkClick r:id="rId8"/>
              </a:rPr>
              <a:t>DRF.pdf</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Topics we will be covering</a:t>
            </a:r>
            <a:endParaRPr/>
          </a:p>
        </p:txBody>
      </p:sp>
      <p:sp>
        <p:nvSpPr>
          <p:cNvPr id="140" name="Google Shape;140;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What is Backend Development</a:t>
            </a:r>
            <a:endParaRPr sz="1500"/>
          </a:p>
          <a:p>
            <a:pPr indent="-323850" lvl="0" marL="457200" rtl="0" algn="l">
              <a:spcBef>
                <a:spcPts val="0"/>
              </a:spcBef>
              <a:spcAft>
                <a:spcPts val="0"/>
              </a:spcAft>
              <a:buSzPts val="1500"/>
              <a:buChar char="●"/>
            </a:pPr>
            <a:r>
              <a:rPr lang="en" sz="1500"/>
              <a:t>How frontend and backend interacts with each other</a:t>
            </a:r>
            <a:endParaRPr sz="1500"/>
          </a:p>
          <a:p>
            <a:pPr indent="-323850" lvl="0" marL="457200" rtl="0" algn="l">
              <a:spcBef>
                <a:spcPts val="0"/>
              </a:spcBef>
              <a:spcAft>
                <a:spcPts val="0"/>
              </a:spcAft>
              <a:buSzPts val="1500"/>
              <a:buChar char="●"/>
            </a:pPr>
            <a:r>
              <a:rPr lang="en" sz="1500"/>
              <a:t>Different types of HTTP requests</a:t>
            </a:r>
            <a:endParaRPr sz="1500"/>
          </a:p>
          <a:p>
            <a:pPr indent="-323850" lvl="0" marL="457200" rtl="0" algn="l">
              <a:spcBef>
                <a:spcPts val="0"/>
              </a:spcBef>
              <a:spcAft>
                <a:spcPts val="0"/>
              </a:spcAft>
              <a:buSzPts val="1500"/>
              <a:buChar char="●"/>
            </a:pPr>
            <a:r>
              <a:rPr lang="en" sz="1500"/>
              <a:t>Application programming interfaces (APIs)</a:t>
            </a:r>
            <a:endParaRPr sz="1500"/>
          </a:p>
          <a:p>
            <a:pPr indent="-323850" lvl="0" marL="457200" rtl="0" algn="l">
              <a:spcBef>
                <a:spcPts val="0"/>
              </a:spcBef>
              <a:spcAft>
                <a:spcPts val="0"/>
              </a:spcAft>
              <a:buSzPts val="1500"/>
              <a:buChar char="●"/>
            </a:pPr>
            <a:r>
              <a:rPr lang="en" sz="1500"/>
              <a:t>How API works</a:t>
            </a:r>
            <a:endParaRPr sz="1500"/>
          </a:p>
          <a:p>
            <a:pPr indent="-323850" lvl="0" marL="457200" rtl="0" algn="l">
              <a:spcBef>
                <a:spcPts val="0"/>
              </a:spcBef>
              <a:spcAft>
                <a:spcPts val="0"/>
              </a:spcAft>
              <a:buSzPts val="1500"/>
              <a:buChar char="●"/>
            </a:pPr>
            <a:r>
              <a:rPr lang="en" sz="1500"/>
              <a:t>2 examples of backend frameworks : Django &amp; Nodejs</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2"/>
          <p:cNvSpPr txBox="1"/>
          <p:nvPr>
            <p:ph type="title"/>
          </p:nvPr>
        </p:nvSpPr>
        <p:spPr>
          <a:xfrm>
            <a:off x="1297500" y="393750"/>
            <a:ext cx="5909700" cy="116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to NodeJS</a:t>
            </a:r>
            <a:endParaRPr/>
          </a:p>
          <a:p>
            <a:pPr indent="0" lvl="0" marL="0" rtl="0" algn="l">
              <a:spcBef>
                <a:spcPts val="0"/>
              </a:spcBef>
              <a:spcAft>
                <a:spcPts val="0"/>
              </a:spcAft>
              <a:buNone/>
            </a:pPr>
            <a:r>
              <a:rPr lang="en" sz="1550"/>
              <a:t>Use JavaScript on both the front-end and back-end with Node.js for fast and efficient full-stack development</a:t>
            </a:r>
            <a:endParaRPr sz="1550"/>
          </a:p>
        </p:txBody>
      </p:sp>
      <p:sp>
        <p:nvSpPr>
          <p:cNvPr id="252" name="Google Shape;252;p32"/>
          <p:cNvSpPr txBox="1"/>
          <p:nvPr>
            <p:ph idx="1" type="body"/>
          </p:nvPr>
        </p:nvSpPr>
        <p:spPr>
          <a:xfrm>
            <a:off x="118000" y="1891850"/>
            <a:ext cx="4305600" cy="3139800"/>
          </a:xfrm>
          <a:prstGeom prst="rect">
            <a:avLst/>
          </a:prstGeom>
        </p:spPr>
        <p:txBody>
          <a:bodyPr anchorCtr="0" anchor="t" bIns="91425" lIns="91425" spcFirstLastPara="1" rIns="91425" wrap="square" tIns="91425">
            <a:noAutofit/>
          </a:bodyPr>
          <a:lstStyle/>
          <a:p>
            <a:pPr indent="0" lvl="0" marL="0" rtl="0" algn="l">
              <a:lnSpc>
                <a:spcPct val="95000"/>
              </a:lnSpc>
              <a:spcBef>
                <a:spcPts val="2900"/>
              </a:spcBef>
              <a:spcAft>
                <a:spcPts val="0"/>
              </a:spcAft>
              <a:buSzPts val="275"/>
              <a:buNone/>
            </a:pPr>
            <a:r>
              <a:t/>
            </a:r>
            <a:endParaRPr sz="400">
              <a:solidFill>
                <a:srgbClr val="D1D5DB"/>
              </a:solidFill>
              <a:highlight>
                <a:srgbClr val="444654"/>
              </a:highlight>
              <a:latin typeface="Roboto"/>
              <a:ea typeface="Roboto"/>
              <a:cs typeface="Roboto"/>
              <a:sym typeface="Roboto"/>
            </a:endParaRPr>
          </a:p>
          <a:p>
            <a:pPr indent="-330200" lvl="0" marL="457200" rtl="0" algn="l">
              <a:lnSpc>
                <a:spcPct val="95000"/>
              </a:lnSpc>
              <a:spcBef>
                <a:spcPts val="0"/>
              </a:spcBef>
              <a:spcAft>
                <a:spcPts val="0"/>
              </a:spcAft>
              <a:buSzPts val="1600"/>
              <a:buChar char="●"/>
            </a:pPr>
            <a:r>
              <a:rPr lang="en" sz="1600"/>
              <a:t>Node.js is an open-source, cross-platform JavaScript runtime environment.</a:t>
            </a:r>
            <a:endParaRPr sz="1600"/>
          </a:p>
          <a:p>
            <a:pPr indent="-330200" lvl="0" marL="457200" rtl="0" algn="l">
              <a:lnSpc>
                <a:spcPct val="95000"/>
              </a:lnSpc>
              <a:spcBef>
                <a:spcPts val="0"/>
              </a:spcBef>
              <a:spcAft>
                <a:spcPts val="0"/>
              </a:spcAft>
              <a:buSzPts val="1600"/>
              <a:buChar char="●"/>
            </a:pPr>
            <a:r>
              <a:rPr lang="en" sz="1600"/>
              <a:t>Node.js uses a non-blocking, event-driven I/O model, making it suitable for building real-time, data-intensive applications.</a:t>
            </a:r>
            <a:endParaRPr sz="1600"/>
          </a:p>
          <a:p>
            <a:pPr indent="-330200" lvl="0" marL="457200" rtl="0" algn="l">
              <a:lnSpc>
                <a:spcPct val="95000"/>
              </a:lnSpc>
              <a:spcBef>
                <a:spcPts val="0"/>
              </a:spcBef>
              <a:spcAft>
                <a:spcPts val="0"/>
              </a:spcAft>
              <a:buSzPts val="1600"/>
              <a:buChar char="●"/>
            </a:pPr>
            <a:r>
              <a:rPr lang="en" sz="1600"/>
              <a:t>Node.js has a large and active community, which has created a vast ecosystem of libraries and modules (npm) for various purposes.</a:t>
            </a:r>
            <a:endParaRPr sz="1600"/>
          </a:p>
          <a:p>
            <a:pPr indent="0" lvl="0" marL="0" rtl="0" algn="l">
              <a:lnSpc>
                <a:spcPct val="95000"/>
              </a:lnSpc>
              <a:spcBef>
                <a:spcPts val="1200"/>
              </a:spcBef>
              <a:spcAft>
                <a:spcPts val="0"/>
              </a:spcAft>
              <a:buSzPts val="275"/>
              <a:buNone/>
            </a:pPr>
            <a:r>
              <a:t/>
            </a:r>
            <a:endParaRPr sz="425"/>
          </a:p>
          <a:p>
            <a:pPr indent="0" lvl="0" marL="0" rtl="0" algn="l">
              <a:lnSpc>
                <a:spcPct val="95000"/>
              </a:lnSpc>
              <a:spcBef>
                <a:spcPts val="1200"/>
              </a:spcBef>
              <a:spcAft>
                <a:spcPts val="1200"/>
              </a:spcAft>
              <a:buSzPts val="275"/>
              <a:buNone/>
            </a:pPr>
            <a:r>
              <a:t/>
            </a:r>
            <a:endParaRPr sz="425"/>
          </a:p>
        </p:txBody>
      </p:sp>
      <p:pic>
        <p:nvPicPr>
          <p:cNvPr id="253" name="Google Shape;253;p32"/>
          <p:cNvPicPr preferRelativeResize="0"/>
          <p:nvPr/>
        </p:nvPicPr>
        <p:blipFill>
          <a:blip r:embed="rId3">
            <a:alphaModFix/>
          </a:blip>
          <a:stretch>
            <a:fillRect/>
          </a:stretch>
        </p:blipFill>
        <p:spPr>
          <a:xfrm>
            <a:off x="4735725" y="1616150"/>
            <a:ext cx="4156100" cy="2983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1297500" y="393750"/>
            <a:ext cx="4454100" cy="6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Roadmap for NodeJS</a:t>
            </a:r>
            <a:endParaRPr sz="3000"/>
          </a:p>
        </p:txBody>
      </p:sp>
      <p:sp>
        <p:nvSpPr>
          <p:cNvPr id="259" name="Google Shape;259;p33"/>
          <p:cNvSpPr txBox="1"/>
          <p:nvPr>
            <p:ph idx="1" type="body"/>
          </p:nvPr>
        </p:nvSpPr>
        <p:spPr>
          <a:xfrm>
            <a:off x="1081525" y="1420600"/>
            <a:ext cx="7061700" cy="327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Learn the basics of JavaScript</a:t>
            </a:r>
            <a:endParaRPr sz="1800"/>
          </a:p>
          <a:p>
            <a:pPr indent="-342900" lvl="0" marL="457200" rtl="0" algn="l">
              <a:spcBef>
                <a:spcPts val="0"/>
              </a:spcBef>
              <a:spcAft>
                <a:spcPts val="0"/>
              </a:spcAft>
              <a:buSzPts val="1800"/>
              <a:buChar char="●"/>
            </a:pPr>
            <a:r>
              <a:rPr lang="en" sz="1800"/>
              <a:t>Learn the basics of Node.js: Learn about the core concepts of Node.js, including modules, events, and the event loop</a:t>
            </a:r>
            <a:endParaRPr sz="1800"/>
          </a:p>
          <a:p>
            <a:pPr indent="-342900" lvl="0" marL="457200" rtl="0" algn="l">
              <a:spcBef>
                <a:spcPts val="0"/>
              </a:spcBef>
              <a:spcAft>
                <a:spcPts val="0"/>
              </a:spcAft>
              <a:buSzPts val="1800"/>
              <a:buChar char="●"/>
            </a:pPr>
            <a:r>
              <a:rPr lang="en" sz="1800"/>
              <a:t>Learn about Express: Express is a popular framework for building web applications with Node.js</a:t>
            </a:r>
            <a:endParaRPr sz="1800"/>
          </a:p>
          <a:p>
            <a:pPr indent="-342900" lvl="0" marL="457200" rtl="0" algn="l">
              <a:spcBef>
                <a:spcPts val="0"/>
              </a:spcBef>
              <a:spcAft>
                <a:spcPts val="0"/>
              </a:spcAft>
              <a:buSzPts val="1800"/>
              <a:buChar char="●"/>
            </a:pPr>
            <a:r>
              <a:rPr lang="en" sz="1800"/>
              <a:t>Learn MongoDB which is a noSQL database</a:t>
            </a:r>
            <a:endParaRPr sz="1800"/>
          </a:p>
          <a:p>
            <a:pPr indent="-342900" lvl="0" marL="457200" rtl="0" algn="l">
              <a:spcBef>
                <a:spcPts val="0"/>
              </a:spcBef>
              <a:spcAft>
                <a:spcPts val="0"/>
              </a:spcAft>
              <a:buSzPts val="1800"/>
              <a:buChar char="●"/>
            </a:pPr>
            <a:r>
              <a:rPr lang="en" sz="1800"/>
              <a:t>Learn about Socket.io: Socket.io is a popular library for real-time communication between client and server</a:t>
            </a:r>
            <a:endParaRPr sz="1800"/>
          </a:p>
          <a:p>
            <a:pPr indent="-342900" lvl="0" marL="457200" rtl="0" algn="l">
              <a:spcBef>
                <a:spcPts val="0"/>
              </a:spcBef>
              <a:spcAft>
                <a:spcPts val="0"/>
              </a:spcAft>
              <a:buSzPts val="1800"/>
              <a:buChar char="●"/>
            </a:pPr>
            <a:r>
              <a:rPr lang="en" sz="1800"/>
              <a:t>Put all of your knowledge to the test by building a complete application using Node.js, Express, and MongoDB</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4"/>
          <p:cNvSpPr txBox="1"/>
          <p:nvPr>
            <p:ph type="title"/>
          </p:nvPr>
        </p:nvSpPr>
        <p:spPr>
          <a:xfrm>
            <a:off x="1305500" y="446400"/>
            <a:ext cx="6253800" cy="103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Free Sources for learning NodeJS</a:t>
            </a:r>
            <a:endParaRPr sz="2800"/>
          </a:p>
        </p:txBody>
      </p:sp>
      <p:sp>
        <p:nvSpPr>
          <p:cNvPr id="265" name="Google Shape;265;p34"/>
          <p:cNvSpPr txBox="1"/>
          <p:nvPr>
            <p:ph idx="1" type="body"/>
          </p:nvPr>
        </p:nvSpPr>
        <p:spPr>
          <a:xfrm>
            <a:off x="853475" y="1620600"/>
            <a:ext cx="7589700" cy="34668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u="sng">
                <a:solidFill>
                  <a:schemeClr val="accent5"/>
                </a:solidFill>
                <a:hlinkClick r:id="rId3">
                  <a:extLst>
                    <a:ext uri="{A12FA001-AC4F-418D-AE19-62706E023703}">
                      <ahyp:hlinkClr val="tx"/>
                    </a:ext>
                  </a:extLst>
                </a:hlinkClick>
              </a:rPr>
              <a:t>NodeJS website</a:t>
            </a:r>
            <a:r>
              <a:rPr lang="en" sz="1500"/>
              <a:t> : </a:t>
            </a:r>
            <a:r>
              <a:rPr lang="en" sz="1500"/>
              <a:t>provides documentation and tutorials on how to get started with Node.js </a:t>
            </a:r>
            <a:endParaRPr sz="1500"/>
          </a:p>
          <a:p>
            <a:pPr indent="-323850" lvl="0" marL="457200" rtl="0" algn="l">
              <a:spcBef>
                <a:spcPts val="0"/>
              </a:spcBef>
              <a:spcAft>
                <a:spcPts val="0"/>
              </a:spcAft>
              <a:buSzPts val="1500"/>
              <a:buChar char="●"/>
            </a:pPr>
            <a:r>
              <a:rPr lang="en" sz="1500" u="sng">
                <a:solidFill>
                  <a:schemeClr val="hlink"/>
                </a:solidFill>
                <a:hlinkClick r:id="rId4"/>
              </a:rPr>
              <a:t>MDN Web Docs</a:t>
            </a:r>
            <a:r>
              <a:rPr lang="en" sz="1500"/>
              <a:t> </a:t>
            </a:r>
            <a:r>
              <a:rPr lang="en" sz="1500"/>
              <a:t>: offers a comprehensive tutorial on how to build web applications with Node.js and Express</a:t>
            </a:r>
            <a:endParaRPr sz="1500"/>
          </a:p>
          <a:p>
            <a:pPr indent="-323850" lvl="0" marL="457200" rtl="0" algn="l">
              <a:spcBef>
                <a:spcPts val="0"/>
              </a:spcBef>
              <a:spcAft>
                <a:spcPts val="0"/>
              </a:spcAft>
              <a:buSzPts val="1500"/>
              <a:buChar char="●"/>
            </a:pPr>
            <a:r>
              <a:rPr lang="en" sz="1500" u="sng">
                <a:solidFill>
                  <a:schemeClr val="hlink"/>
                </a:solidFill>
                <a:hlinkClick r:id="rId5"/>
              </a:rPr>
              <a:t>FreeCodeCamp</a:t>
            </a:r>
            <a:r>
              <a:rPr lang="en" sz="1500"/>
              <a:t> :</a:t>
            </a:r>
            <a:r>
              <a:rPr lang="en" sz="1500"/>
              <a:t> offers a free, self-paced curriculum that covers the basics of Node.js and related technologies</a:t>
            </a:r>
            <a:endParaRPr sz="1500"/>
          </a:p>
          <a:p>
            <a:pPr indent="-323850" lvl="0" marL="457200" rtl="0" algn="l">
              <a:spcBef>
                <a:spcPts val="0"/>
              </a:spcBef>
              <a:spcAft>
                <a:spcPts val="0"/>
              </a:spcAft>
              <a:buSzPts val="1500"/>
              <a:buChar char="●"/>
            </a:pPr>
            <a:r>
              <a:rPr lang="en" sz="1500" u="sng">
                <a:solidFill>
                  <a:schemeClr val="hlink"/>
                </a:solidFill>
                <a:hlinkClick r:id="rId6"/>
              </a:rPr>
              <a:t>NodeJS Youtube Channel</a:t>
            </a:r>
            <a:r>
              <a:rPr lang="en" sz="1500"/>
              <a:t> : </a:t>
            </a:r>
            <a:r>
              <a:rPr lang="en" sz="1500"/>
              <a:t>provides a wealth of video tutorials, webinars, and other educational resources</a:t>
            </a:r>
            <a:endParaRPr sz="1500"/>
          </a:p>
          <a:p>
            <a:pPr indent="-323850" lvl="0" marL="457200" rtl="0" algn="l">
              <a:spcBef>
                <a:spcPts val="0"/>
              </a:spcBef>
              <a:spcAft>
                <a:spcPts val="0"/>
              </a:spcAft>
              <a:buSzPts val="1500"/>
              <a:buChar char="●"/>
            </a:pPr>
            <a:r>
              <a:rPr lang="en" sz="1500"/>
              <a:t>Books: "Node.js in Action" by Mike Cantelon, Marc Harter, T.J. Holowaychuk, and Nathan Rajlich, "Learning Node.js Development" by Andrew Mead </a:t>
            </a:r>
            <a:endParaRPr sz="15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Components of a web application</a:t>
            </a:r>
            <a:endParaRPr/>
          </a:p>
        </p:txBody>
      </p:sp>
      <p:pic>
        <p:nvPicPr>
          <p:cNvPr id="146" name="Google Shape;146;p15"/>
          <p:cNvPicPr preferRelativeResize="0"/>
          <p:nvPr/>
        </p:nvPicPr>
        <p:blipFill>
          <a:blip r:embed="rId3">
            <a:alphaModFix/>
          </a:blip>
          <a:stretch>
            <a:fillRect/>
          </a:stretch>
        </p:blipFill>
        <p:spPr>
          <a:xfrm>
            <a:off x="2390775" y="1957900"/>
            <a:ext cx="4362450" cy="2247900"/>
          </a:xfrm>
          <a:prstGeom prst="rect">
            <a:avLst/>
          </a:prstGeom>
          <a:noFill/>
          <a:ln>
            <a:noFill/>
          </a:ln>
        </p:spPr>
      </p:pic>
      <p:sp>
        <p:nvSpPr>
          <p:cNvPr id="147" name="Google Shape;147;p15"/>
          <p:cNvSpPr txBox="1"/>
          <p:nvPr/>
        </p:nvSpPr>
        <p:spPr>
          <a:xfrm>
            <a:off x="2740050" y="1432775"/>
            <a:ext cx="110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Client Side</a:t>
            </a:r>
            <a:endParaRPr>
              <a:solidFill>
                <a:schemeClr val="lt1"/>
              </a:solidFill>
              <a:latin typeface="Lato"/>
              <a:ea typeface="Lato"/>
              <a:cs typeface="Lato"/>
              <a:sym typeface="Lato"/>
            </a:endParaRPr>
          </a:p>
        </p:txBody>
      </p:sp>
      <p:sp>
        <p:nvSpPr>
          <p:cNvPr id="148" name="Google Shape;148;p15"/>
          <p:cNvSpPr txBox="1"/>
          <p:nvPr/>
        </p:nvSpPr>
        <p:spPr>
          <a:xfrm>
            <a:off x="4986675" y="1432775"/>
            <a:ext cx="104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Server side</a:t>
            </a:r>
            <a:endParaRPr>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16"/>
          <p:cNvPicPr preferRelativeResize="0"/>
          <p:nvPr/>
        </p:nvPicPr>
        <p:blipFill>
          <a:blip r:embed="rId3">
            <a:alphaModFix/>
          </a:blip>
          <a:stretch>
            <a:fillRect/>
          </a:stretch>
        </p:blipFill>
        <p:spPr>
          <a:xfrm>
            <a:off x="585775" y="333375"/>
            <a:ext cx="7972425" cy="4476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Backend Development?</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Back-end development covers server-side web application logic and integration and activities, like writing APIs, creating libraries, and working with system components instead of frontend development, which focuses on customer-facing services and programs.</a:t>
            </a:r>
            <a:endParaRPr sz="1500"/>
          </a:p>
          <a:p>
            <a:pPr indent="-323850" lvl="0" marL="457200" rtl="0" algn="l">
              <a:spcBef>
                <a:spcPts val="0"/>
              </a:spcBef>
              <a:spcAft>
                <a:spcPts val="0"/>
              </a:spcAft>
              <a:buSzPts val="1500"/>
              <a:buChar char="●"/>
            </a:pPr>
            <a:r>
              <a:rPr lang="en" sz="1500"/>
              <a:t>Backend developers build code that allows a database and application to communicate with one another.</a:t>
            </a:r>
            <a:endParaRPr sz="1500"/>
          </a:p>
          <a:p>
            <a:pPr indent="-323850" lvl="0" marL="457200" rtl="0" algn="l">
              <a:spcBef>
                <a:spcPts val="0"/>
              </a:spcBef>
              <a:spcAft>
                <a:spcPts val="0"/>
              </a:spcAft>
              <a:buSzPts val="1500"/>
              <a:buChar char="●"/>
            </a:pPr>
            <a:r>
              <a:rPr lang="en" sz="1500"/>
              <a:t>Backend developers take care and maintain the back-end of a website, Including databases, servers, and apps, and they control what you don't see.</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3842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frontend and backend interacts</a:t>
            </a:r>
            <a:endParaRPr/>
          </a:p>
        </p:txBody>
      </p:sp>
      <p:pic>
        <p:nvPicPr>
          <p:cNvPr id="165" name="Google Shape;165;p18"/>
          <p:cNvPicPr preferRelativeResize="0"/>
          <p:nvPr/>
        </p:nvPicPr>
        <p:blipFill>
          <a:blip r:embed="rId3">
            <a:alphaModFix/>
          </a:blip>
          <a:stretch>
            <a:fillRect/>
          </a:stretch>
        </p:blipFill>
        <p:spPr>
          <a:xfrm>
            <a:off x="1696500" y="1532750"/>
            <a:ext cx="5926175" cy="2572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frontend and backend interacts</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Frontend and backend communicate with each other via HTTP requests.</a:t>
            </a:r>
            <a:endParaRPr sz="1500"/>
          </a:p>
          <a:p>
            <a:pPr indent="-323850" lvl="0" marL="457200" rtl="0" algn="l">
              <a:spcBef>
                <a:spcPts val="0"/>
              </a:spcBef>
              <a:spcAft>
                <a:spcPts val="0"/>
              </a:spcAft>
              <a:buSzPts val="1500"/>
              <a:buChar char="●"/>
            </a:pPr>
            <a:r>
              <a:rPr lang="en" sz="1500"/>
              <a:t> A client (browser) sends an HTTP request to the server; then the server returns a response to the client.</a:t>
            </a:r>
            <a:endParaRPr sz="1500"/>
          </a:p>
          <a:p>
            <a:pPr indent="-323850" lvl="0" marL="457200" rtl="0" algn="l">
              <a:spcBef>
                <a:spcPts val="0"/>
              </a:spcBef>
              <a:spcAft>
                <a:spcPts val="0"/>
              </a:spcAft>
              <a:buSzPts val="1500"/>
              <a:buChar char="●"/>
            </a:pPr>
            <a:r>
              <a:rPr lang="en" sz="1500"/>
              <a:t>An HTTP request is made from a client to a host located on the server in order to receive a resource needed to build the content.</a:t>
            </a:r>
            <a:endParaRPr sz="1500"/>
          </a:p>
          <a:p>
            <a:pPr indent="-323850" lvl="0" marL="457200" rtl="0" algn="l">
              <a:spcBef>
                <a:spcPts val="0"/>
              </a:spcBef>
              <a:spcAft>
                <a:spcPts val="0"/>
              </a:spcAft>
              <a:buSzPts val="1500"/>
              <a:buChar char="●"/>
            </a:pPr>
            <a:r>
              <a:rPr lang="en" sz="1500"/>
              <a:t>An HTTP response is made by a server to a client. The aim of the response is to provide the client with the resource it requested, or inform the client that the action it requested has been carried out; or else to inform the client that an error occurred in processing its request.</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Types of HTTP requests</a:t>
            </a:r>
            <a:endParaRPr/>
          </a:p>
        </p:txBody>
      </p:sp>
      <p:pic>
        <p:nvPicPr>
          <p:cNvPr id="177" name="Google Shape;177;p20"/>
          <p:cNvPicPr preferRelativeResize="0"/>
          <p:nvPr/>
        </p:nvPicPr>
        <p:blipFill>
          <a:blip r:embed="rId3">
            <a:alphaModFix/>
          </a:blip>
          <a:stretch>
            <a:fillRect/>
          </a:stretch>
        </p:blipFill>
        <p:spPr>
          <a:xfrm>
            <a:off x="2220563" y="1307850"/>
            <a:ext cx="4702886" cy="3530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GET request</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A GET request retrieves data from a web server by specifying parameters in the URL portion of the request</a:t>
            </a:r>
            <a:endParaRPr sz="1500"/>
          </a:p>
          <a:p>
            <a:pPr indent="-323850" lvl="0" marL="457200" rtl="0" algn="l">
              <a:spcBef>
                <a:spcPts val="0"/>
              </a:spcBef>
              <a:spcAft>
                <a:spcPts val="0"/>
              </a:spcAft>
              <a:buSzPts val="1500"/>
              <a:buChar char="●"/>
            </a:pPr>
            <a:r>
              <a:rPr lang="en" sz="1500"/>
              <a:t>This is the main method used for document retrieval.</a:t>
            </a:r>
            <a:endParaRPr sz="1500"/>
          </a:p>
          <a:p>
            <a:pPr indent="-323850" lvl="0" marL="457200" rtl="0" algn="l">
              <a:spcBef>
                <a:spcPts val="0"/>
              </a:spcBef>
              <a:spcAft>
                <a:spcPts val="0"/>
              </a:spcAft>
              <a:buSzPts val="1500"/>
              <a:buChar char="●"/>
            </a:pPr>
            <a:r>
              <a:rPr b="1" lang="en" sz="1500"/>
              <a:t>Get request is not secured because data is exposed in URL bar.</a:t>
            </a:r>
            <a:endParaRPr b="1" sz="1500"/>
          </a:p>
          <a:p>
            <a:pPr indent="-323850" lvl="0" marL="457200" rtl="0" algn="l">
              <a:spcBef>
                <a:spcPts val="0"/>
              </a:spcBef>
              <a:spcAft>
                <a:spcPts val="0"/>
              </a:spcAft>
              <a:buSzPts val="1500"/>
              <a:buChar char="●"/>
            </a:pPr>
            <a:r>
              <a:rPr lang="en" sz="1500"/>
              <a:t> In case of Get request, only limited amount of data can be sent because data is sent in header/URL.</a:t>
            </a:r>
            <a:endParaRPr sz="1500"/>
          </a:p>
          <a:p>
            <a:pPr indent="-323850" lvl="0" marL="457200" rtl="0" algn="l">
              <a:spcBef>
                <a:spcPts val="0"/>
              </a:spcBef>
              <a:spcAft>
                <a:spcPts val="0"/>
              </a:spcAft>
              <a:buSzPts val="1500"/>
              <a:buChar char="●"/>
            </a:pPr>
            <a:r>
              <a:rPr lang="en" sz="1500"/>
              <a:t>GET requests should never be used when dealing with sensitive data.</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