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Chandreyee-Chattopadhyay/Steganography_project.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1573968" y="4541394"/>
            <a:ext cx="851212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Chandreyee Chattopadhyay</a:t>
            </a:r>
          </a:p>
          <a:p>
            <a:r>
              <a:rPr lang="en-US" sz="2000" b="1" dirty="0">
                <a:solidFill>
                  <a:schemeClr val="accent1">
                    <a:lumMod val="75000"/>
                  </a:schemeClr>
                </a:solidFill>
                <a:latin typeface="Arial"/>
                <a:cs typeface="Arial"/>
              </a:rPr>
              <a:t>College Name &amp; Department : Heritage Institute of Technology,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US" sz="2400" dirty="0"/>
              <a:t>  </a:t>
            </a:r>
            <a:r>
              <a:rPr lang="en-US" sz="2400" dirty="0">
                <a:hlinkClick r:id="rId2"/>
              </a:rPr>
              <a:t>https://github.com/Chandreyee-Chattopadhyay/Steganography_project.git</a:t>
            </a:r>
            <a:endParaRPr lang="en-IN" sz="2400"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838D57BD-0774-2E05-A998-2415329BA864}"/>
              </a:ext>
            </a:extLst>
          </p:cNvPr>
          <p:cNvSpPr>
            <a:spLocks noGrp="1" noChangeArrowheads="1"/>
          </p:cNvSpPr>
          <p:nvPr>
            <p:ph idx="1"/>
          </p:nvPr>
        </p:nvSpPr>
        <p:spPr bwMode="auto">
          <a:xfrm>
            <a:off x="581192" y="-1716607"/>
            <a:ext cx="11671144" cy="10710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Integration with Advanced Encryption Algorithms:</a:t>
            </a:r>
            <a:r>
              <a:rPr kumimoji="0" lang="en-US" altLang="en-US" sz="2000" b="0" i="0" u="none" strike="noStrike" cap="none" normalizeH="0" baseline="0" dirty="0">
                <a:ln>
                  <a:noFill/>
                </a:ln>
                <a:solidFill>
                  <a:schemeClr val="tx1"/>
                </a:solidFill>
                <a:effectLst/>
                <a:latin typeface="Arial" panose="020B0604020202020204" pitchFamily="34" charset="0"/>
              </a:rPr>
              <a:t> Implement AES or RSA for enhanced security.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Support for Multiple Image Formats:</a:t>
            </a:r>
            <a:r>
              <a:rPr kumimoji="0" lang="en-US" altLang="en-US" sz="2000" b="0" i="0" u="none" strike="noStrike" cap="none" normalizeH="0" baseline="0" dirty="0">
                <a:ln>
                  <a:noFill/>
                </a:ln>
                <a:solidFill>
                  <a:schemeClr val="tx1"/>
                </a:solidFill>
                <a:effectLst/>
                <a:latin typeface="Arial" panose="020B0604020202020204" pitchFamily="34" charset="0"/>
              </a:rPr>
              <a:t> Extend compatibility to JPEG, BMP, and GIF.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Cloud-Based Secure Storage:</a:t>
            </a:r>
            <a:r>
              <a:rPr kumimoji="0" lang="en-US" altLang="en-US" sz="2000" b="0" i="0" u="none" strike="noStrike" cap="none" normalizeH="0" baseline="0" dirty="0">
                <a:ln>
                  <a:noFill/>
                </a:ln>
                <a:solidFill>
                  <a:schemeClr val="tx1"/>
                </a:solidFill>
                <a:effectLst/>
                <a:latin typeface="Arial" panose="020B0604020202020204" pitchFamily="34" charset="0"/>
              </a:rPr>
              <a:t> Enable encrypted image storage and retrieval over cloud services.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Stealth Mode Encryption:</a:t>
            </a:r>
            <a:r>
              <a:rPr kumimoji="0" lang="en-US" altLang="en-US" sz="2000" b="0" i="0" u="none" strike="noStrike" cap="none" normalizeH="0" baseline="0" dirty="0">
                <a:ln>
                  <a:noFill/>
                </a:ln>
                <a:solidFill>
                  <a:schemeClr val="tx1"/>
                </a:solidFill>
                <a:effectLst/>
                <a:latin typeface="Arial" panose="020B0604020202020204" pitchFamily="34" charset="0"/>
              </a:rPr>
              <a:t> Hide encrypted images within normal images to avoid detection.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Mobile App Development:</a:t>
            </a:r>
            <a:r>
              <a:rPr kumimoji="0" lang="en-US" altLang="en-US" sz="2000" b="0" i="0" u="none" strike="noStrike" cap="none" normalizeH="0" baseline="0" dirty="0">
                <a:ln>
                  <a:noFill/>
                </a:ln>
                <a:solidFill>
                  <a:schemeClr val="tx1"/>
                </a:solidFill>
                <a:effectLst/>
                <a:latin typeface="Arial" panose="020B0604020202020204" pitchFamily="34" charset="0"/>
              </a:rPr>
              <a:t> Implement the system for Android and iOS for secure communication.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1" dirty="0"/>
              <a:t>Develop a reliable encryption and decryption mechanism for securely storing and transmitting sensitive data. This project ensures secure data embedding within images to protect information from unauthorized access. It utilizes pixel manipulation techniques to encode messages within an image, ensuring that the original image remains visually unchanged while securely holding the hidden data.</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000" b="1" dirty="0"/>
              <a:t>1. Programming Language: -  Python</a:t>
            </a:r>
          </a:p>
          <a:p>
            <a:r>
              <a:rPr lang="en-IN" sz="2000" b="1" dirty="0"/>
              <a:t>2. Libraries &amp; Frameworks:- OpenCV(cv2) and </a:t>
            </a:r>
            <a:r>
              <a:rPr lang="en-IN" sz="2000" b="1" dirty="0" err="1"/>
              <a:t>os</a:t>
            </a:r>
            <a:endParaRPr lang="en-IN" sz="2000" b="1" dirty="0"/>
          </a:p>
          <a:p>
            <a:r>
              <a:rPr lang="en-IN" sz="2000" b="1" dirty="0"/>
              <a:t>3. System Requirements:</a:t>
            </a:r>
          </a:p>
          <a:p>
            <a:pPr lvl="1">
              <a:buFont typeface="Arial" panose="020B0604020202020204" pitchFamily="34" charset="0"/>
              <a:buChar char="•"/>
            </a:pPr>
            <a:r>
              <a:rPr lang="en-IN" sz="2000" b="1" dirty="0"/>
              <a:t>Processor: Intel Core i3 </a:t>
            </a:r>
          </a:p>
          <a:p>
            <a:pPr lvl="1">
              <a:buFont typeface="Arial" panose="020B0604020202020204" pitchFamily="34" charset="0"/>
              <a:buChar char="•"/>
            </a:pPr>
            <a:r>
              <a:rPr lang="en-IN" sz="2000" b="1" dirty="0"/>
              <a:t>RAM: 8GB</a:t>
            </a:r>
          </a:p>
          <a:p>
            <a:pPr lvl="1">
              <a:buFont typeface="Arial" panose="020B0604020202020204" pitchFamily="34" charset="0"/>
              <a:buChar char="•"/>
            </a:pPr>
            <a:r>
              <a:rPr lang="en-IN" sz="2000" b="1" dirty="0"/>
              <a:t>Storage: 100 GB</a:t>
            </a:r>
          </a:p>
          <a:p>
            <a:pPr lvl="1">
              <a:buFont typeface="Arial" panose="020B0604020202020204" pitchFamily="34" charset="0"/>
              <a:buChar char="•"/>
            </a:pPr>
            <a:r>
              <a:rPr lang="en-IN" sz="2000" b="1" dirty="0"/>
              <a:t>Graphics: Integrated GPU sufficient for basic image processing.</a:t>
            </a:r>
          </a:p>
          <a:p>
            <a:r>
              <a:rPr lang="en-IN" sz="2000" b="1" dirty="0"/>
              <a:t>4. Operating System – Windows 11</a:t>
            </a:r>
          </a:p>
          <a:p>
            <a:r>
              <a:rPr lang="en-IN" sz="2000" b="1" dirty="0"/>
              <a:t>Integrated Development Environment (IDE): Visual Studio Code</a:t>
            </a:r>
          </a:p>
          <a:p>
            <a:endParaRPr lang="en-IN"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D381BB4D-FD43-0585-EF93-39302F48F6EB}"/>
              </a:ext>
            </a:extLst>
          </p:cNvPr>
          <p:cNvSpPr>
            <a:spLocks noGrp="1" noChangeArrowheads="1"/>
          </p:cNvSpPr>
          <p:nvPr>
            <p:ph idx="1"/>
          </p:nvPr>
        </p:nvSpPr>
        <p:spPr bwMode="auto">
          <a:xfrm>
            <a:off x="581191" y="1843954"/>
            <a:ext cx="11290655"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Image-Based Steganography: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Hides messages within images, making them undetectable.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Passcode-Protected Decryption: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Ensures only authorized users can access the hidden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Lightweight &amp; Fast Processing: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Efficient encryption and decryption using OpenCV.</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Self-Contained Encryption: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No extra files needed; the image itself stores the secret message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solidFill>
                  <a:schemeClr val="tx1"/>
                </a:solidFill>
                <a:latin typeface="Arial" panose="020B0604020202020204" pitchFamily="34" charset="0"/>
                <a:cs typeface="Arial" panose="020B0604020202020204" pitchFamily="34" charset="0"/>
              </a:rPr>
              <a:t>Cross-Platform Compatibility:</a:t>
            </a:r>
            <a:r>
              <a:rPr lang="en-US" sz="2000" dirty="0">
                <a:solidFill>
                  <a:schemeClr val="tx1"/>
                </a:solidFill>
                <a:latin typeface="Arial" panose="020B0604020202020204" pitchFamily="34" charset="0"/>
                <a:cs typeface="Arial" panose="020B0604020202020204" pitchFamily="34" charset="0"/>
              </a:rPr>
              <a:t> Works seamlessly on Windows, Linux, and macOS without </a:t>
            </a:r>
          </a:p>
          <a:p>
            <a:pPr marL="0" marR="0" lvl="0" indent="0" algn="l" defTabSz="914400" rtl="0" eaLnBrk="0" fontAlgn="base" latinLnBrk="0" hangingPunct="0">
              <a:lnSpc>
                <a:spcPct val="100000"/>
              </a:lnSpc>
              <a:spcBef>
                <a:spcPct val="0"/>
              </a:spcBef>
              <a:spcAft>
                <a:spcPct val="0"/>
              </a:spcAft>
              <a:buClrTx/>
              <a:buSzTx/>
              <a:buNone/>
              <a:tabLst/>
            </a:pPr>
            <a:r>
              <a:rPr lang="en-US" sz="2000" dirty="0">
                <a:solidFill>
                  <a:schemeClr val="tx1"/>
                </a:solidFill>
                <a:latin typeface="Arial" panose="020B0604020202020204" pitchFamily="34" charset="0"/>
                <a:cs typeface="Arial" panose="020B0604020202020204" pitchFamily="34" charset="0"/>
              </a:rPr>
              <a:t>				specialized hardware.</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sz="2400" b="1" dirty="0"/>
              <a:t>Multinational Companies (MNCs)</a:t>
            </a:r>
          </a:p>
          <a:p>
            <a:r>
              <a:rPr lang="en-IN" sz="2400" b="1" dirty="0"/>
              <a:t>Government &amp; </a:t>
            </a:r>
            <a:r>
              <a:rPr lang="en-IN" sz="2400" b="1" dirty="0" err="1"/>
              <a:t>Defense</a:t>
            </a:r>
            <a:r>
              <a:rPr lang="en-IN" sz="2400" b="1" dirty="0"/>
              <a:t> Organizations</a:t>
            </a:r>
          </a:p>
          <a:p>
            <a:r>
              <a:rPr lang="en-IN" sz="2400" b="1" dirty="0"/>
              <a:t>Cybersecurity &amp; Digital Forensics Experts</a:t>
            </a:r>
          </a:p>
          <a:p>
            <a:r>
              <a:rPr lang="en-IN" sz="2400" b="1" dirty="0"/>
              <a:t>Banking &amp; Financial Institutions</a:t>
            </a:r>
          </a:p>
          <a:p>
            <a:r>
              <a:rPr lang="en-IN" sz="2400" b="1" dirty="0"/>
              <a:t>Academic &amp; Research Institutions</a:t>
            </a:r>
          </a:p>
          <a:p>
            <a:r>
              <a:rPr lang="en-US" sz="2400" b="1" dirty="0"/>
              <a:t>Individuals looking for secure message transmission</a:t>
            </a:r>
            <a:endParaRPr lang="en-IN" sz="2400" b="1" dirty="0"/>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D6B07819-6776-433A-C838-BEC529A833AC}"/>
              </a:ext>
            </a:extLst>
          </p:cNvPr>
          <p:cNvPicPr>
            <a:picLocks noGrp="1" noChangeAspect="1"/>
          </p:cNvPicPr>
          <p:nvPr>
            <p:ph idx="1"/>
          </p:nvPr>
        </p:nvPicPr>
        <p:blipFill>
          <a:blip r:embed="rId2"/>
          <a:stretch>
            <a:fillRect/>
          </a:stretch>
        </p:blipFill>
        <p:spPr>
          <a:xfrm>
            <a:off x="581192" y="1482244"/>
            <a:ext cx="5661086" cy="4673600"/>
          </a:xfrm>
        </p:spPr>
      </p:pic>
      <p:pic>
        <p:nvPicPr>
          <p:cNvPr id="15" name="Picture 14">
            <a:extLst>
              <a:ext uri="{FF2B5EF4-FFF2-40B4-BE49-F238E27FC236}">
                <a16:creationId xmlns:a16="http://schemas.microsoft.com/office/drawing/2014/main" id="{5F9736FE-3B9B-FDE0-2F1C-E39ED758385F}"/>
              </a:ext>
            </a:extLst>
          </p:cNvPr>
          <p:cNvPicPr>
            <a:picLocks noChangeAspect="1"/>
          </p:cNvPicPr>
          <p:nvPr/>
        </p:nvPicPr>
        <p:blipFill>
          <a:blip r:embed="rId3"/>
          <a:stretch>
            <a:fillRect/>
          </a:stretch>
        </p:blipFill>
        <p:spPr>
          <a:xfrm>
            <a:off x="6045007" y="1064302"/>
            <a:ext cx="6037065" cy="560632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93F76D-D228-0604-934D-8140D3C8115F}"/>
              </a:ext>
            </a:extLst>
          </p:cNvPr>
          <p:cNvSpPr txBox="1"/>
          <p:nvPr/>
        </p:nvSpPr>
        <p:spPr>
          <a:xfrm>
            <a:off x="494675" y="884420"/>
            <a:ext cx="5846164" cy="523220"/>
          </a:xfrm>
          <a:prstGeom prst="rect">
            <a:avLst/>
          </a:prstGeom>
          <a:noFill/>
        </p:spPr>
        <p:txBody>
          <a:bodyPr wrap="square" rtlCol="0">
            <a:spAutoFit/>
          </a:bodyPr>
          <a:lstStyle/>
          <a:p>
            <a:r>
              <a:rPr lang="en-US" sz="2800" b="1" dirty="0">
                <a:solidFill>
                  <a:srgbClr val="00B0F0"/>
                </a:solidFill>
              </a:rPr>
              <a:t>RESULTS</a:t>
            </a:r>
            <a:endParaRPr lang="en-IN" sz="2800" b="1" dirty="0">
              <a:solidFill>
                <a:srgbClr val="00B0F0"/>
              </a:solidFill>
            </a:endParaRPr>
          </a:p>
        </p:txBody>
      </p:sp>
      <p:pic>
        <p:nvPicPr>
          <p:cNvPr id="4" name="Picture 3">
            <a:extLst>
              <a:ext uri="{FF2B5EF4-FFF2-40B4-BE49-F238E27FC236}">
                <a16:creationId xmlns:a16="http://schemas.microsoft.com/office/drawing/2014/main" id="{9D338F66-D620-BFD7-81C8-44D6F727420A}"/>
              </a:ext>
            </a:extLst>
          </p:cNvPr>
          <p:cNvPicPr>
            <a:picLocks noChangeAspect="1"/>
          </p:cNvPicPr>
          <p:nvPr/>
        </p:nvPicPr>
        <p:blipFill>
          <a:blip r:embed="rId2"/>
          <a:stretch>
            <a:fillRect/>
          </a:stretch>
        </p:blipFill>
        <p:spPr>
          <a:xfrm>
            <a:off x="222713" y="1407640"/>
            <a:ext cx="6118126" cy="3793947"/>
          </a:xfrm>
          <a:prstGeom prst="rect">
            <a:avLst/>
          </a:prstGeom>
        </p:spPr>
      </p:pic>
      <p:pic>
        <p:nvPicPr>
          <p:cNvPr id="6" name="Picture 5">
            <a:extLst>
              <a:ext uri="{FF2B5EF4-FFF2-40B4-BE49-F238E27FC236}">
                <a16:creationId xmlns:a16="http://schemas.microsoft.com/office/drawing/2014/main" id="{F43DB817-21A1-16EB-ECCC-4FAA18C8E999}"/>
              </a:ext>
            </a:extLst>
          </p:cNvPr>
          <p:cNvPicPr>
            <a:picLocks noChangeAspect="1"/>
          </p:cNvPicPr>
          <p:nvPr/>
        </p:nvPicPr>
        <p:blipFill>
          <a:blip r:embed="rId3"/>
          <a:stretch>
            <a:fillRect/>
          </a:stretch>
        </p:blipFill>
        <p:spPr>
          <a:xfrm>
            <a:off x="754093" y="5450360"/>
            <a:ext cx="8135485" cy="1181265"/>
          </a:xfrm>
          <a:prstGeom prst="rect">
            <a:avLst/>
          </a:prstGeom>
        </p:spPr>
      </p:pic>
      <p:pic>
        <p:nvPicPr>
          <p:cNvPr id="8" name="Picture 7">
            <a:extLst>
              <a:ext uri="{FF2B5EF4-FFF2-40B4-BE49-F238E27FC236}">
                <a16:creationId xmlns:a16="http://schemas.microsoft.com/office/drawing/2014/main" id="{2B2D8713-B99D-4BCC-552D-00646D29EA72}"/>
              </a:ext>
            </a:extLst>
          </p:cNvPr>
          <p:cNvPicPr>
            <a:picLocks noChangeAspect="1"/>
          </p:cNvPicPr>
          <p:nvPr/>
        </p:nvPicPr>
        <p:blipFill>
          <a:blip r:embed="rId4"/>
          <a:stretch>
            <a:fillRect/>
          </a:stretch>
        </p:blipFill>
        <p:spPr>
          <a:xfrm>
            <a:off x="6612801" y="987140"/>
            <a:ext cx="5214438" cy="3913407"/>
          </a:xfrm>
          <a:prstGeom prst="rect">
            <a:avLst/>
          </a:prstGeom>
        </p:spPr>
      </p:pic>
    </p:spTree>
    <p:extLst>
      <p:ext uri="{BB962C8B-B14F-4D97-AF65-F5344CB8AC3E}">
        <p14:creationId xmlns:p14="http://schemas.microsoft.com/office/powerpoint/2010/main" val="347001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400" b="1" dirty="0"/>
              <a:t>This project ensures secure data handling by embedding encrypted messages within images. It uses pixel manipulation and passcode protection to prevent unauthorized access. The encryption process maintains image quality while securely storing sensitive information. Lightweight and cross-platform, it offers an efficient approach to secure communication. Future improvements can include advanced encryption and cloud-based security.</a:t>
            </a:r>
            <a:endParaRPr lang="en-IN" sz="2400" b="1"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88</TotalTime>
  <Words>435</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Chandreyee.Chattopadhyay_2022@outlook.com</cp:lastModifiedBy>
  <cp:revision>28</cp:revision>
  <dcterms:created xsi:type="dcterms:W3CDTF">2021-05-26T16:50:10Z</dcterms:created>
  <dcterms:modified xsi:type="dcterms:W3CDTF">2025-02-25T18:58:12Z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