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8" r:id="rId3"/>
    <p:sldId id="259" r:id="rId4"/>
    <p:sldId id="260" r:id="rId5"/>
    <p:sldId id="261" r:id="rId6"/>
    <p:sldId id="263" r:id="rId7"/>
    <p:sldId id="264" r:id="rId8"/>
    <p:sldId id="267" r:id="rId9"/>
    <p:sldId id="268"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E4E04-9EBB-4D65-9549-072025F0485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781D66-9B24-4763-9D59-20C5601E8F58}">
      <dgm:prSet/>
      <dgm:spPr/>
      <dgm:t>
        <a:bodyPr/>
        <a:lstStyle/>
        <a:p>
          <a:pPr>
            <a:lnSpc>
              <a:spcPct val="100000"/>
            </a:lnSpc>
          </a:pPr>
          <a:r>
            <a:rPr lang="en-US"/>
            <a:t>Programming Language: Python</a:t>
          </a:r>
        </a:p>
      </dgm:t>
    </dgm:pt>
    <dgm:pt modelId="{585D4164-DBCC-4CFC-B8E7-36B837F70F6B}" type="parTrans" cxnId="{82B2BFB4-C0A0-42DC-ABEF-B4B962CED549}">
      <dgm:prSet/>
      <dgm:spPr/>
      <dgm:t>
        <a:bodyPr/>
        <a:lstStyle/>
        <a:p>
          <a:endParaRPr lang="en-US"/>
        </a:p>
      </dgm:t>
    </dgm:pt>
    <dgm:pt modelId="{D3F96C60-7AB3-4A11-8C75-39B0C6A1F609}" type="sibTrans" cxnId="{82B2BFB4-C0A0-42DC-ABEF-B4B962CED549}">
      <dgm:prSet/>
      <dgm:spPr/>
      <dgm:t>
        <a:bodyPr/>
        <a:lstStyle/>
        <a:p>
          <a:endParaRPr lang="en-US"/>
        </a:p>
      </dgm:t>
    </dgm:pt>
    <dgm:pt modelId="{258A4AAB-D037-4089-9468-5D56D8E6F63F}">
      <dgm:prSet/>
      <dgm:spPr/>
      <dgm:t>
        <a:bodyPr/>
        <a:lstStyle/>
        <a:p>
          <a:pPr>
            <a:lnSpc>
              <a:spcPct val="100000"/>
            </a:lnSpc>
          </a:pPr>
          <a:r>
            <a:rPr lang="en-US" dirty="0"/>
            <a:t>Libraries and framework: NumPy, pandas, seaborn, Matplotlib.</a:t>
          </a:r>
        </a:p>
      </dgm:t>
    </dgm:pt>
    <dgm:pt modelId="{9011A27B-D5FF-49C3-A4EF-BDC4A034F482}" type="parTrans" cxnId="{8AAED556-F2F2-42DD-AFA4-6E7AB67D3107}">
      <dgm:prSet/>
      <dgm:spPr/>
      <dgm:t>
        <a:bodyPr/>
        <a:lstStyle/>
        <a:p>
          <a:endParaRPr lang="en-US"/>
        </a:p>
      </dgm:t>
    </dgm:pt>
    <dgm:pt modelId="{7CCB160C-E917-4D76-B613-208869F6D6A2}" type="sibTrans" cxnId="{8AAED556-F2F2-42DD-AFA4-6E7AB67D3107}">
      <dgm:prSet/>
      <dgm:spPr/>
      <dgm:t>
        <a:bodyPr/>
        <a:lstStyle/>
        <a:p>
          <a:endParaRPr lang="en-US"/>
        </a:p>
      </dgm:t>
    </dgm:pt>
    <dgm:pt modelId="{1A97A176-9E82-49A0-8AF2-182127AFB9E7}">
      <dgm:prSet/>
      <dgm:spPr/>
      <dgm:t>
        <a:bodyPr/>
        <a:lstStyle/>
        <a:p>
          <a:pPr>
            <a:lnSpc>
              <a:spcPct val="100000"/>
            </a:lnSpc>
          </a:pPr>
          <a:r>
            <a:rPr lang="en-US" dirty="0"/>
            <a:t>Database: csv</a:t>
          </a:r>
        </a:p>
      </dgm:t>
    </dgm:pt>
    <dgm:pt modelId="{8A576037-027F-489F-9F21-CB0000CDCCA7}" type="parTrans" cxnId="{C19B80DA-A30E-471E-A7A1-3857F79E84DA}">
      <dgm:prSet/>
      <dgm:spPr/>
      <dgm:t>
        <a:bodyPr/>
        <a:lstStyle/>
        <a:p>
          <a:endParaRPr lang="en-US"/>
        </a:p>
      </dgm:t>
    </dgm:pt>
    <dgm:pt modelId="{958B61E3-2D13-4842-97C6-3EEB1C1CAD81}" type="sibTrans" cxnId="{C19B80DA-A30E-471E-A7A1-3857F79E84DA}">
      <dgm:prSet/>
      <dgm:spPr/>
      <dgm:t>
        <a:bodyPr/>
        <a:lstStyle/>
        <a:p>
          <a:endParaRPr lang="en-US"/>
        </a:p>
      </dgm:t>
    </dgm:pt>
    <dgm:pt modelId="{24C6C921-6715-403B-BF73-B4E943096F98}" type="pres">
      <dgm:prSet presAssocID="{FAAE4E04-9EBB-4D65-9549-072025F0485A}" presName="root" presStyleCnt="0">
        <dgm:presLayoutVars>
          <dgm:dir/>
          <dgm:resizeHandles val="exact"/>
        </dgm:presLayoutVars>
      </dgm:prSet>
      <dgm:spPr/>
    </dgm:pt>
    <dgm:pt modelId="{90287AE4-642E-44B0-8CB9-57D2123A90E3}" type="pres">
      <dgm:prSet presAssocID="{63781D66-9B24-4763-9D59-20C5601E8F58}" presName="compNode" presStyleCnt="0"/>
      <dgm:spPr/>
    </dgm:pt>
    <dgm:pt modelId="{048FD9CB-BF50-4141-8B5E-4D36E91BB4F6}" type="pres">
      <dgm:prSet presAssocID="{63781D66-9B24-4763-9D59-20C5601E8F58}" presName="bgRect" presStyleLbl="bgShp" presStyleIdx="0" presStyleCnt="3"/>
      <dgm:spPr/>
    </dgm:pt>
    <dgm:pt modelId="{7C03D8D8-6A74-4730-BBEB-99E8AB329719}" type="pres">
      <dgm:prSet presAssocID="{63781D66-9B24-4763-9D59-20C5601E8F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A70D77CD-372E-4D1E-BBE5-797AD69C0ED9}" type="pres">
      <dgm:prSet presAssocID="{63781D66-9B24-4763-9D59-20C5601E8F58}" presName="spaceRect" presStyleCnt="0"/>
      <dgm:spPr/>
    </dgm:pt>
    <dgm:pt modelId="{EB328B10-D349-4224-B362-211BFFF2236E}" type="pres">
      <dgm:prSet presAssocID="{63781D66-9B24-4763-9D59-20C5601E8F58}" presName="parTx" presStyleLbl="revTx" presStyleIdx="0" presStyleCnt="3">
        <dgm:presLayoutVars>
          <dgm:chMax val="0"/>
          <dgm:chPref val="0"/>
        </dgm:presLayoutVars>
      </dgm:prSet>
      <dgm:spPr/>
    </dgm:pt>
    <dgm:pt modelId="{AC0BE826-99AD-44DD-B273-0598EC2C305B}" type="pres">
      <dgm:prSet presAssocID="{D3F96C60-7AB3-4A11-8C75-39B0C6A1F609}" presName="sibTrans" presStyleCnt="0"/>
      <dgm:spPr/>
    </dgm:pt>
    <dgm:pt modelId="{6533E9BE-75E2-48D2-B0D1-634DD5C65139}" type="pres">
      <dgm:prSet presAssocID="{258A4AAB-D037-4089-9468-5D56D8E6F63F}" presName="compNode" presStyleCnt="0"/>
      <dgm:spPr/>
    </dgm:pt>
    <dgm:pt modelId="{874115EE-68A4-4F8B-9908-86413628E86D}" type="pres">
      <dgm:prSet presAssocID="{258A4AAB-D037-4089-9468-5D56D8E6F63F}" presName="bgRect" presStyleLbl="bgShp" presStyleIdx="1" presStyleCnt="3"/>
      <dgm:spPr/>
    </dgm:pt>
    <dgm:pt modelId="{5E58E622-7347-410B-8EFD-96F2264F7629}" type="pres">
      <dgm:prSet presAssocID="{258A4AAB-D037-4089-9468-5D56D8E6F6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A6C8E7EB-D666-4D2D-A3ED-171F4DEEF6CE}" type="pres">
      <dgm:prSet presAssocID="{258A4AAB-D037-4089-9468-5D56D8E6F63F}" presName="spaceRect" presStyleCnt="0"/>
      <dgm:spPr/>
    </dgm:pt>
    <dgm:pt modelId="{A6CFF105-7722-454A-8767-42279348630F}" type="pres">
      <dgm:prSet presAssocID="{258A4AAB-D037-4089-9468-5D56D8E6F63F}" presName="parTx" presStyleLbl="revTx" presStyleIdx="1" presStyleCnt="3">
        <dgm:presLayoutVars>
          <dgm:chMax val="0"/>
          <dgm:chPref val="0"/>
        </dgm:presLayoutVars>
      </dgm:prSet>
      <dgm:spPr/>
    </dgm:pt>
    <dgm:pt modelId="{5F68E420-0CC3-4320-A9F8-99689B280417}" type="pres">
      <dgm:prSet presAssocID="{7CCB160C-E917-4D76-B613-208869F6D6A2}" presName="sibTrans" presStyleCnt="0"/>
      <dgm:spPr/>
    </dgm:pt>
    <dgm:pt modelId="{688034AB-7488-4838-906E-1FFADBA78588}" type="pres">
      <dgm:prSet presAssocID="{1A97A176-9E82-49A0-8AF2-182127AFB9E7}" presName="compNode" presStyleCnt="0"/>
      <dgm:spPr/>
    </dgm:pt>
    <dgm:pt modelId="{6A9A0EFD-9DA6-411D-ADD3-F1DA00DD1249}" type="pres">
      <dgm:prSet presAssocID="{1A97A176-9E82-49A0-8AF2-182127AFB9E7}" presName="bgRect" presStyleLbl="bgShp" presStyleIdx="2" presStyleCnt="3"/>
      <dgm:spPr/>
    </dgm:pt>
    <dgm:pt modelId="{65B2E4FF-685E-486E-8E9B-067E000EBDC4}" type="pres">
      <dgm:prSet presAssocID="{1A97A176-9E82-49A0-8AF2-182127AFB9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5F42906B-C3DB-4DB2-BE5F-E2BEB6B93781}" type="pres">
      <dgm:prSet presAssocID="{1A97A176-9E82-49A0-8AF2-182127AFB9E7}" presName="spaceRect" presStyleCnt="0"/>
      <dgm:spPr/>
    </dgm:pt>
    <dgm:pt modelId="{5EF3C99E-868B-4658-BBCB-3E2E72818B17}" type="pres">
      <dgm:prSet presAssocID="{1A97A176-9E82-49A0-8AF2-182127AFB9E7}" presName="parTx" presStyleLbl="revTx" presStyleIdx="2" presStyleCnt="3">
        <dgm:presLayoutVars>
          <dgm:chMax val="0"/>
          <dgm:chPref val="0"/>
        </dgm:presLayoutVars>
      </dgm:prSet>
      <dgm:spPr/>
    </dgm:pt>
  </dgm:ptLst>
  <dgm:cxnLst>
    <dgm:cxn modelId="{2EE2413E-963E-48F5-91AE-EC8563CDD35A}" type="presOf" srcId="{1A97A176-9E82-49A0-8AF2-182127AFB9E7}" destId="{5EF3C99E-868B-4658-BBCB-3E2E72818B17}" srcOrd="0" destOrd="0" presId="urn:microsoft.com/office/officeart/2018/2/layout/IconVerticalSolidList"/>
    <dgm:cxn modelId="{3AD11C41-380D-4FCD-93A7-FDD946AA7675}" type="presOf" srcId="{258A4AAB-D037-4089-9468-5D56D8E6F63F}" destId="{A6CFF105-7722-454A-8767-42279348630F}" srcOrd="0" destOrd="0" presId="urn:microsoft.com/office/officeart/2018/2/layout/IconVerticalSolidList"/>
    <dgm:cxn modelId="{2E775E54-A44E-4008-8E32-8FE185CF2AEA}" type="presOf" srcId="{FAAE4E04-9EBB-4D65-9549-072025F0485A}" destId="{24C6C921-6715-403B-BF73-B4E943096F98}" srcOrd="0" destOrd="0" presId="urn:microsoft.com/office/officeart/2018/2/layout/IconVerticalSolidList"/>
    <dgm:cxn modelId="{8AAED556-F2F2-42DD-AFA4-6E7AB67D3107}" srcId="{FAAE4E04-9EBB-4D65-9549-072025F0485A}" destId="{258A4AAB-D037-4089-9468-5D56D8E6F63F}" srcOrd="1" destOrd="0" parTransId="{9011A27B-D5FF-49C3-A4EF-BDC4A034F482}" sibTransId="{7CCB160C-E917-4D76-B613-208869F6D6A2}"/>
    <dgm:cxn modelId="{356EAE9A-C91B-484C-80D9-3D2DC74EB89B}" type="presOf" srcId="{63781D66-9B24-4763-9D59-20C5601E8F58}" destId="{EB328B10-D349-4224-B362-211BFFF2236E}" srcOrd="0" destOrd="0" presId="urn:microsoft.com/office/officeart/2018/2/layout/IconVerticalSolidList"/>
    <dgm:cxn modelId="{82B2BFB4-C0A0-42DC-ABEF-B4B962CED549}" srcId="{FAAE4E04-9EBB-4D65-9549-072025F0485A}" destId="{63781D66-9B24-4763-9D59-20C5601E8F58}" srcOrd="0" destOrd="0" parTransId="{585D4164-DBCC-4CFC-B8E7-36B837F70F6B}" sibTransId="{D3F96C60-7AB3-4A11-8C75-39B0C6A1F609}"/>
    <dgm:cxn modelId="{C19B80DA-A30E-471E-A7A1-3857F79E84DA}" srcId="{FAAE4E04-9EBB-4D65-9549-072025F0485A}" destId="{1A97A176-9E82-49A0-8AF2-182127AFB9E7}" srcOrd="2" destOrd="0" parTransId="{8A576037-027F-489F-9F21-CB0000CDCCA7}" sibTransId="{958B61E3-2D13-4842-97C6-3EEB1C1CAD81}"/>
    <dgm:cxn modelId="{A80F1866-D9D2-4E18-B73E-058C0FD2A83A}" type="presParOf" srcId="{24C6C921-6715-403B-BF73-B4E943096F98}" destId="{90287AE4-642E-44B0-8CB9-57D2123A90E3}" srcOrd="0" destOrd="0" presId="urn:microsoft.com/office/officeart/2018/2/layout/IconVerticalSolidList"/>
    <dgm:cxn modelId="{DDF80FAD-05F3-4ECF-85FC-04C16FBFEFBC}" type="presParOf" srcId="{90287AE4-642E-44B0-8CB9-57D2123A90E3}" destId="{048FD9CB-BF50-4141-8B5E-4D36E91BB4F6}" srcOrd="0" destOrd="0" presId="urn:microsoft.com/office/officeart/2018/2/layout/IconVerticalSolidList"/>
    <dgm:cxn modelId="{6929606A-B7BD-4274-AEB4-83B25F0D9DCA}" type="presParOf" srcId="{90287AE4-642E-44B0-8CB9-57D2123A90E3}" destId="{7C03D8D8-6A74-4730-BBEB-99E8AB329719}" srcOrd="1" destOrd="0" presId="urn:microsoft.com/office/officeart/2018/2/layout/IconVerticalSolidList"/>
    <dgm:cxn modelId="{BCCC17F8-B25B-4A2C-B3A3-082654083C86}" type="presParOf" srcId="{90287AE4-642E-44B0-8CB9-57D2123A90E3}" destId="{A70D77CD-372E-4D1E-BBE5-797AD69C0ED9}" srcOrd="2" destOrd="0" presId="urn:microsoft.com/office/officeart/2018/2/layout/IconVerticalSolidList"/>
    <dgm:cxn modelId="{B47E2637-3CB6-44B3-BCF6-763619D04018}" type="presParOf" srcId="{90287AE4-642E-44B0-8CB9-57D2123A90E3}" destId="{EB328B10-D349-4224-B362-211BFFF2236E}" srcOrd="3" destOrd="0" presId="urn:microsoft.com/office/officeart/2018/2/layout/IconVerticalSolidList"/>
    <dgm:cxn modelId="{0E4BB977-4E5A-44F1-926E-FFCCE6E41B0E}" type="presParOf" srcId="{24C6C921-6715-403B-BF73-B4E943096F98}" destId="{AC0BE826-99AD-44DD-B273-0598EC2C305B}" srcOrd="1" destOrd="0" presId="urn:microsoft.com/office/officeart/2018/2/layout/IconVerticalSolidList"/>
    <dgm:cxn modelId="{5253E972-3272-4A33-A7FD-4C5484AD19A9}" type="presParOf" srcId="{24C6C921-6715-403B-BF73-B4E943096F98}" destId="{6533E9BE-75E2-48D2-B0D1-634DD5C65139}" srcOrd="2" destOrd="0" presId="urn:microsoft.com/office/officeart/2018/2/layout/IconVerticalSolidList"/>
    <dgm:cxn modelId="{C30F4653-E3C2-4F39-9FEE-7868CC63E3D8}" type="presParOf" srcId="{6533E9BE-75E2-48D2-B0D1-634DD5C65139}" destId="{874115EE-68A4-4F8B-9908-86413628E86D}" srcOrd="0" destOrd="0" presId="urn:microsoft.com/office/officeart/2018/2/layout/IconVerticalSolidList"/>
    <dgm:cxn modelId="{ADE1B297-15E9-4605-9E15-889E97FD91A4}" type="presParOf" srcId="{6533E9BE-75E2-48D2-B0D1-634DD5C65139}" destId="{5E58E622-7347-410B-8EFD-96F2264F7629}" srcOrd="1" destOrd="0" presId="urn:microsoft.com/office/officeart/2018/2/layout/IconVerticalSolidList"/>
    <dgm:cxn modelId="{152A19F3-CBEA-435C-99A0-EFD63B494ACC}" type="presParOf" srcId="{6533E9BE-75E2-48D2-B0D1-634DD5C65139}" destId="{A6C8E7EB-D666-4D2D-A3ED-171F4DEEF6CE}" srcOrd="2" destOrd="0" presId="urn:microsoft.com/office/officeart/2018/2/layout/IconVerticalSolidList"/>
    <dgm:cxn modelId="{86062A8F-D1AC-464C-BFAD-F4F9DF846A43}" type="presParOf" srcId="{6533E9BE-75E2-48D2-B0D1-634DD5C65139}" destId="{A6CFF105-7722-454A-8767-42279348630F}" srcOrd="3" destOrd="0" presId="urn:microsoft.com/office/officeart/2018/2/layout/IconVerticalSolidList"/>
    <dgm:cxn modelId="{EEBAC219-DE8B-45F1-8A5B-EB542FC9A921}" type="presParOf" srcId="{24C6C921-6715-403B-BF73-B4E943096F98}" destId="{5F68E420-0CC3-4320-A9F8-99689B280417}" srcOrd="3" destOrd="0" presId="urn:microsoft.com/office/officeart/2018/2/layout/IconVerticalSolidList"/>
    <dgm:cxn modelId="{960FE18E-673A-458D-ACD3-B3EE1739B1C5}" type="presParOf" srcId="{24C6C921-6715-403B-BF73-B4E943096F98}" destId="{688034AB-7488-4838-906E-1FFADBA78588}" srcOrd="4" destOrd="0" presId="urn:microsoft.com/office/officeart/2018/2/layout/IconVerticalSolidList"/>
    <dgm:cxn modelId="{EFC433DE-8117-4F53-8479-3FD503A8AE40}" type="presParOf" srcId="{688034AB-7488-4838-906E-1FFADBA78588}" destId="{6A9A0EFD-9DA6-411D-ADD3-F1DA00DD1249}" srcOrd="0" destOrd="0" presId="urn:microsoft.com/office/officeart/2018/2/layout/IconVerticalSolidList"/>
    <dgm:cxn modelId="{A4C74580-D177-4874-B875-057E7D81667F}" type="presParOf" srcId="{688034AB-7488-4838-906E-1FFADBA78588}" destId="{65B2E4FF-685E-486E-8E9B-067E000EBDC4}" srcOrd="1" destOrd="0" presId="urn:microsoft.com/office/officeart/2018/2/layout/IconVerticalSolidList"/>
    <dgm:cxn modelId="{15CFAD97-271B-434B-B558-390F3D6AB0DF}" type="presParOf" srcId="{688034AB-7488-4838-906E-1FFADBA78588}" destId="{5F42906B-C3DB-4DB2-BE5F-E2BEB6B93781}" srcOrd="2" destOrd="0" presId="urn:microsoft.com/office/officeart/2018/2/layout/IconVerticalSolidList"/>
    <dgm:cxn modelId="{2CEFD57A-D3CF-4A2B-BCA7-957AB8BE66D2}" type="presParOf" srcId="{688034AB-7488-4838-906E-1FFADBA78588}" destId="{5EF3C99E-868B-4658-BBCB-3E2E72818B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FD9CB-BF50-4141-8B5E-4D36E91BB4F6}">
      <dsp:nvSpPr>
        <dsp:cNvPr id="0" name=""/>
        <dsp:cNvSpPr/>
      </dsp:nvSpPr>
      <dsp:spPr>
        <a:xfrm>
          <a:off x="0" y="545"/>
          <a:ext cx="8915400" cy="12764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3D8D8-6A74-4730-BBEB-99E8AB329719}">
      <dsp:nvSpPr>
        <dsp:cNvPr id="0" name=""/>
        <dsp:cNvSpPr/>
      </dsp:nvSpPr>
      <dsp:spPr>
        <a:xfrm>
          <a:off x="386111" y="287736"/>
          <a:ext cx="702021" cy="702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28B10-D349-4224-B362-211BFFF2236E}">
      <dsp:nvSpPr>
        <dsp:cNvPr id="0" name=""/>
        <dsp:cNvSpPr/>
      </dsp:nvSpPr>
      <dsp:spPr>
        <a:xfrm>
          <a:off x="1474245" y="545"/>
          <a:ext cx="7441154" cy="1276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86" tIns="135086" rIns="135086" bIns="135086" numCol="1" spcCol="1270" anchor="ctr" anchorCtr="0">
          <a:noAutofit/>
        </a:bodyPr>
        <a:lstStyle/>
        <a:p>
          <a:pPr marL="0" lvl="0" indent="0" algn="l" defTabSz="1111250">
            <a:lnSpc>
              <a:spcPct val="100000"/>
            </a:lnSpc>
            <a:spcBef>
              <a:spcPct val="0"/>
            </a:spcBef>
            <a:spcAft>
              <a:spcPct val="35000"/>
            </a:spcAft>
            <a:buNone/>
          </a:pPr>
          <a:r>
            <a:rPr lang="en-US" sz="2500" kern="1200"/>
            <a:t>Programming Language: Python</a:t>
          </a:r>
        </a:p>
      </dsp:txBody>
      <dsp:txXfrm>
        <a:off x="1474245" y="545"/>
        <a:ext cx="7441154" cy="1276403"/>
      </dsp:txXfrm>
    </dsp:sp>
    <dsp:sp modelId="{874115EE-68A4-4F8B-9908-86413628E86D}">
      <dsp:nvSpPr>
        <dsp:cNvPr id="0" name=""/>
        <dsp:cNvSpPr/>
      </dsp:nvSpPr>
      <dsp:spPr>
        <a:xfrm>
          <a:off x="0" y="1596049"/>
          <a:ext cx="8915400" cy="12764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8E622-7347-410B-8EFD-96F2264F7629}">
      <dsp:nvSpPr>
        <dsp:cNvPr id="0" name=""/>
        <dsp:cNvSpPr/>
      </dsp:nvSpPr>
      <dsp:spPr>
        <a:xfrm>
          <a:off x="386111" y="1883240"/>
          <a:ext cx="702021" cy="702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FF105-7722-454A-8767-42279348630F}">
      <dsp:nvSpPr>
        <dsp:cNvPr id="0" name=""/>
        <dsp:cNvSpPr/>
      </dsp:nvSpPr>
      <dsp:spPr>
        <a:xfrm>
          <a:off x="1474245" y="1596049"/>
          <a:ext cx="7441154" cy="1276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86" tIns="135086" rIns="135086" bIns="135086" numCol="1" spcCol="1270" anchor="ctr" anchorCtr="0">
          <a:noAutofit/>
        </a:bodyPr>
        <a:lstStyle/>
        <a:p>
          <a:pPr marL="0" lvl="0" indent="0" algn="l" defTabSz="1111250">
            <a:lnSpc>
              <a:spcPct val="100000"/>
            </a:lnSpc>
            <a:spcBef>
              <a:spcPct val="0"/>
            </a:spcBef>
            <a:spcAft>
              <a:spcPct val="35000"/>
            </a:spcAft>
            <a:buNone/>
          </a:pPr>
          <a:r>
            <a:rPr lang="en-US" sz="2500" kern="1200" dirty="0"/>
            <a:t>Libraries and framework: NumPy, pandas, seaborn, Matplotlib.</a:t>
          </a:r>
        </a:p>
      </dsp:txBody>
      <dsp:txXfrm>
        <a:off x="1474245" y="1596049"/>
        <a:ext cx="7441154" cy="1276403"/>
      </dsp:txXfrm>
    </dsp:sp>
    <dsp:sp modelId="{6A9A0EFD-9DA6-411D-ADD3-F1DA00DD1249}">
      <dsp:nvSpPr>
        <dsp:cNvPr id="0" name=""/>
        <dsp:cNvSpPr/>
      </dsp:nvSpPr>
      <dsp:spPr>
        <a:xfrm>
          <a:off x="0" y="3191553"/>
          <a:ext cx="8915400" cy="12764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B2E4FF-685E-486E-8E9B-067E000EBDC4}">
      <dsp:nvSpPr>
        <dsp:cNvPr id="0" name=""/>
        <dsp:cNvSpPr/>
      </dsp:nvSpPr>
      <dsp:spPr>
        <a:xfrm>
          <a:off x="386111" y="3478744"/>
          <a:ext cx="702021" cy="702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3C99E-868B-4658-BBCB-3E2E72818B17}">
      <dsp:nvSpPr>
        <dsp:cNvPr id="0" name=""/>
        <dsp:cNvSpPr/>
      </dsp:nvSpPr>
      <dsp:spPr>
        <a:xfrm>
          <a:off x="1474245" y="3191553"/>
          <a:ext cx="7441154" cy="1276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86" tIns="135086" rIns="135086" bIns="135086" numCol="1" spcCol="1270" anchor="ctr" anchorCtr="0">
          <a:noAutofit/>
        </a:bodyPr>
        <a:lstStyle/>
        <a:p>
          <a:pPr marL="0" lvl="0" indent="0" algn="l" defTabSz="1111250">
            <a:lnSpc>
              <a:spcPct val="100000"/>
            </a:lnSpc>
            <a:spcBef>
              <a:spcPct val="0"/>
            </a:spcBef>
            <a:spcAft>
              <a:spcPct val="35000"/>
            </a:spcAft>
            <a:buNone/>
          </a:pPr>
          <a:r>
            <a:rPr lang="en-US" sz="2500" kern="1200" dirty="0"/>
            <a:t>Database: csv</a:t>
          </a:r>
        </a:p>
      </dsp:txBody>
      <dsp:txXfrm>
        <a:off x="1474245" y="3191553"/>
        <a:ext cx="7441154" cy="12764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1175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17656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722274-0FAA-4649-AA4E-4210F4F32167}"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6235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5854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722274-0FAA-4649-AA4E-4210F4F32167}"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4915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1807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03177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49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7374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4383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6065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2079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3465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6947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510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7365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ADBD16-5BFB-4D9F-9646-C75D1B53BBB6}" type="datetimeFigureOut">
              <a:rPr lang="en-US" smtClean="0"/>
              <a:pPr/>
              <a:t>12/11/2023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45459657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3D technology art">
            <a:extLst>
              <a:ext uri="{FF2B5EF4-FFF2-40B4-BE49-F238E27FC236}">
                <a16:creationId xmlns:a16="http://schemas.microsoft.com/office/drawing/2014/main" id="{11F8C29C-8356-9760-36BA-36D24BB89A92}"/>
              </a:ext>
            </a:extLst>
          </p:cNvPr>
          <p:cNvPicPr>
            <a:picLocks noChangeAspect="1"/>
          </p:cNvPicPr>
          <p:nvPr/>
        </p:nvPicPr>
        <p:blipFill rotWithShape="1">
          <a:blip r:embed="rId2"/>
          <a:srcRect t="8889" b="6891"/>
          <a:stretch/>
        </p:blipFill>
        <p:spPr>
          <a:xfrm>
            <a:off x="-7237" y="-3"/>
            <a:ext cx="12199237" cy="6857989"/>
          </a:xfrm>
          <a:prstGeom prst="rect">
            <a:avLst/>
          </a:prstGeom>
        </p:spPr>
      </p:pic>
      <p:sp>
        <p:nvSpPr>
          <p:cNvPr id="2" name="Title 1">
            <a:extLst>
              <a:ext uri="{FF2B5EF4-FFF2-40B4-BE49-F238E27FC236}">
                <a16:creationId xmlns:a16="http://schemas.microsoft.com/office/drawing/2014/main" id="{AA6FF607-CA8C-4550-B098-ADCE13AFC2D7}"/>
              </a:ext>
            </a:extLst>
          </p:cNvPr>
          <p:cNvSpPr>
            <a:spLocks noGrp="1"/>
          </p:cNvSpPr>
          <p:nvPr>
            <p:ph type="ctrTitle"/>
          </p:nvPr>
        </p:nvSpPr>
        <p:spPr>
          <a:xfrm>
            <a:off x="1160890" y="1061686"/>
            <a:ext cx="8266139" cy="3793336"/>
          </a:xfrm>
        </p:spPr>
        <p:txBody>
          <a:bodyPr anchor="t">
            <a:normAutofit/>
          </a:bodyPr>
          <a:lstStyle/>
          <a:p>
            <a:r>
              <a:rPr lang="en-US" sz="6600" b="1" dirty="0">
                <a:solidFill>
                  <a:schemeClr val="tx1">
                    <a:lumMod val="95000"/>
                    <a:lumOff val="5000"/>
                  </a:schemeClr>
                </a:solidFill>
                <a:latin typeface="Algerian" panose="04020705040A02060702" pitchFamily="82" charset="0"/>
              </a:rPr>
              <a:t>Credit Card Fraud Detection using Python</a:t>
            </a:r>
          </a:p>
        </p:txBody>
      </p:sp>
      <p:sp>
        <p:nvSpPr>
          <p:cNvPr id="3" name="Subtitle 2">
            <a:extLst>
              <a:ext uri="{FF2B5EF4-FFF2-40B4-BE49-F238E27FC236}">
                <a16:creationId xmlns:a16="http://schemas.microsoft.com/office/drawing/2014/main" id="{A5F21D89-4419-2880-C6B0-92A7EBDE5789}"/>
              </a:ext>
            </a:extLst>
          </p:cNvPr>
          <p:cNvSpPr>
            <a:spLocks noGrp="1"/>
          </p:cNvSpPr>
          <p:nvPr>
            <p:ph type="subTitle" idx="1"/>
          </p:nvPr>
        </p:nvSpPr>
        <p:spPr>
          <a:xfrm>
            <a:off x="8146472" y="5511354"/>
            <a:ext cx="3344487" cy="675438"/>
          </a:xfrm>
        </p:spPr>
        <p:txBody>
          <a:bodyPr anchor="t">
            <a:noAutofit/>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Chandrika Bondhu</a:t>
            </a: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11/27/2013</a:t>
            </a:r>
          </a:p>
        </p:txBody>
      </p:sp>
    </p:spTree>
    <p:extLst>
      <p:ext uri="{BB962C8B-B14F-4D97-AF65-F5344CB8AC3E}">
        <p14:creationId xmlns:p14="http://schemas.microsoft.com/office/powerpoint/2010/main" val="40389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546F34-9334-306D-2D66-D1329F0B6589}"/>
              </a:ext>
            </a:extLst>
          </p:cNvPr>
          <p:cNvPicPr>
            <a:picLocks noChangeAspect="1"/>
          </p:cNvPicPr>
          <p:nvPr/>
        </p:nvPicPr>
        <p:blipFill>
          <a:blip r:embed="rId2"/>
          <a:stretch>
            <a:fillRect/>
          </a:stretch>
        </p:blipFill>
        <p:spPr>
          <a:xfrm>
            <a:off x="743364" y="223521"/>
            <a:ext cx="10026236" cy="3388880"/>
          </a:xfrm>
          <a:prstGeom prst="rect">
            <a:avLst/>
          </a:prstGeom>
        </p:spPr>
      </p:pic>
      <p:pic>
        <p:nvPicPr>
          <p:cNvPr id="7" name="Picture 6">
            <a:extLst>
              <a:ext uri="{FF2B5EF4-FFF2-40B4-BE49-F238E27FC236}">
                <a16:creationId xmlns:a16="http://schemas.microsoft.com/office/drawing/2014/main" id="{283A2C08-F7DF-4750-CA99-063227831CDE}"/>
              </a:ext>
            </a:extLst>
          </p:cNvPr>
          <p:cNvPicPr>
            <a:picLocks noChangeAspect="1"/>
          </p:cNvPicPr>
          <p:nvPr/>
        </p:nvPicPr>
        <p:blipFill>
          <a:blip r:embed="rId3"/>
          <a:stretch>
            <a:fillRect/>
          </a:stretch>
        </p:blipFill>
        <p:spPr>
          <a:xfrm>
            <a:off x="743364" y="4007484"/>
            <a:ext cx="10026236" cy="2484755"/>
          </a:xfrm>
          <a:prstGeom prst="rect">
            <a:avLst/>
          </a:prstGeom>
        </p:spPr>
      </p:pic>
    </p:spTree>
    <p:extLst>
      <p:ext uri="{BB962C8B-B14F-4D97-AF65-F5344CB8AC3E}">
        <p14:creationId xmlns:p14="http://schemas.microsoft.com/office/powerpoint/2010/main" val="119349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A54487-090F-AFAB-AE21-734C7B4BFA93}"/>
              </a:ext>
            </a:extLst>
          </p:cNvPr>
          <p:cNvPicPr>
            <a:picLocks noChangeAspect="1"/>
          </p:cNvPicPr>
          <p:nvPr/>
        </p:nvPicPr>
        <p:blipFill>
          <a:blip r:embed="rId2"/>
          <a:stretch>
            <a:fillRect/>
          </a:stretch>
        </p:blipFill>
        <p:spPr>
          <a:xfrm>
            <a:off x="1270635" y="164718"/>
            <a:ext cx="9255125" cy="1307267"/>
          </a:xfrm>
          <a:prstGeom prst="rect">
            <a:avLst/>
          </a:prstGeom>
        </p:spPr>
      </p:pic>
      <p:pic>
        <p:nvPicPr>
          <p:cNvPr id="5" name="Picture 4">
            <a:extLst>
              <a:ext uri="{FF2B5EF4-FFF2-40B4-BE49-F238E27FC236}">
                <a16:creationId xmlns:a16="http://schemas.microsoft.com/office/drawing/2014/main" id="{4216B676-BA2D-8FEE-3371-8B8EA4685152}"/>
              </a:ext>
            </a:extLst>
          </p:cNvPr>
          <p:cNvPicPr>
            <a:picLocks noChangeAspect="1"/>
          </p:cNvPicPr>
          <p:nvPr/>
        </p:nvPicPr>
        <p:blipFill>
          <a:blip r:embed="rId3"/>
          <a:stretch>
            <a:fillRect/>
          </a:stretch>
        </p:blipFill>
        <p:spPr>
          <a:xfrm>
            <a:off x="1270635" y="1798320"/>
            <a:ext cx="9458325" cy="4782502"/>
          </a:xfrm>
          <a:prstGeom prst="rect">
            <a:avLst/>
          </a:prstGeom>
        </p:spPr>
      </p:pic>
    </p:spTree>
    <p:extLst>
      <p:ext uri="{BB962C8B-B14F-4D97-AF65-F5344CB8AC3E}">
        <p14:creationId xmlns:p14="http://schemas.microsoft.com/office/powerpoint/2010/main" val="312806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4B7FA-960D-DFA8-2EC1-B6FA61C8839F}"/>
              </a:ext>
            </a:extLst>
          </p:cNvPr>
          <p:cNvPicPr>
            <a:picLocks noChangeAspect="1"/>
          </p:cNvPicPr>
          <p:nvPr/>
        </p:nvPicPr>
        <p:blipFill>
          <a:blip r:embed="rId2"/>
          <a:stretch>
            <a:fillRect/>
          </a:stretch>
        </p:blipFill>
        <p:spPr>
          <a:xfrm>
            <a:off x="711200" y="223520"/>
            <a:ext cx="10678160" cy="2438400"/>
          </a:xfrm>
          <a:prstGeom prst="rect">
            <a:avLst/>
          </a:prstGeom>
        </p:spPr>
      </p:pic>
      <p:pic>
        <p:nvPicPr>
          <p:cNvPr id="5" name="Picture 4">
            <a:extLst>
              <a:ext uri="{FF2B5EF4-FFF2-40B4-BE49-F238E27FC236}">
                <a16:creationId xmlns:a16="http://schemas.microsoft.com/office/drawing/2014/main" id="{730B5113-E0EB-5673-BE64-A9297A7158B6}"/>
              </a:ext>
            </a:extLst>
          </p:cNvPr>
          <p:cNvPicPr>
            <a:picLocks noChangeAspect="1"/>
          </p:cNvPicPr>
          <p:nvPr/>
        </p:nvPicPr>
        <p:blipFill>
          <a:blip r:embed="rId3"/>
          <a:stretch>
            <a:fillRect/>
          </a:stretch>
        </p:blipFill>
        <p:spPr>
          <a:xfrm>
            <a:off x="711200" y="2824480"/>
            <a:ext cx="9316720" cy="3654088"/>
          </a:xfrm>
          <a:prstGeom prst="rect">
            <a:avLst/>
          </a:prstGeom>
        </p:spPr>
      </p:pic>
    </p:spTree>
    <p:extLst>
      <p:ext uri="{BB962C8B-B14F-4D97-AF65-F5344CB8AC3E}">
        <p14:creationId xmlns:p14="http://schemas.microsoft.com/office/powerpoint/2010/main" val="233256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898DB48-136A-4A3A-9ADF-9563220C4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42BCD2-34D4-487C-BB88-697F103D6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B1FCCF7-5E1E-E506-0498-F0B3993CBEAD}"/>
              </a:ext>
            </a:extLst>
          </p:cNvPr>
          <p:cNvPicPr>
            <a:picLocks noChangeAspect="1"/>
          </p:cNvPicPr>
          <p:nvPr/>
        </p:nvPicPr>
        <p:blipFill>
          <a:blip r:embed="rId2"/>
          <a:stretch>
            <a:fillRect/>
          </a:stretch>
        </p:blipFill>
        <p:spPr>
          <a:xfrm>
            <a:off x="798745" y="1239520"/>
            <a:ext cx="4814655" cy="4561839"/>
          </a:xfrm>
          <a:prstGeom prst="rect">
            <a:avLst/>
          </a:prstGeom>
        </p:spPr>
      </p:pic>
      <p:sp>
        <p:nvSpPr>
          <p:cNvPr id="25" name="Rectangle 24">
            <a:extLst>
              <a:ext uri="{FF2B5EF4-FFF2-40B4-BE49-F238E27FC236}">
                <a16:creationId xmlns:a16="http://schemas.microsoft.com/office/drawing/2014/main" id="{0BB54318-AD96-47DA-B7AE-9F3ACCC3D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44ACF8E-4371-89E7-CC5E-BFF640A651AD}"/>
              </a:ext>
            </a:extLst>
          </p:cNvPr>
          <p:cNvPicPr>
            <a:picLocks noChangeAspect="1"/>
          </p:cNvPicPr>
          <p:nvPr/>
        </p:nvPicPr>
        <p:blipFill>
          <a:blip r:embed="rId3"/>
          <a:stretch>
            <a:fillRect/>
          </a:stretch>
        </p:blipFill>
        <p:spPr>
          <a:xfrm>
            <a:off x="6584187" y="1239520"/>
            <a:ext cx="4809065" cy="4561839"/>
          </a:xfrm>
          <a:prstGeom prst="rect">
            <a:avLst/>
          </a:prstGeom>
        </p:spPr>
      </p:pic>
    </p:spTree>
    <p:extLst>
      <p:ext uri="{BB962C8B-B14F-4D97-AF65-F5344CB8AC3E}">
        <p14:creationId xmlns:p14="http://schemas.microsoft.com/office/powerpoint/2010/main" val="145999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9D1EE6-C77B-4AB5-80C2-B2766A04E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5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a:extLst>
              <a:ext uri="{FF2B5EF4-FFF2-40B4-BE49-F238E27FC236}">
                <a16:creationId xmlns:a16="http://schemas.microsoft.com/office/drawing/2014/main" id="{9F9A52C0-A68D-E7BF-B17C-EAA91FDF3D93}"/>
              </a:ext>
            </a:extLst>
          </p:cNvPr>
          <p:cNvPicPr>
            <a:picLocks noChangeAspect="1"/>
          </p:cNvPicPr>
          <p:nvPr/>
        </p:nvPicPr>
        <p:blipFill rotWithShape="1">
          <a:blip r:embed="rId2"/>
          <a:srcRect r="3597" b="2"/>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873991DB-6F50-4514-9746-B72BC8E1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00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1B46A3-2A03-DEDC-1487-51A6B77246D8}"/>
              </a:ext>
            </a:extLst>
          </p:cNvPr>
          <p:cNvPicPr>
            <a:picLocks noChangeAspect="1"/>
          </p:cNvPicPr>
          <p:nvPr/>
        </p:nvPicPr>
        <p:blipFill>
          <a:blip r:embed="rId2"/>
          <a:stretch>
            <a:fillRect/>
          </a:stretch>
        </p:blipFill>
        <p:spPr>
          <a:xfrm>
            <a:off x="1306512" y="149167"/>
            <a:ext cx="9782175" cy="1304925"/>
          </a:xfrm>
          <a:prstGeom prst="rect">
            <a:avLst/>
          </a:prstGeom>
        </p:spPr>
      </p:pic>
      <p:pic>
        <p:nvPicPr>
          <p:cNvPr id="9" name="Picture 8">
            <a:extLst>
              <a:ext uri="{FF2B5EF4-FFF2-40B4-BE49-F238E27FC236}">
                <a16:creationId xmlns:a16="http://schemas.microsoft.com/office/drawing/2014/main" id="{93A72850-5198-78CA-2E72-176C73C6E671}"/>
              </a:ext>
            </a:extLst>
          </p:cNvPr>
          <p:cNvPicPr>
            <a:picLocks noChangeAspect="1"/>
          </p:cNvPicPr>
          <p:nvPr/>
        </p:nvPicPr>
        <p:blipFill>
          <a:blip r:embed="rId3"/>
          <a:stretch>
            <a:fillRect/>
          </a:stretch>
        </p:blipFill>
        <p:spPr>
          <a:xfrm>
            <a:off x="1306512" y="1611336"/>
            <a:ext cx="6009582" cy="4517742"/>
          </a:xfrm>
          <a:prstGeom prst="rect">
            <a:avLst/>
          </a:prstGeom>
        </p:spPr>
      </p:pic>
      <p:pic>
        <p:nvPicPr>
          <p:cNvPr id="11" name="Picture 10">
            <a:extLst>
              <a:ext uri="{FF2B5EF4-FFF2-40B4-BE49-F238E27FC236}">
                <a16:creationId xmlns:a16="http://schemas.microsoft.com/office/drawing/2014/main" id="{78C361ED-27A8-6E5A-5D63-0E4D6CAB120E}"/>
              </a:ext>
            </a:extLst>
          </p:cNvPr>
          <p:cNvPicPr>
            <a:picLocks noChangeAspect="1"/>
          </p:cNvPicPr>
          <p:nvPr/>
        </p:nvPicPr>
        <p:blipFill>
          <a:blip r:embed="rId4"/>
          <a:stretch>
            <a:fillRect/>
          </a:stretch>
        </p:blipFill>
        <p:spPr>
          <a:xfrm>
            <a:off x="1306512" y="6230275"/>
            <a:ext cx="7189095" cy="536978"/>
          </a:xfrm>
          <a:prstGeom prst="rect">
            <a:avLst/>
          </a:prstGeom>
        </p:spPr>
      </p:pic>
    </p:spTree>
    <p:extLst>
      <p:ext uri="{BB962C8B-B14F-4D97-AF65-F5344CB8AC3E}">
        <p14:creationId xmlns:p14="http://schemas.microsoft.com/office/powerpoint/2010/main" val="4975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C1F0-796D-13FF-FD44-5DEDDBE86AC4}"/>
              </a:ext>
            </a:extLst>
          </p:cNvPr>
          <p:cNvSpPr>
            <a:spLocks noGrp="1"/>
          </p:cNvSpPr>
          <p:nvPr>
            <p:ph type="title"/>
          </p:nvPr>
        </p:nvSpPr>
        <p:spPr>
          <a:xfrm>
            <a:off x="2592925" y="624110"/>
            <a:ext cx="8911687" cy="830617"/>
          </a:xfrm>
        </p:spPr>
        <p:txBody>
          <a:bodyPr>
            <a:normAutofit/>
          </a:bodyPr>
          <a:lstStyle/>
          <a:p>
            <a:r>
              <a:rPr lang="en-US" sz="4000"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77794CDB-FEFF-1A1F-96E7-97A1A3FCCC3C}"/>
              </a:ext>
            </a:extLst>
          </p:cNvPr>
          <p:cNvSpPr>
            <a:spLocks noGrp="1"/>
          </p:cNvSpPr>
          <p:nvPr>
            <p:ph idx="1"/>
          </p:nvPr>
        </p:nvSpPr>
        <p:spPr>
          <a:xfrm>
            <a:off x="2589212" y="1554480"/>
            <a:ext cx="8915400" cy="4356742"/>
          </a:xfrm>
        </p:spPr>
        <p:txBody>
          <a:bodyPr>
            <a:normAutofit/>
          </a:bodyPr>
          <a:lstStyle/>
          <a:p>
            <a:pPr algn="just"/>
            <a:r>
              <a:rPr lang="en-US" sz="2000" dirty="0">
                <a:effectLst/>
                <a:latin typeface="Times New Roman" panose="02020603050405020304" pitchFamily="18" charset="0"/>
                <a:ea typeface="Calibri" panose="020F0502020204030204" pitchFamily="34" charset="0"/>
              </a:rPr>
              <a:t>The credit card fraud detection system developed in this project stands as a testament to the efficacy of machine learning algorithms in bolstering security measures against fraudulent transactions. Leveraging the power of advanced algorithms, this system is adept at providing real-time monitoring, anomaly detection, and predictive modeling capabilities, thereby mitigating financial losses resulting from credit card fraud. Real-time monitoring is a critical aspect of fraud prevention, and the system excels in this domain by continuously analyzing transactions as they occur. Machine learning algorithms swiftly assess patterns, scrutinize behaviors, and compare transactions against historical data to identify anomalies in real-time. </a:t>
            </a:r>
            <a:endParaRPr lang="en-US" sz="2000" dirty="0"/>
          </a:p>
        </p:txBody>
      </p:sp>
    </p:spTree>
    <p:extLst>
      <p:ext uri="{BB962C8B-B14F-4D97-AF65-F5344CB8AC3E}">
        <p14:creationId xmlns:p14="http://schemas.microsoft.com/office/powerpoint/2010/main" val="371855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C6DB-3CA4-10EA-C0B1-B82F31DBC321}"/>
              </a:ext>
            </a:extLst>
          </p:cNvPr>
          <p:cNvSpPr>
            <a:spLocks noGrp="1"/>
          </p:cNvSpPr>
          <p:nvPr>
            <p:ph type="title"/>
          </p:nvPr>
        </p:nvSpPr>
        <p:spPr>
          <a:xfrm>
            <a:off x="2589213" y="624110"/>
            <a:ext cx="8915400" cy="647737"/>
          </a:xfrm>
        </p:spPr>
        <p:txBody>
          <a:bodyPr>
            <a:noAutofit/>
          </a:bodyPr>
          <a:lstStyle/>
          <a:p>
            <a:r>
              <a:rPr lang="en-US" sz="4000" b="1"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8BD49D59-8B5E-296D-2B06-18DFC2C871AC}"/>
              </a:ext>
            </a:extLst>
          </p:cNvPr>
          <p:cNvSpPr>
            <a:spLocks noGrp="1"/>
          </p:cNvSpPr>
          <p:nvPr>
            <p:ph idx="1"/>
          </p:nvPr>
        </p:nvSpPr>
        <p:spPr/>
        <p:txBody>
          <a:bodyPr/>
          <a:lstStyle/>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Correa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Bahnsen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 et al. (2016) ‘Feature engineering strategies for credit card fraud detection’, Expert Systems with Applications, 51, pp. 134–142.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10.1016/j.eswa.2015.12.030 </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Bui, K. (2016) 4 Reasons Why Fraud Prevention Needs to Move Beyond Rules Based Engines,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Feedzai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Available  at:  https://feedzai.com/blog/4-reasons-why-fraud-prevention-needs-to-move-beyond-rules-based-engines/ (Accessed: 3 November 2018). </a:t>
            </a:r>
          </a:p>
          <a:p>
            <a:pPr marL="0" indent="0">
              <a:buNone/>
            </a:pPr>
            <a:endParaRPr lang="en-US" dirty="0"/>
          </a:p>
        </p:txBody>
      </p:sp>
    </p:spTree>
    <p:extLst>
      <p:ext uri="{BB962C8B-B14F-4D97-AF65-F5344CB8AC3E}">
        <p14:creationId xmlns:p14="http://schemas.microsoft.com/office/powerpoint/2010/main" val="230349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2" name="Rectangle 41">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66"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6"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47"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48"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49"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0"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1"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2"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3"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4"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55"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6"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5" name="Title 3">
            <a:extLst>
              <a:ext uri="{FF2B5EF4-FFF2-40B4-BE49-F238E27FC236}">
                <a16:creationId xmlns:a16="http://schemas.microsoft.com/office/drawing/2014/main" id="{E62D02E5-8696-ABC7-15DA-A04115AFA198}"/>
              </a:ext>
            </a:extLst>
          </p:cNvPr>
          <p:cNvSpPr txBox="1">
            <a:spLocks/>
          </p:cNvSpPr>
          <p:nvPr/>
        </p:nvSpPr>
        <p:spPr>
          <a:xfrm>
            <a:off x="2589213" y="4529540"/>
            <a:ext cx="8915399" cy="1162423"/>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8800" dirty="0">
                <a:latin typeface="Algerian" panose="04020705040A02060702" pitchFamily="82" charset="0"/>
              </a:rPr>
              <a:t>Thank you</a:t>
            </a:r>
          </a:p>
        </p:txBody>
      </p:sp>
      <p:grpSp>
        <p:nvGrpSpPr>
          <p:cNvPr id="58" name="Group 57">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67"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0"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1"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2"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3"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4"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5"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66"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67"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68"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69"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0"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2" name="Rectangle 71">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Graphic 3" descr="Smiling Face with No Fill">
            <a:extLst>
              <a:ext uri="{FF2B5EF4-FFF2-40B4-BE49-F238E27FC236}">
                <a16:creationId xmlns:a16="http://schemas.microsoft.com/office/drawing/2014/main" id="{672DBF75-52E7-D83D-68C4-63A5A9636C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640080"/>
            <a:ext cx="3602736" cy="3602736"/>
          </a:xfrm>
          <a:prstGeom prst="rect">
            <a:avLst/>
          </a:prstGeom>
        </p:spPr>
      </p:pic>
      <p:sp>
        <p:nvSpPr>
          <p:cNvPr id="74"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199608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ECEA9A9A-B100-228B-853E-E0EFAD15B277}"/>
              </a:ext>
            </a:extLst>
          </p:cNvPr>
          <p:cNvPicPr>
            <a:picLocks noChangeAspect="1"/>
          </p:cNvPicPr>
          <p:nvPr/>
        </p:nvPicPr>
        <p:blipFill rotWithShape="1">
          <a:blip r:embed="rId2">
            <a:duotone>
              <a:schemeClr val="bg2">
                <a:shade val="45000"/>
                <a:satMod val="135000"/>
              </a:schemeClr>
              <a:prstClr val="white"/>
            </a:duotone>
            <a:alphaModFix amt="40000"/>
          </a:blip>
          <a:srcRect t="8537"/>
          <a:stretch/>
        </p:blipFill>
        <p:spPr>
          <a:xfrm>
            <a:off x="20" y="10"/>
            <a:ext cx="12191980" cy="6857990"/>
          </a:xfrm>
          <a:prstGeom prst="rect">
            <a:avLst/>
          </a:prstGeom>
        </p:spPr>
      </p:pic>
      <p:grpSp>
        <p:nvGrpSpPr>
          <p:cNvPr id="41" name="Group 4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3"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5"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8"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9"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0"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1"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2"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46"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4"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5"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6"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a:extLst>
              <a:ext uri="{FF2B5EF4-FFF2-40B4-BE49-F238E27FC236}">
                <a16:creationId xmlns:a16="http://schemas.microsoft.com/office/drawing/2014/main" id="{DFBCD0A9-6322-AF7C-B88B-D28845707E13}"/>
              </a:ext>
            </a:extLst>
          </p:cNvPr>
          <p:cNvSpPr>
            <a:spLocks noGrp="1"/>
          </p:cNvSpPr>
          <p:nvPr>
            <p:ph type="title"/>
          </p:nvPr>
        </p:nvSpPr>
        <p:spPr>
          <a:xfrm>
            <a:off x="2592925" y="326418"/>
            <a:ext cx="8911687" cy="821662"/>
          </a:xfrm>
        </p:spPr>
        <p:txBody>
          <a:bodyPr>
            <a:normAutofit/>
          </a:bodyPr>
          <a:lstStyle/>
          <a:p>
            <a:r>
              <a:rPr lang="en-US" b="1" dirty="0">
                <a:latin typeface="Algerian" panose="04020705040A02060702" pitchFamily="82" charset="0"/>
              </a:rPr>
              <a:t>Content</a:t>
            </a:r>
          </a:p>
        </p:txBody>
      </p:sp>
      <p:grpSp>
        <p:nvGrpSpPr>
          <p:cNvPr id="28" name="Group 27">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0"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1"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2"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3"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4"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5"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6"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7"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8"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9"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40"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2" name="Rectangle 41">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6" name="Content Placeholder 5">
            <a:extLst>
              <a:ext uri="{FF2B5EF4-FFF2-40B4-BE49-F238E27FC236}">
                <a16:creationId xmlns:a16="http://schemas.microsoft.com/office/drawing/2014/main" id="{51E9870C-6F8C-C5EB-B1C0-5D0F56EEB023}"/>
              </a:ext>
            </a:extLst>
          </p:cNvPr>
          <p:cNvSpPr>
            <a:spLocks noGrp="1"/>
          </p:cNvSpPr>
          <p:nvPr>
            <p:ph idx="1"/>
          </p:nvPr>
        </p:nvSpPr>
        <p:spPr>
          <a:xfrm>
            <a:off x="2589212" y="1148080"/>
            <a:ext cx="8915400" cy="4763142"/>
          </a:xfrm>
        </p:spPr>
        <p:txBody>
          <a:bodyPr>
            <a:normAutofit lnSpcReduction="10000"/>
          </a:bodyPr>
          <a:lstStyle/>
          <a:p>
            <a:pPr>
              <a:lnSpc>
                <a:spcPct val="90000"/>
              </a:lnSpc>
            </a:pPr>
            <a:r>
              <a:rPr lang="en-US" sz="2400" dirty="0">
                <a:latin typeface="Times New Roman" panose="02020603050405020304" pitchFamily="18" charset="0"/>
                <a:cs typeface="Times New Roman" panose="02020603050405020304" pitchFamily="18" charset="0"/>
              </a:rPr>
              <a:t>Introduction</a:t>
            </a:r>
          </a:p>
          <a:p>
            <a:pPr>
              <a:lnSpc>
                <a:spcPct val="90000"/>
              </a:lnSpc>
            </a:pPr>
            <a:r>
              <a:rPr lang="en-US" sz="2400" dirty="0">
                <a:latin typeface="Times New Roman" panose="02020603050405020304" pitchFamily="18" charset="0"/>
                <a:cs typeface="Times New Roman" panose="02020603050405020304" pitchFamily="18" charset="0"/>
              </a:rPr>
              <a:t>Problem Definition</a:t>
            </a:r>
          </a:p>
          <a:p>
            <a:pPr>
              <a:lnSpc>
                <a:spcPct val="90000"/>
              </a:lnSpc>
            </a:pPr>
            <a:r>
              <a:rPr lang="en-US" sz="2400" dirty="0">
                <a:latin typeface="Times New Roman" panose="02020603050405020304" pitchFamily="18" charset="0"/>
                <a:cs typeface="Times New Roman" panose="02020603050405020304" pitchFamily="18" charset="0"/>
              </a:rPr>
              <a:t>Advantages</a:t>
            </a:r>
          </a:p>
          <a:p>
            <a:pPr>
              <a:lnSpc>
                <a:spcPct val="90000"/>
              </a:lnSpc>
            </a:pPr>
            <a:r>
              <a:rPr lang="en-US" sz="2400" dirty="0">
                <a:latin typeface="Times New Roman" panose="02020603050405020304" pitchFamily="18" charset="0"/>
                <a:cs typeface="Times New Roman" panose="02020603050405020304" pitchFamily="18" charset="0"/>
              </a:rPr>
              <a:t>Types of Credit card fraud</a:t>
            </a:r>
          </a:p>
          <a:p>
            <a:pPr>
              <a:lnSpc>
                <a:spcPct val="90000"/>
              </a:lnSpc>
            </a:pPr>
            <a:r>
              <a:rPr lang="en-US" sz="2400" dirty="0">
                <a:latin typeface="Times New Roman" panose="02020603050405020304" pitchFamily="18" charset="0"/>
                <a:cs typeface="Times New Roman" panose="02020603050405020304" pitchFamily="18" charset="0"/>
              </a:rPr>
              <a:t>Technologies and tools used</a:t>
            </a:r>
          </a:p>
          <a:p>
            <a:pPr>
              <a:lnSpc>
                <a:spcPct val="90000"/>
              </a:lnSpc>
            </a:pPr>
            <a:r>
              <a:rPr lang="en-US" sz="2400" dirty="0">
                <a:latin typeface="Times New Roman" panose="02020603050405020304" pitchFamily="18" charset="0"/>
                <a:cs typeface="Times New Roman" panose="02020603050405020304" pitchFamily="18" charset="0"/>
              </a:rPr>
              <a:t>Use case Diagram </a:t>
            </a:r>
          </a:p>
          <a:p>
            <a:pPr>
              <a:lnSpc>
                <a:spcPct val="90000"/>
              </a:lnSpc>
            </a:pPr>
            <a:r>
              <a:rPr lang="en-US" sz="2400" dirty="0">
                <a:latin typeface="Times New Roman" panose="02020603050405020304" pitchFamily="18" charset="0"/>
                <a:cs typeface="Times New Roman" panose="02020603050405020304" pitchFamily="18" charset="0"/>
              </a:rPr>
              <a:t>Activity Diagram</a:t>
            </a:r>
          </a:p>
          <a:p>
            <a:pPr>
              <a:lnSpc>
                <a:spcPct val="90000"/>
              </a:lnSpc>
            </a:pPr>
            <a:r>
              <a:rPr lang="en-US" sz="2400" dirty="0">
                <a:latin typeface="Times New Roman" panose="02020603050405020304" pitchFamily="18" charset="0"/>
                <a:cs typeface="Times New Roman" panose="02020603050405020304" pitchFamily="18" charset="0"/>
              </a:rPr>
              <a:t>Data and packages import</a:t>
            </a:r>
          </a:p>
          <a:p>
            <a:pPr>
              <a:lnSpc>
                <a:spcPct val="90000"/>
              </a:lnSpc>
            </a:pPr>
            <a:r>
              <a:rPr lang="en-US" sz="2400" dirty="0">
                <a:latin typeface="Times New Roman" panose="02020603050405020304" pitchFamily="18" charset="0"/>
                <a:cs typeface="Times New Roman" panose="02020603050405020304" pitchFamily="18" charset="0"/>
              </a:rPr>
              <a:t>Graphs and matric</a:t>
            </a:r>
          </a:p>
          <a:p>
            <a:pPr>
              <a:lnSpc>
                <a:spcPct val="90000"/>
              </a:lnSpc>
            </a:pPr>
            <a:r>
              <a:rPr lang="en-US" sz="2400" dirty="0">
                <a:latin typeface="Times New Roman" panose="02020603050405020304" pitchFamily="18" charset="0"/>
                <a:cs typeface="Times New Roman" panose="02020603050405020304" pitchFamily="18" charset="0"/>
              </a:rPr>
              <a:t>Conclusion</a:t>
            </a:r>
          </a:p>
          <a:p>
            <a:pPr>
              <a:lnSpc>
                <a:spcPct val="90000"/>
              </a:lnSpc>
            </a:pPr>
            <a:r>
              <a:rPr lang="en-US" sz="2400" dirty="0">
                <a:latin typeface="Times New Roman" panose="02020603050405020304" pitchFamily="18" charset="0"/>
                <a:cs typeface="Times New Roman" panose="02020603050405020304" pitchFamily="18" charset="0"/>
              </a:rPr>
              <a:t>References</a:t>
            </a:r>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362369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Stack of magazines on table">
            <a:extLst>
              <a:ext uri="{FF2B5EF4-FFF2-40B4-BE49-F238E27FC236}">
                <a16:creationId xmlns:a16="http://schemas.microsoft.com/office/drawing/2014/main" id="{BA73999D-0DBC-B3AC-20F3-620571EAAA7E}"/>
              </a:ext>
            </a:extLst>
          </p:cNvPr>
          <p:cNvPicPr>
            <a:picLocks noChangeAspect="1"/>
          </p:cNvPicPr>
          <p:nvPr/>
        </p:nvPicPr>
        <p:blipFill rotWithShape="1">
          <a:blip r:embed="rId2">
            <a:duotone>
              <a:schemeClr val="bg2">
                <a:shade val="45000"/>
                <a:satMod val="135000"/>
              </a:schemeClr>
              <a:prstClr val="white"/>
            </a:duotone>
            <a:alphaModFix amt="40000"/>
          </a:blip>
          <a:srcRect t="7865" b="7865"/>
          <a:stretch/>
        </p:blipFill>
        <p:spPr>
          <a:xfrm>
            <a:off x="319705" y="328111"/>
            <a:ext cx="12191980" cy="6857990"/>
          </a:xfrm>
          <a:prstGeom prst="rect">
            <a:avLst/>
          </a:prstGeom>
        </p:spPr>
      </p:pic>
      <p:grpSp>
        <p:nvGrpSpPr>
          <p:cNvPr id="48" name="Group 47">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9"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50"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51"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52"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53"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4"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5"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6"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7"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8"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59"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60"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a:extLst>
              <a:ext uri="{FF2B5EF4-FFF2-40B4-BE49-F238E27FC236}">
                <a16:creationId xmlns:a16="http://schemas.microsoft.com/office/drawing/2014/main" id="{E04D946F-8DBF-E005-B206-53295C3B3C93}"/>
              </a:ext>
            </a:extLst>
          </p:cNvPr>
          <p:cNvSpPr>
            <a:spLocks noGrp="1"/>
          </p:cNvSpPr>
          <p:nvPr>
            <p:ph type="title"/>
          </p:nvPr>
        </p:nvSpPr>
        <p:spPr>
          <a:xfrm>
            <a:off x="1809373" y="624110"/>
            <a:ext cx="9695240" cy="774915"/>
          </a:xfrm>
        </p:spPr>
        <p:txBody>
          <a:bodyPr>
            <a:normAutofit/>
          </a:bodyPr>
          <a:lstStyle/>
          <a:p>
            <a:r>
              <a:rPr lang="en-US" sz="4000" b="1" dirty="0">
                <a:latin typeface="Algerian" panose="04020705040A02060702" pitchFamily="82" charset="0"/>
              </a:rPr>
              <a:t>Introduction</a:t>
            </a:r>
          </a:p>
        </p:txBody>
      </p:sp>
      <p:grpSp>
        <p:nvGrpSpPr>
          <p:cNvPr id="62" name="Group 61">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3"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64"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5"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6"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7"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8"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9"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70"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71"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72"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73"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74"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6" name="Rectangle 75">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4" name="Google Shape;68;p8">
            <a:extLst>
              <a:ext uri="{FF2B5EF4-FFF2-40B4-BE49-F238E27FC236}">
                <a16:creationId xmlns:a16="http://schemas.microsoft.com/office/drawing/2014/main" id="{8116ACBD-51DF-8823-B6B7-5F3A0BC1F13B}"/>
              </a:ext>
            </a:extLst>
          </p:cNvPr>
          <p:cNvSpPr txBox="1">
            <a:spLocks noGrp="1"/>
          </p:cNvSpPr>
          <p:nvPr>
            <p:ph idx="1"/>
          </p:nvPr>
        </p:nvSpPr>
        <p:spPr>
          <a:xfrm>
            <a:off x="1881710" y="1648306"/>
            <a:ext cx="9602788" cy="3724096"/>
          </a:xfrm>
          <a:prstGeom prst="rect">
            <a:avLst/>
          </a:prstGeom>
          <a:noFill/>
          <a:ln>
            <a:noFill/>
          </a:ln>
        </p:spPr>
        <p:txBody>
          <a:bodyPr spcFirstLastPara="1" vert="horz" wrap="square" lIns="0" tIns="0" rIns="0" bIns="0" rtlCol="0" anchor="t" anchorCtr="0">
            <a:spAutoFit/>
          </a:bodyPr>
          <a:lstStyle>
            <a:lvl1pPr marL="457200" lvl="0" indent="-228600" algn="l" defTabSz="342900" rtl="0" eaLnBrk="1" latinLnBrk="0" hangingPunct="1">
              <a:spcBef>
                <a:spcPts val="0"/>
              </a:spcBef>
              <a:spcAft>
                <a:spcPts val="0"/>
              </a:spcAft>
              <a:buClr>
                <a:schemeClr val="accent1"/>
              </a:buClr>
              <a:buSzPts val="1400"/>
              <a:buFont typeface="Arial"/>
              <a:buNone/>
              <a:defRPr sz="1600" b="0" i="0" kern="1200" cap="none">
                <a:solidFill>
                  <a:srgbClr val="595959"/>
                </a:solidFill>
                <a:effectLst/>
                <a:latin typeface="Tahoma"/>
                <a:ea typeface="Tahoma"/>
                <a:cs typeface="Tahoma"/>
                <a:sym typeface="Tahoma"/>
              </a:defRPr>
            </a:lvl1pPr>
            <a:lvl2pPr marL="914400" lvl="1" indent="-228600" algn="l" defTabSz="342900" rtl="0" eaLnBrk="1" latinLnBrk="0" hangingPunct="1">
              <a:spcBef>
                <a:spcPts val="0"/>
              </a:spcBef>
              <a:spcAft>
                <a:spcPts val="0"/>
              </a:spcAft>
              <a:buClr>
                <a:schemeClr val="accent1"/>
              </a:buClr>
              <a:buSzPts val="1400"/>
              <a:buFont typeface="Arial"/>
              <a:buNone/>
              <a:defRPr sz="1500" kern="1200" cap="none">
                <a:solidFill>
                  <a:schemeClr val="tx1">
                    <a:lumMod val="85000"/>
                    <a:lumOff val="15000"/>
                  </a:schemeClr>
                </a:solidFill>
                <a:effectLst/>
                <a:latin typeface="+mn-lt"/>
                <a:ea typeface="+mn-ea"/>
                <a:cs typeface="+mn-cs"/>
              </a:defRPr>
            </a:lvl2pPr>
            <a:lvl3pPr marL="1371600" lvl="2" indent="-228600" algn="l" defTabSz="342900" rtl="0" eaLnBrk="1" latinLnBrk="0" hangingPunct="1">
              <a:spcBef>
                <a:spcPts val="0"/>
              </a:spcBef>
              <a:spcAft>
                <a:spcPts val="0"/>
              </a:spcAft>
              <a:buClr>
                <a:schemeClr val="accent1"/>
              </a:buClr>
              <a:buSzPts val="1400"/>
              <a:buFont typeface="Arial"/>
              <a:buNone/>
              <a:defRPr sz="1350" kern="1200" cap="none">
                <a:solidFill>
                  <a:schemeClr val="tx1">
                    <a:lumMod val="85000"/>
                    <a:lumOff val="15000"/>
                  </a:schemeClr>
                </a:solidFill>
                <a:effectLst/>
                <a:latin typeface="+mn-lt"/>
                <a:ea typeface="+mn-ea"/>
                <a:cs typeface="+mn-cs"/>
              </a:defRPr>
            </a:lvl3pPr>
            <a:lvl4pPr marL="1828800" lvl="3" indent="-228600" algn="l" defTabSz="342900" rtl="0" eaLnBrk="1" latinLnBrk="0" hangingPunct="1">
              <a:spcBef>
                <a:spcPts val="0"/>
              </a:spcBef>
              <a:spcAft>
                <a:spcPts val="0"/>
              </a:spcAft>
              <a:buClr>
                <a:schemeClr val="accent1"/>
              </a:buClr>
              <a:buSzPts val="1400"/>
              <a:buFont typeface="Arial"/>
              <a:buNone/>
              <a:defRPr sz="1200" kern="1200" cap="none">
                <a:solidFill>
                  <a:schemeClr val="tx1">
                    <a:lumMod val="85000"/>
                    <a:lumOff val="15000"/>
                  </a:schemeClr>
                </a:solidFill>
                <a:effectLst/>
                <a:latin typeface="+mn-lt"/>
                <a:ea typeface="+mn-ea"/>
                <a:cs typeface="+mn-cs"/>
              </a:defRPr>
            </a:lvl4pPr>
            <a:lvl5pPr marL="2286000" lvl="4" indent="-228600" algn="l" defTabSz="342900" rtl="0" eaLnBrk="1" latinLnBrk="0" hangingPunct="1">
              <a:spcBef>
                <a:spcPts val="0"/>
              </a:spcBef>
              <a:spcAft>
                <a:spcPts val="0"/>
              </a:spcAft>
              <a:buClr>
                <a:schemeClr val="accent1"/>
              </a:buClr>
              <a:buSzPts val="1400"/>
              <a:buFont typeface="Arial"/>
              <a:buNone/>
              <a:defRPr sz="1050" kern="1200" cap="none">
                <a:solidFill>
                  <a:schemeClr val="tx1">
                    <a:lumMod val="85000"/>
                    <a:lumOff val="15000"/>
                  </a:schemeClr>
                </a:solidFill>
                <a:effectLst/>
                <a:latin typeface="+mn-lt"/>
                <a:ea typeface="+mn-ea"/>
                <a:cs typeface="+mn-cs"/>
              </a:defRPr>
            </a:lvl5pPr>
            <a:lvl6pPr marL="2743200" lvl="5" indent="-228600" algn="l" defTabSz="342900" rtl="0" eaLnBrk="1" latinLnBrk="0" hangingPunct="1">
              <a:spcBef>
                <a:spcPts val="0"/>
              </a:spcBef>
              <a:spcAft>
                <a:spcPts val="0"/>
              </a:spcAft>
              <a:buClr>
                <a:schemeClr val="accent1"/>
              </a:buClr>
              <a:buSzPts val="1400"/>
              <a:buFont typeface="Arial"/>
              <a:buNone/>
              <a:defRPr sz="1050" kern="1200" cap="none">
                <a:solidFill>
                  <a:schemeClr val="tx1">
                    <a:lumMod val="85000"/>
                    <a:lumOff val="15000"/>
                  </a:schemeClr>
                </a:solidFill>
                <a:effectLst/>
                <a:latin typeface="+mn-lt"/>
                <a:ea typeface="+mn-ea"/>
                <a:cs typeface="+mn-cs"/>
              </a:defRPr>
            </a:lvl6pPr>
            <a:lvl7pPr marL="3200400" lvl="6" indent="-228600" algn="l" defTabSz="342900" rtl="0" eaLnBrk="1" latinLnBrk="0" hangingPunct="1">
              <a:spcBef>
                <a:spcPts val="0"/>
              </a:spcBef>
              <a:spcAft>
                <a:spcPts val="0"/>
              </a:spcAft>
              <a:buClr>
                <a:schemeClr val="accent1"/>
              </a:buClr>
              <a:buSzPts val="1400"/>
              <a:buFont typeface="Arial"/>
              <a:buNone/>
              <a:defRPr sz="1050" kern="1200" cap="none">
                <a:solidFill>
                  <a:schemeClr val="tx1">
                    <a:lumMod val="85000"/>
                    <a:lumOff val="15000"/>
                  </a:schemeClr>
                </a:solidFill>
                <a:effectLst/>
                <a:latin typeface="+mn-lt"/>
                <a:ea typeface="+mn-ea"/>
                <a:cs typeface="+mn-cs"/>
              </a:defRPr>
            </a:lvl7pPr>
            <a:lvl8pPr marL="3657600" lvl="7" indent="-228600" algn="l" defTabSz="342900" rtl="0" eaLnBrk="1" latinLnBrk="0" hangingPunct="1">
              <a:spcBef>
                <a:spcPts val="0"/>
              </a:spcBef>
              <a:spcAft>
                <a:spcPts val="0"/>
              </a:spcAft>
              <a:buClr>
                <a:schemeClr val="accent1"/>
              </a:buClr>
              <a:buSzPts val="1400"/>
              <a:buFont typeface="Arial"/>
              <a:buNone/>
              <a:defRPr sz="1050" kern="1200" cap="none">
                <a:solidFill>
                  <a:schemeClr val="tx1">
                    <a:lumMod val="85000"/>
                    <a:lumOff val="15000"/>
                  </a:schemeClr>
                </a:solidFill>
                <a:effectLst/>
                <a:latin typeface="+mn-lt"/>
                <a:ea typeface="+mn-ea"/>
                <a:cs typeface="+mn-cs"/>
              </a:defRPr>
            </a:lvl8pPr>
            <a:lvl9pPr marL="4114800" lvl="8" indent="-228600" algn="l" defTabSz="342900" rtl="0" eaLnBrk="1" latinLnBrk="0" hangingPunct="1">
              <a:spcBef>
                <a:spcPts val="0"/>
              </a:spcBef>
              <a:spcAft>
                <a:spcPts val="0"/>
              </a:spcAft>
              <a:buClr>
                <a:schemeClr val="accent1"/>
              </a:buClr>
              <a:buSzPts val="1400"/>
              <a:buFont typeface="Arial"/>
              <a:buNone/>
              <a:defRPr sz="1050" kern="1200" cap="none">
                <a:solidFill>
                  <a:schemeClr val="tx1">
                    <a:lumMod val="85000"/>
                    <a:lumOff val="15000"/>
                  </a:schemeClr>
                </a:solidFill>
                <a:effectLst/>
                <a:latin typeface="+mn-lt"/>
                <a:ea typeface="+mn-ea"/>
                <a:cs typeface="+mn-cs"/>
              </a:defRPr>
            </a:lvl9pPr>
          </a:lstStyle>
          <a:p>
            <a:pPr marL="0" lvl="0" indent="0" algn="just" rtl="0">
              <a:spcBef>
                <a:spcPts val="0"/>
              </a:spcBef>
              <a:spcAft>
                <a:spcPts val="0"/>
              </a:spcAft>
              <a:buNone/>
            </a:pPr>
            <a:r>
              <a:rPr lang="en-US" sz="2200" dirty="0">
                <a:latin typeface="Times New Roman" panose="02020603050405020304" pitchFamily="18" charset="0"/>
                <a:cs typeface="Times New Roman" panose="02020603050405020304" pitchFamily="18" charset="0"/>
              </a:rPr>
              <a:t>A vital component of protecting people and companies against financial losses and fraudulent activity is the identification of fraud in financial transactions. </a:t>
            </a:r>
          </a:p>
          <a:p>
            <a:pPr marL="0" lvl="0" indent="0" algn="just" rtl="0">
              <a:spcBef>
                <a:spcPts val="0"/>
              </a:spcBef>
              <a:spcAft>
                <a:spcPts val="0"/>
              </a:spcAft>
              <a:buNone/>
            </a:pPr>
            <a:endParaRPr lang="en-US" sz="22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2200" dirty="0">
                <a:latin typeface="Times New Roman" panose="02020603050405020304" pitchFamily="18" charset="0"/>
                <a:cs typeface="Times New Roman" panose="02020603050405020304" pitchFamily="18" charset="0"/>
              </a:rPr>
              <a:t>The need for reliable and efficient fraud detection systems is growing as financial transactions become more digital and as criminals' methods evolve. Because machine learning algorithms like Random Forest and K-means can perform categorization jobs and deliver meaningful data, they have become essential tools in this industry. Data mining techniques are used in the study's examination of this data to identify significant trends and insights pertaining to fraudulent conduct. Training and optimizing the fraud detection model involves the use of supervised learning methods such as logistic regression, random forests, and gradient boosting. </a:t>
            </a:r>
            <a:endParaRP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92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EDAC-CC57-19D0-049E-8B01B741FB07}"/>
              </a:ext>
            </a:extLst>
          </p:cNvPr>
          <p:cNvSpPr>
            <a:spLocks noGrp="1"/>
          </p:cNvSpPr>
          <p:nvPr>
            <p:ph type="title"/>
          </p:nvPr>
        </p:nvSpPr>
        <p:spPr>
          <a:xfrm>
            <a:off x="2592925" y="624110"/>
            <a:ext cx="8911687" cy="755803"/>
          </a:xfrm>
        </p:spPr>
        <p:txBody>
          <a:bodyPr>
            <a:normAutofit/>
          </a:bodyPr>
          <a:lstStyle/>
          <a:p>
            <a:r>
              <a:rPr lang="en-US" sz="4000" b="1" dirty="0">
                <a:latin typeface="Algerian" panose="04020705040A02060702" pitchFamily="82" charset="0"/>
              </a:rPr>
              <a:t>Problem Definition</a:t>
            </a:r>
          </a:p>
        </p:txBody>
      </p:sp>
      <p:sp>
        <p:nvSpPr>
          <p:cNvPr id="3" name="Content Placeholder 2">
            <a:extLst>
              <a:ext uri="{FF2B5EF4-FFF2-40B4-BE49-F238E27FC236}">
                <a16:creationId xmlns:a16="http://schemas.microsoft.com/office/drawing/2014/main" id="{3ACE94BC-E572-A483-B2A8-076B0DD0FD77}"/>
              </a:ext>
            </a:extLst>
          </p:cNvPr>
          <p:cNvSpPr>
            <a:spLocks noGrp="1"/>
          </p:cNvSpPr>
          <p:nvPr>
            <p:ph idx="1"/>
          </p:nvPr>
        </p:nvSpPr>
        <p:spPr>
          <a:xfrm>
            <a:off x="2589212" y="1770611"/>
            <a:ext cx="8915400" cy="4140611"/>
          </a:xfrm>
        </p:spPr>
        <p:txBody>
          <a:bodyPr>
            <a:normAutofit/>
          </a:bodyPr>
          <a:lstStyle/>
          <a:p>
            <a:pPr algn="just"/>
            <a:r>
              <a:rPr lang="en-US" sz="2000" dirty="0">
                <a:latin typeface="Times New Roman" panose="02020603050405020304" pitchFamily="18" charset="0"/>
                <a:cs typeface="Times New Roman" panose="02020603050405020304" pitchFamily="18" charset="0"/>
              </a:rPr>
              <a:t>The challenge in detecting credit card fraud using Python is to create a robust system that uses Python's programming capabilities to quickly and precisely identify unauthorized transactions. This entails developing algorithms and models for analyzing transaction data, implementing real-time monitoring for quick detection, and adapting to emerging fraud techniques. Python's machine learning and data analytics packages are critical for analyzing huge datasets efficiently. Minimizing false positives, using behavioral analytics, and maintaining regulatory compliance are all critical goals. To effectively battle the evolving landscape of credit card fraud, the solution should provide a multi-layered security approach, including user education.</a:t>
            </a:r>
          </a:p>
        </p:txBody>
      </p:sp>
    </p:spTree>
    <p:extLst>
      <p:ext uri="{BB962C8B-B14F-4D97-AF65-F5344CB8AC3E}">
        <p14:creationId xmlns:p14="http://schemas.microsoft.com/office/powerpoint/2010/main" val="357237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BAAA-D45D-6FAA-7C63-14E04D11AB8A}"/>
              </a:ext>
            </a:extLst>
          </p:cNvPr>
          <p:cNvSpPr>
            <a:spLocks noGrp="1"/>
          </p:cNvSpPr>
          <p:nvPr>
            <p:ph type="title"/>
          </p:nvPr>
        </p:nvSpPr>
        <p:spPr/>
        <p:txBody>
          <a:bodyPr>
            <a:normAutofit/>
          </a:bodyPr>
          <a:lstStyle/>
          <a:p>
            <a:r>
              <a:rPr lang="en-US" sz="4000" b="1" dirty="0">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50F8BC66-4E8B-030C-B40E-F62F9BDEBF84}"/>
              </a:ext>
            </a:extLst>
          </p:cNvPr>
          <p:cNvSpPr>
            <a:spLocks noGrp="1"/>
          </p:cNvSpPr>
          <p:nvPr>
            <p:ph idx="1"/>
          </p:nvPr>
        </p:nvSpPr>
        <p:spPr/>
        <p:txBody>
          <a:bodyPr/>
          <a:lstStyle/>
          <a:p>
            <a:pPr algn="just">
              <a:buFont typeface="Wingdings" panose="05000000000000000000" pitchFamily="2" charset="2"/>
              <a:buChar char="Ø"/>
            </a:pPr>
            <a:r>
              <a:rPr lang="en-US" sz="2800" b="0" i="0" dirty="0">
                <a:solidFill>
                  <a:srgbClr val="111111"/>
                </a:solidFill>
                <a:effectLst/>
                <a:latin typeface="Times New Roman" panose="02020603050405020304" pitchFamily="18" charset="0"/>
                <a:cs typeface="Times New Roman" panose="02020603050405020304" pitchFamily="18" charset="0"/>
              </a:rPr>
              <a:t>Improved customer relationships</a:t>
            </a:r>
          </a:p>
          <a:p>
            <a:pPr algn="just">
              <a:buFont typeface="Wingdings" panose="05000000000000000000" pitchFamily="2" charset="2"/>
              <a:buChar char="Ø"/>
            </a:pPr>
            <a:r>
              <a:rPr lang="en-US" sz="2800" b="0" i="0" dirty="0">
                <a:solidFill>
                  <a:srgbClr val="111111"/>
                </a:solidFill>
                <a:effectLst/>
                <a:latin typeface="Times New Roman" panose="02020603050405020304" pitchFamily="18" charset="0"/>
                <a:cs typeface="Times New Roman" panose="02020603050405020304" pitchFamily="18" charset="0"/>
              </a:rPr>
              <a:t>Increased authorization rates</a:t>
            </a:r>
          </a:p>
          <a:p>
            <a:pPr algn="just">
              <a:buFont typeface="Wingdings" panose="05000000000000000000" pitchFamily="2" charset="2"/>
              <a:buChar char="Ø"/>
            </a:pPr>
            <a:r>
              <a:rPr lang="en-US" sz="2800" b="0" i="0" dirty="0">
                <a:solidFill>
                  <a:srgbClr val="111111"/>
                </a:solidFill>
                <a:effectLst/>
                <a:latin typeface="Times New Roman" panose="02020603050405020304" pitchFamily="18" charset="0"/>
                <a:cs typeface="Times New Roman" panose="02020603050405020304" pitchFamily="18" charset="0"/>
              </a:rPr>
              <a:t>Reduced reserve account requirements</a:t>
            </a:r>
          </a:p>
          <a:p>
            <a:pPr algn="just">
              <a:buFont typeface="Wingdings" panose="05000000000000000000" pitchFamily="2" charset="2"/>
              <a:buChar char="Ø"/>
            </a:pPr>
            <a:r>
              <a:rPr lang="en-US" sz="2800" b="0" i="0" dirty="0">
                <a:solidFill>
                  <a:srgbClr val="111111"/>
                </a:solidFill>
                <a:effectLst/>
                <a:latin typeface="Times New Roman" panose="02020603050405020304" pitchFamily="18" charset="0"/>
                <a:cs typeface="Times New Roman" panose="02020603050405020304" pitchFamily="18" charset="0"/>
              </a:rPr>
              <a:t>Increased processing volume limits</a:t>
            </a:r>
          </a:p>
          <a:p>
            <a:pPr algn="just">
              <a:buFont typeface="Wingdings" panose="05000000000000000000" pitchFamily="2" charset="2"/>
              <a:buChar char="Ø"/>
            </a:pPr>
            <a:r>
              <a:rPr lang="en-US" sz="2800" b="0" i="0" dirty="0">
                <a:solidFill>
                  <a:srgbClr val="111111"/>
                </a:solidFill>
                <a:effectLst/>
                <a:latin typeface="Times New Roman" panose="02020603050405020304" pitchFamily="18" charset="0"/>
                <a:cs typeface="Times New Roman" panose="02020603050405020304" pitchFamily="18" charset="0"/>
              </a:rPr>
              <a:t>Improved customer satisfaction</a:t>
            </a:r>
          </a:p>
          <a:p>
            <a:endParaRPr lang="en-US" dirty="0"/>
          </a:p>
        </p:txBody>
      </p:sp>
    </p:spTree>
    <p:extLst>
      <p:ext uri="{BB962C8B-B14F-4D97-AF65-F5344CB8AC3E}">
        <p14:creationId xmlns:p14="http://schemas.microsoft.com/office/powerpoint/2010/main" val="328596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Credit Card Fraud - types of credit card fraud, lost credit card">
            <a:extLst>
              <a:ext uri="{FF2B5EF4-FFF2-40B4-BE49-F238E27FC236}">
                <a16:creationId xmlns:a16="http://schemas.microsoft.com/office/drawing/2014/main" id="{57952F4C-B140-EE7D-2641-C9A41966E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323" y="122516"/>
            <a:ext cx="7343701" cy="755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94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5D73-A1F7-C318-0234-5FA833AF8451}"/>
              </a:ext>
            </a:extLst>
          </p:cNvPr>
          <p:cNvSpPr>
            <a:spLocks noGrp="1"/>
          </p:cNvSpPr>
          <p:nvPr>
            <p:ph type="title"/>
          </p:nvPr>
        </p:nvSpPr>
        <p:spPr>
          <a:xfrm>
            <a:off x="2592925" y="624110"/>
            <a:ext cx="8911687" cy="818610"/>
          </a:xfrm>
        </p:spPr>
        <p:txBody>
          <a:bodyPr>
            <a:normAutofit/>
          </a:bodyPr>
          <a:lstStyle/>
          <a:p>
            <a:r>
              <a:rPr lang="en-US" sz="4000" b="1" dirty="0">
                <a:latin typeface="Algerian" panose="04020705040A02060702" pitchFamily="82" charset="0"/>
              </a:rPr>
              <a:t>Technology and tools used</a:t>
            </a:r>
          </a:p>
        </p:txBody>
      </p:sp>
      <p:graphicFrame>
        <p:nvGraphicFramePr>
          <p:cNvPr id="7" name="Content Placeholder 2">
            <a:extLst>
              <a:ext uri="{FF2B5EF4-FFF2-40B4-BE49-F238E27FC236}">
                <a16:creationId xmlns:a16="http://schemas.microsoft.com/office/drawing/2014/main" id="{FE041AEB-316E-F752-8909-F8BA02A1351C}"/>
              </a:ext>
            </a:extLst>
          </p:cNvPr>
          <p:cNvGraphicFramePr>
            <a:graphicFrameLocks noGrp="1"/>
          </p:cNvGraphicFramePr>
          <p:nvPr>
            <p:ph idx="1"/>
            <p:extLst>
              <p:ext uri="{D42A27DB-BD31-4B8C-83A1-F6EECF244321}">
                <p14:modId xmlns:p14="http://schemas.microsoft.com/office/powerpoint/2010/main" val="320549463"/>
              </p:ext>
            </p:extLst>
          </p:nvPr>
        </p:nvGraphicFramePr>
        <p:xfrm>
          <a:off x="2589212" y="1442720"/>
          <a:ext cx="8915400" cy="446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50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33F9-F4E0-FE0C-5D74-55F7C41FFF8F}"/>
              </a:ext>
            </a:extLst>
          </p:cNvPr>
          <p:cNvSpPr>
            <a:spLocks noGrp="1"/>
          </p:cNvSpPr>
          <p:nvPr>
            <p:ph type="title"/>
          </p:nvPr>
        </p:nvSpPr>
        <p:spPr>
          <a:xfrm>
            <a:off x="2592925" y="624110"/>
            <a:ext cx="8911687" cy="910050"/>
          </a:xfrm>
        </p:spPr>
        <p:txBody>
          <a:bodyPr/>
          <a:lstStyle/>
          <a:p>
            <a:r>
              <a:rPr lang="en-US" b="1" dirty="0">
                <a:latin typeface="Algerian" panose="04020705040A02060702" pitchFamily="82" charset="0"/>
              </a:rPr>
              <a:t>Use-case Diagram</a:t>
            </a:r>
          </a:p>
        </p:txBody>
      </p:sp>
      <p:pic>
        <p:nvPicPr>
          <p:cNvPr id="4" name="Content Placeholder 3">
            <a:extLst>
              <a:ext uri="{FF2B5EF4-FFF2-40B4-BE49-F238E27FC236}">
                <a16:creationId xmlns:a16="http://schemas.microsoft.com/office/drawing/2014/main" id="{E4D03D97-97AF-32F0-35FA-6A2538BFE890}"/>
              </a:ext>
            </a:extLst>
          </p:cNvPr>
          <p:cNvPicPr>
            <a:picLocks noGrp="1" noChangeAspect="1"/>
          </p:cNvPicPr>
          <p:nvPr>
            <p:ph idx="1"/>
          </p:nvPr>
        </p:nvPicPr>
        <p:blipFill>
          <a:blip r:embed="rId2"/>
          <a:stretch>
            <a:fillRect/>
          </a:stretch>
        </p:blipFill>
        <p:spPr>
          <a:xfrm>
            <a:off x="3495040" y="1492746"/>
            <a:ext cx="5871534" cy="5273814"/>
          </a:xfrm>
          <a:prstGeom prst="rect">
            <a:avLst/>
          </a:prstGeom>
        </p:spPr>
      </p:pic>
    </p:spTree>
    <p:extLst>
      <p:ext uri="{BB962C8B-B14F-4D97-AF65-F5344CB8AC3E}">
        <p14:creationId xmlns:p14="http://schemas.microsoft.com/office/powerpoint/2010/main" val="322470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5D49-D7C0-5049-58A3-28A35C3AC74C}"/>
              </a:ext>
            </a:extLst>
          </p:cNvPr>
          <p:cNvSpPr>
            <a:spLocks noGrp="1"/>
          </p:cNvSpPr>
          <p:nvPr>
            <p:ph type="title"/>
          </p:nvPr>
        </p:nvSpPr>
        <p:spPr>
          <a:xfrm>
            <a:off x="2592925" y="624110"/>
            <a:ext cx="8911687" cy="889730"/>
          </a:xfrm>
        </p:spPr>
        <p:txBody>
          <a:bodyPr>
            <a:normAutofit/>
          </a:bodyPr>
          <a:lstStyle/>
          <a:p>
            <a:r>
              <a:rPr lang="en-US" sz="4000" b="1" dirty="0">
                <a:latin typeface="Algerian" panose="04020705040A02060702" pitchFamily="82" charset="0"/>
              </a:rPr>
              <a:t>Activity Diagram</a:t>
            </a:r>
          </a:p>
        </p:txBody>
      </p:sp>
      <p:pic>
        <p:nvPicPr>
          <p:cNvPr id="4" name="Content Placeholder 3">
            <a:extLst>
              <a:ext uri="{FF2B5EF4-FFF2-40B4-BE49-F238E27FC236}">
                <a16:creationId xmlns:a16="http://schemas.microsoft.com/office/drawing/2014/main" id="{ABF1565F-04FB-B44B-5536-DF754521D928}"/>
              </a:ext>
            </a:extLst>
          </p:cNvPr>
          <p:cNvPicPr>
            <a:picLocks noGrp="1" noChangeAspect="1"/>
          </p:cNvPicPr>
          <p:nvPr>
            <p:ph idx="1"/>
          </p:nvPr>
        </p:nvPicPr>
        <p:blipFill>
          <a:blip r:embed="rId2"/>
          <a:stretch>
            <a:fillRect/>
          </a:stretch>
        </p:blipFill>
        <p:spPr>
          <a:xfrm>
            <a:off x="2592925" y="1700721"/>
            <a:ext cx="7749955" cy="4731943"/>
          </a:xfrm>
          <a:prstGeom prst="rect">
            <a:avLst/>
          </a:prstGeom>
        </p:spPr>
      </p:pic>
    </p:spTree>
    <p:extLst>
      <p:ext uri="{BB962C8B-B14F-4D97-AF65-F5344CB8AC3E}">
        <p14:creationId xmlns:p14="http://schemas.microsoft.com/office/powerpoint/2010/main" val="40732321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Ion Boardroom</Template>
  <TotalTime>423</TotalTime>
  <Words>514</Words>
  <Application>Microsoft Office PowerPoint</Application>
  <PresentationFormat>Widescreen</PresentationFormat>
  <Paragraphs>39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Century Gothic</vt:lpstr>
      <vt:lpstr>Times New Roman</vt:lpstr>
      <vt:lpstr>Wingdings</vt:lpstr>
      <vt:lpstr>Wingdings 3</vt:lpstr>
      <vt:lpstr>Wisp</vt:lpstr>
      <vt:lpstr>Credit Card Fraud Detection using Python</vt:lpstr>
      <vt:lpstr>Content</vt:lpstr>
      <vt:lpstr>Introduction</vt:lpstr>
      <vt:lpstr>Problem Definition</vt:lpstr>
      <vt:lpstr>Advantages</vt:lpstr>
      <vt:lpstr>PowerPoint Presentation</vt:lpstr>
      <vt:lpstr>Technology and tools used</vt:lpstr>
      <vt:lpstr>Use-case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Chandrika B</dc:creator>
  <cp:lastModifiedBy>Chandrika B</cp:lastModifiedBy>
  <cp:revision>10</cp:revision>
  <dcterms:created xsi:type="dcterms:W3CDTF">2023-11-26T00:51:22Z</dcterms:created>
  <dcterms:modified xsi:type="dcterms:W3CDTF">2023-12-11T20:38:14Z</dcterms:modified>
</cp:coreProperties>
</file>