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07" r:id="rId6"/>
    <p:sldId id="308" r:id="rId7"/>
    <p:sldId id="278" r:id="rId8"/>
    <p:sldId id="309" r:id="rId9"/>
    <p:sldId id="318" r:id="rId10"/>
    <p:sldId id="319" r:id="rId11"/>
    <p:sldId id="320" r:id="rId12"/>
    <p:sldId id="321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>
      <p:cViewPr varScale="1">
        <p:scale>
          <a:sx n="63" d="100"/>
          <a:sy n="63" d="100"/>
        </p:scale>
        <p:origin x="140" y="5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3/7/2025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0135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262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943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5468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6000" dirty="0"/>
              <a:t>P513-Resume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0" y="914400"/>
            <a:ext cx="10071100" cy="5029200"/>
          </a:xfrm>
        </p:spPr>
        <p:txBody>
          <a:bodyPr/>
          <a:lstStyle/>
          <a:p>
            <a:r>
              <a:rPr lang="en-US" sz="13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GROUP MEMBERS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DD94E-48A3-3A82-D1F1-D56E61194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0" y="1788160"/>
            <a:ext cx="6847840" cy="3952240"/>
          </a:xfrm>
        </p:spPr>
        <p:txBody>
          <a:bodyPr>
            <a:normAutofit/>
          </a:bodyPr>
          <a:lstStyle/>
          <a:p>
            <a:pPr marL="0" marR="0" indent="0" algn="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dirty="0" err="1">
                <a:solidFill>
                  <a:srgbClr val="543E34"/>
                </a:solidFill>
                <a:effectLst/>
                <a:latin typeface="Sagona Book" panose="02020503050505020204" pitchFamily="18" charset="0"/>
              </a:rPr>
              <a:t>Neeraja</a:t>
            </a:r>
            <a:r>
              <a:rPr lang="en-US" sz="2000" dirty="0">
                <a:solidFill>
                  <a:srgbClr val="543E34"/>
                </a:solidFill>
                <a:latin typeface="Sagona Book" panose="02020503050505020204" pitchFamily="18" charset="0"/>
              </a:rPr>
              <a:t> </a:t>
            </a:r>
            <a:r>
              <a:rPr lang="en-US" sz="2000" b="0" i="0" u="none" strike="noStrike" kern="1200" dirty="0">
                <a:solidFill>
                  <a:srgbClr val="543E34"/>
                </a:solidFill>
                <a:effectLst/>
                <a:latin typeface="Sagona Book" panose="02020503050505020204" pitchFamily="18" charset="0"/>
              </a:rPr>
              <a:t>B</a:t>
            </a: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dirty="0">
                <a:solidFill>
                  <a:srgbClr val="543E34"/>
                </a:solidFill>
                <a:effectLst/>
                <a:latin typeface="Sagona Book" panose="02020503050505020204" pitchFamily="18" charset="0"/>
              </a:rPr>
              <a:t>Vaishnav P</a:t>
            </a: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dirty="0">
                <a:solidFill>
                  <a:srgbClr val="543E34"/>
                </a:solidFill>
                <a:effectLst/>
                <a:latin typeface="Sagona Book" panose="02020503050505020204" pitchFamily="18" charset="0"/>
              </a:rPr>
              <a:t>SAJITHA  A</a:t>
            </a: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dirty="0">
                <a:solidFill>
                  <a:srgbClr val="543E34"/>
                </a:solidFill>
                <a:effectLst/>
                <a:latin typeface="Sagona Book" panose="02020503050505020204" pitchFamily="18" charset="0"/>
              </a:rPr>
              <a:t>Keerthi Mani Purna Chandrika</a:t>
            </a: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algn="r" rtl="0" eaLnBrk="1" fontAlgn="b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dirty="0">
                <a:solidFill>
                  <a:srgbClr val="543E34"/>
                </a:solidFill>
                <a:effectLst/>
                <a:latin typeface="Sagona Book" panose="02020503050505020204" pitchFamily="18" charset="0"/>
              </a:rPr>
              <a:t>ASWANTH TK</a:t>
            </a: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dirty="0" err="1">
                <a:solidFill>
                  <a:srgbClr val="543E34"/>
                </a:solidFill>
                <a:effectLst/>
                <a:latin typeface="Sagona Book" panose="02020503050505020204" pitchFamily="18" charset="0"/>
              </a:rPr>
              <a:t>Jithin</a:t>
            </a:r>
            <a:r>
              <a:rPr lang="en-US" sz="2000" b="0" i="0" u="none" strike="noStrike" kern="1200" dirty="0">
                <a:solidFill>
                  <a:srgbClr val="543E34"/>
                </a:solidFill>
                <a:effectLst/>
                <a:latin typeface="Sagona Book" panose="02020503050505020204" pitchFamily="18" charset="0"/>
              </a:rPr>
              <a:t> K S</a:t>
            </a: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kern="1200" dirty="0">
                <a:solidFill>
                  <a:srgbClr val="543E34"/>
                </a:solidFill>
                <a:effectLst/>
                <a:latin typeface="Sagona Book" panose="02020503050505020204" pitchFamily="18" charset="0"/>
              </a:rPr>
              <a:t>Sonam Akshay </a:t>
            </a:r>
            <a:r>
              <a:rPr lang="en-US" sz="2000" b="0" i="0" u="none" strike="noStrike" kern="1200" dirty="0" err="1">
                <a:solidFill>
                  <a:srgbClr val="543E34"/>
                </a:solidFill>
                <a:effectLst/>
                <a:latin typeface="Sagona Book" panose="02020503050505020204" pitchFamily="18" charset="0"/>
              </a:rPr>
              <a:t>Sherkar</a:t>
            </a:r>
            <a:endParaRPr lang="en-IN" sz="20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828800"/>
            <a:ext cx="10972800" cy="47260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INSTALLING</a:t>
            </a:r>
            <a:r>
              <a:rPr lang="en-US" sz="3200" dirty="0"/>
              <a:t> NECESSARY PACKAGES AND LIBRARIES</a:t>
            </a:r>
            <a:br>
              <a:rPr lang="en-US" sz="4000" dirty="0"/>
            </a:br>
            <a:r>
              <a:rPr lang="en-US" sz="2000" dirty="0"/>
              <a:t>1. pandas: </a:t>
            </a:r>
            <a:r>
              <a:rPr lang="en-IN" sz="2000" dirty="0"/>
              <a:t>Handles structured data (CSV, Excel, etc.).</a:t>
            </a:r>
            <a:br>
              <a:rPr lang="en-IN" sz="2000" dirty="0"/>
            </a:br>
            <a:r>
              <a:rPr lang="en-IN" sz="2000" dirty="0"/>
              <a:t>                          </a:t>
            </a:r>
            <a:r>
              <a:rPr lang="en-US" sz="2000" dirty="0"/>
              <a:t>Useful for </a:t>
            </a:r>
            <a:r>
              <a:rPr lang="en-US" sz="2000" b="1" dirty="0"/>
              <a:t>loading, cleaning, and analyzing</a:t>
            </a:r>
            <a:r>
              <a:rPr lang="en-US" sz="2000" dirty="0"/>
              <a:t> resume datasets.</a:t>
            </a:r>
            <a:br>
              <a:rPr lang="en-US" sz="2000" dirty="0"/>
            </a:br>
            <a:r>
              <a:rPr lang="en-US" sz="2000" dirty="0"/>
              <a:t>2. seaborn: </a:t>
            </a:r>
            <a:r>
              <a:rPr lang="en-IN" sz="2000" dirty="0"/>
              <a:t>Statistical data visualization library.</a:t>
            </a:r>
            <a:br>
              <a:rPr lang="en-IN" sz="2000" dirty="0"/>
            </a:br>
            <a:r>
              <a:rPr lang="en-IN" sz="2000" dirty="0"/>
              <a:t>	   </a:t>
            </a:r>
            <a:r>
              <a:rPr lang="en-US" sz="2000" dirty="0"/>
              <a:t>Built on </a:t>
            </a:r>
            <a:r>
              <a:rPr lang="en-US" sz="2000" b="1" dirty="0"/>
              <a:t>Matplotlib</a:t>
            </a:r>
            <a:r>
              <a:rPr lang="en-US" sz="2000" dirty="0"/>
              <a:t> and used to generate heatmaps, bar charts, and more.</a:t>
            </a:r>
            <a:br>
              <a:rPr lang="en-US" sz="2000" dirty="0"/>
            </a:br>
            <a:r>
              <a:rPr lang="en-US" sz="2000" dirty="0"/>
              <a:t>3. </a:t>
            </a:r>
            <a:r>
              <a:rPr lang="en-US" sz="2000" dirty="0" err="1"/>
              <a:t>nltk</a:t>
            </a:r>
            <a:r>
              <a:rPr lang="en-IN" sz="2000" dirty="0"/>
              <a:t>(Natural Language Toolkit)</a:t>
            </a:r>
            <a:r>
              <a:rPr lang="en-US" sz="2000" dirty="0"/>
              <a:t>:Used for </a:t>
            </a:r>
            <a:r>
              <a:rPr lang="en-US" sz="2000" b="1" dirty="0"/>
              <a:t>text processing</a:t>
            </a:r>
            <a:r>
              <a:rPr lang="en-US" sz="2000" dirty="0"/>
              <a:t> in NLP.</a:t>
            </a:r>
            <a:br>
              <a:rPr lang="en-US" sz="2000" dirty="0"/>
            </a:br>
            <a:r>
              <a:rPr lang="en-US" sz="2000" dirty="0"/>
              <a:t>	  Includes tools for </a:t>
            </a:r>
            <a:r>
              <a:rPr lang="en-US" sz="2000" b="1" dirty="0"/>
              <a:t>tokenization, </a:t>
            </a:r>
            <a:r>
              <a:rPr lang="en-US" sz="2000" b="1" dirty="0" err="1"/>
              <a:t>stopword</a:t>
            </a:r>
            <a:r>
              <a:rPr lang="en-US" sz="2000" b="1" dirty="0"/>
              <a:t> removal, stemming, and lemmatization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4. python-docx: Reads and processes </a:t>
            </a:r>
            <a:r>
              <a:rPr lang="en-US" sz="2000" b="1" dirty="0"/>
              <a:t>Microsoft Word (.docx)</a:t>
            </a:r>
            <a:r>
              <a:rPr lang="en-US" sz="2000" dirty="0"/>
              <a:t> files.</a:t>
            </a:r>
            <a:br>
              <a:rPr lang="en-US" sz="2000" dirty="0"/>
            </a:br>
            <a:r>
              <a:rPr lang="en-US" sz="2000" dirty="0"/>
              <a:t>	  Extracts text from resumes stored in DOCX format.</a:t>
            </a:r>
            <a:br>
              <a:rPr lang="en-US" sz="2000" dirty="0"/>
            </a:br>
            <a:br>
              <a:rPr lang="en-US" sz="2000" dirty="0"/>
            </a:br>
            <a:br>
              <a:rPr lang="en-US" sz="44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902" y="838200"/>
            <a:ext cx="10781097" cy="5397500"/>
          </a:xfrm>
        </p:spPr>
        <p:txBody>
          <a:bodyPr anchor="b"/>
          <a:lstStyle/>
          <a:p>
            <a:pPr>
              <a:lnSpc>
                <a:spcPct val="150000"/>
              </a:lnSpc>
            </a:pP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INSTALLING NECESSARY PACKAGES AND LIBRARIES</a:t>
            </a:r>
            <a:br>
              <a:rPr lang="en-US" sz="3600" dirty="0"/>
            </a:br>
            <a:r>
              <a:rPr lang="en-US" sz="2000" dirty="0"/>
              <a:t>5. </a:t>
            </a:r>
            <a:r>
              <a:rPr lang="en-IN" sz="2000" dirty="0" err="1"/>
              <a:t>pymupdf</a:t>
            </a:r>
            <a:r>
              <a:rPr lang="en-IN" sz="2000" dirty="0"/>
              <a:t>: </a:t>
            </a:r>
            <a:r>
              <a:rPr lang="en-US" sz="2000" dirty="0"/>
              <a:t>library for working with PDFs. </a:t>
            </a:r>
            <a:br>
              <a:rPr lang="en-US" sz="2000" dirty="0"/>
            </a:br>
            <a:r>
              <a:rPr lang="en-US" sz="2000" dirty="0"/>
              <a:t>                        It </a:t>
            </a:r>
            <a:r>
              <a:rPr lang="en-US" sz="2000" b="1" dirty="0"/>
              <a:t>extracts text, images, and metadata efficiently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6. </a:t>
            </a:r>
            <a:r>
              <a:rPr lang="en-US" sz="2000" dirty="0" err="1"/>
              <a:t>wordcloud</a:t>
            </a:r>
            <a:r>
              <a:rPr lang="en-US" sz="2000" dirty="0"/>
              <a:t>: Used to generate </a:t>
            </a:r>
            <a:r>
              <a:rPr lang="en-US" sz="2000" b="1" dirty="0"/>
              <a:t>visual representations of frequently occurring  words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	  Helps in understanding important keywords in resumes.</a:t>
            </a:r>
            <a:br>
              <a:rPr lang="en-US" sz="2000" dirty="0"/>
            </a:br>
            <a:r>
              <a:rPr lang="en-US" sz="2000" dirty="0"/>
              <a:t>7. </a:t>
            </a:r>
            <a:r>
              <a:rPr lang="en-US" sz="2000" dirty="0" err="1"/>
              <a:t>os</a:t>
            </a:r>
            <a:r>
              <a:rPr lang="en-US" sz="2000" dirty="0"/>
              <a:t>: Interacts with the operating system (file handling, directory management).</a:t>
            </a:r>
            <a:br>
              <a:rPr lang="en-US" sz="2000" dirty="0"/>
            </a:br>
            <a:r>
              <a:rPr lang="en-US" sz="2000" dirty="0"/>
              <a:t>8. win32com.client: Interacts with Microsoft Word to </a:t>
            </a:r>
            <a:r>
              <a:rPr lang="en-US" sz="2000" b="1" dirty="0"/>
              <a:t>extract text from .doc files</a:t>
            </a:r>
            <a:r>
              <a:rPr lang="en-US" sz="2000" dirty="0"/>
              <a:t>.</a:t>
            </a:r>
            <a:br>
              <a:rPr lang="en-US" sz="2000" dirty="0"/>
            </a:br>
            <a:br>
              <a:rPr lang="en-US" sz="2000" dirty="0"/>
            </a:br>
            <a:br>
              <a:rPr lang="en-US" sz="1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4000" dirty="0"/>
              <a:t>Extracting Data from Folders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444EEC-5463-607B-71C0-24BADB7C545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400" y="2337935"/>
            <a:ext cx="102362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gona Book (Headings)"/>
              </a:rPr>
              <a:t>We used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agona Book (Headings)"/>
              </a:rPr>
              <a:t>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gona Book (Headings)"/>
              </a:rPr>
              <a:t> module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gona Book (Headings)"/>
              </a:rPr>
              <a:t>navigate directories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gona Book (Headings)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gona Book (Headings)"/>
              </a:rPr>
              <a:t>fetch resumes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agona Book (Headings)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agona Book (Headings)"/>
              </a:rPr>
              <a:t>It reads different </a:t>
            </a:r>
            <a:r>
              <a:rPr lang="en-US" sz="2400" b="1" dirty="0">
                <a:latin typeface="Sagona Book (Headings)"/>
              </a:rPr>
              <a:t>resume formats (DOCX, PDF, etc.)</a:t>
            </a:r>
            <a:r>
              <a:rPr lang="en-US" sz="2400" dirty="0">
                <a:latin typeface="Sagona Book (Headings)"/>
              </a:rPr>
              <a:t> using libraries like </a:t>
            </a:r>
            <a:r>
              <a:rPr lang="en-US" sz="2400" b="1" dirty="0">
                <a:latin typeface="Sagona Book (Headings)"/>
              </a:rPr>
              <a:t>python-docx</a:t>
            </a:r>
            <a:r>
              <a:rPr lang="en-US" sz="2400" dirty="0">
                <a:latin typeface="Sagona Book (Headings)"/>
              </a:rPr>
              <a:t> and </a:t>
            </a:r>
            <a:r>
              <a:rPr lang="en-US" sz="2400" b="1" dirty="0" err="1">
                <a:latin typeface="Sagona Book (Headings)"/>
              </a:rPr>
              <a:t>pymupdf</a:t>
            </a:r>
            <a:r>
              <a:rPr lang="en-US" sz="2400" b="1" dirty="0">
                <a:latin typeface="Sagona Book (Headings)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agona Book (Headings)"/>
              </a:rPr>
              <a:t>It loops through each file, extracts text, and stores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0500"/>
            <a:ext cx="7534656" cy="952500"/>
          </a:xfrm>
        </p:spPr>
        <p:txBody>
          <a:bodyPr/>
          <a:lstStyle/>
          <a:p>
            <a:r>
              <a:rPr lang="en-IN" sz="3600" dirty="0"/>
              <a:t>Creating raw_details.csv</a:t>
            </a:r>
            <a:endParaRPr lang="en-US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444EEC-5463-607B-71C0-24BADB7C545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787400" y="1474515"/>
            <a:ext cx="10566400" cy="9233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agona Book (Headings)"/>
              </a:rPr>
              <a:t>The dataset contains </a:t>
            </a:r>
            <a:r>
              <a:rPr lang="en-US" sz="2400" b="1" dirty="0">
                <a:latin typeface="Sagona Book (Headings)"/>
              </a:rPr>
              <a:t>4 categories of resumes</a:t>
            </a:r>
            <a:r>
              <a:rPr lang="en-US" sz="2400" dirty="0">
                <a:latin typeface="Sagona Book (Headings)"/>
              </a:rPr>
              <a:t>, and the script </a:t>
            </a:r>
            <a:r>
              <a:rPr lang="en-US" sz="2400" b="1" dirty="0">
                <a:latin typeface="Sagona Book (Headings)"/>
              </a:rPr>
              <a:t>extracts text from all of them and combines them into a single CSV.</a:t>
            </a:r>
            <a:endParaRPr lang="en-US" sz="2400" dirty="0">
              <a:latin typeface="Sagona Book (Headings)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agona Book (Headings)"/>
              </a:rPr>
              <a:t>The extracted text is stored in two lists: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Sagona Book (Headings)"/>
              </a:rPr>
              <a:t>	</a:t>
            </a:r>
            <a:r>
              <a:rPr lang="en-US" sz="2400" dirty="0" err="1">
                <a:latin typeface="Sagona Book (Headings)"/>
              </a:rPr>
              <a:t>Raw_details</a:t>
            </a:r>
            <a:r>
              <a:rPr lang="en-US" sz="2400" dirty="0">
                <a:latin typeface="Sagona Book (Headings)"/>
              </a:rPr>
              <a:t>: Stores resume content.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>
                <a:latin typeface="Sagona Book (Headings)"/>
              </a:rPr>
              <a:t>	Category: Stores the category.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agona Book (Headings)"/>
              </a:rPr>
              <a:t>The script </a:t>
            </a:r>
            <a:r>
              <a:rPr lang="en-US" sz="2400" b="1" dirty="0">
                <a:latin typeface="Sagona Book (Headings)"/>
              </a:rPr>
              <a:t>repeats this for other categories.</a:t>
            </a:r>
            <a:endParaRPr lang="en-US" sz="2400" dirty="0">
              <a:latin typeface="Sagona Book (Headings)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agona Book (Headings)"/>
              </a:rPr>
              <a:t>After collecting all resumes, the script creates a </a:t>
            </a:r>
            <a:r>
              <a:rPr lang="en-US" sz="2400" b="1" dirty="0">
                <a:latin typeface="Sagona Book (Headings)"/>
              </a:rPr>
              <a:t>pandas </a:t>
            </a:r>
            <a:r>
              <a:rPr lang="en-US" sz="2400" b="1" dirty="0" err="1">
                <a:latin typeface="Sagona Book (Headings)"/>
              </a:rPr>
              <a:t>DataFrame</a:t>
            </a:r>
            <a:r>
              <a:rPr lang="en-US" sz="2400" b="1" dirty="0">
                <a:latin typeface="Sagona Book (Headings)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agona Book (Headings)"/>
              </a:rPr>
              <a:t>All </a:t>
            </a:r>
            <a:r>
              <a:rPr lang="en-US" sz="2400" dirty="0" err="1">
                <a:latin typeface="Sagona Book (Headings)"/>
              </a:rPr>
              <a:t>DataFrames</a:t>
            </a:r>
            <a:r>
              <a:rPr lang="en-US" sz="2400" dirty="0">
                <a:latin typeface="Sagona Book (Headings)"/>
              </a:rPr>
              <a:t> are </a:t>
            </a:r>
            <a:r>
              <a:rPr lang="en-US" sz="2400" b="1" dirty="0">
                <a:latin typeface="Sagona Book (Headings)"/>
              </a:rPr>
              <a:t>combined</a:t>
            </a:r>
            <a:r>
              <a:rPr lang="en-US" sz="2400" dirty="0">
                <a:latin typeface="Sagona Book (Headings)"/>
              </a:rPr>
              <a:t> using</a:t>
            </a:r>
            <a:r>
              <a:rPr lang="en-US" sz="2400" b="1" dirty="0">
                <a:latin typeface="Sagona Book (Headings)"/>
              </a:rPr>
              <a:t> </a:t>
            </a:r>
            <a:r>
              <a:rPr lang="en-US" sz="2400" b="1" dirty="0" err="1">
                <a:latin typeface="Sagona Book (Headings)"/>
              </a:rPr>
              <a:t>pd.concat</a:t>
            </a:r>
            <a:r>
              <a:rPr lang="en-US" sz="2400" b="1" dirty="0">
                <a:latin typeface="Sagona Book (Headings)"/>
              </a:rPr>
              <a:t>() and saved it as raw_details.csv.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250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1800"/>
            <a:ext cx="7534656" cy="1071939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4000" dirty="0"/>
              <a:t>Cleaning the Data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444EEC-5463-607B-71C0-24BADB7C545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914400" y="1780738"/>
            <a:ext cx="10718800" cy="6772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Sagona Book (Headings)"/>
              </a:rPr>
              <a:t>The script applies </a:t>
            </a:r>
            <a:r>
              <a:rPr lang="en-US" sz="2400" b="1" dirty="0">
                <a:latin typeface="Sagona Book (Headings)"/>
              </a:rPr>
              <a:t>text </a:t>
            </a:r>
            <a:r>
              <a:rPr lang="en-US" sz="2400" b="1" dirty="0" err="1">
                <a:latin typeface="Sagona Book (Headings)"/>
              </a:rPr>
              <a:t>preprocessing</a:t>
            </a:r>
            <a:r>
              <a:rPr lang="en-US" sz="2400" dirty="0" err="1">
                <a:latin typeface="Sagona Book (Headings)"/>
              </a:rPr>
              <a:t>:</a:t>
            </a:r>
            <a:r>
              <a:rPr lang="en-US" sz="2400" b="1" dirty="0" err="1">
                <a:latin typeface="Sagona Book (Headings)"/>
              </a:rPr>
              <a:t>Removing</a:t>
            </a:r>
            <a:r>
              <a:rPr lang="en-US" sz="2400" b="1" dirty="0">
                <a:latin typeface="Sagona Book (Headings)"/>
              </a:rPr>
              <a:t> special characters, numbers, extra spaces</a:t>
            </a:r>
            <a:endParaRPr lang="en-US" sz="2400" dirty="0">
              <a:latin typeface="Sagona Book (Headings)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Sagona Book (Headings)"/>
              </a:rPr>
              <a:t>Lowercasing the text</a:t>
            </a:r>
            <a:endParaRPr lang="en-US" sz="2400" dirty="0">
              <a:latin typeface="Sagona Book (Headings)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Sagona Book (Headings)"/>
              </a:rPr>
              <a:t>Removing </a:t>
            </a:r>
            <a:r>
              <a:rPr lang="en-US" sz="2400" b="1" dirty="0" err="1">
                <a:latin typeface="Sagona Book (Headings)"/>
              </a:rPr>
              <a:t>stopwords</a:t>
            </a:r>
            <a:r>
              <a:rPr lang="en-US" sz="2400" dirty="0">
                <a:latin typeface="Sagona Book (Headings)"/>
              </a:rPr>
              <a:t> (like "the", "is", "and")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Sagona Book (Headings)"/>
              </a:rPr>
              <a:t>Applying stemming or lemmatization</a:t>
            </a:r>
            <a:r>
              <a:rPr lang="en-US" sz="2400" dirty="0">
                <a:latin typeface="Sagona Book (Headings)"/>
              </a:rPr>
              <a:t> to reduce words to base forms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Sagona Book (Headings)"/>
              </a:rPr>
              <a:t>This removes </a:t>
            </a:r>
            <a:r>
              <a:rPr lang="en-US" sz="2400" b="1" dirty="0">
                <a:latin typeface="Sagona Book (Headings)"/>
              </a:rPr>
              <a:t>non-alphabetic characters</a:t>
            </a:r>
            <a:r>
              <a:rPr lang="en-US" sz="2400" dirty="0">
                <a:latin typeface="Sagona Book (Headings)"/>
              </a:rPr>
              <a:t> and converts everything to </a:t>
            </a:r>
            <a:r>
              <a:rPr lang="en-US" sz="2400" b="1" dirty="0">
                <a:latin typeface="Sagona Book (Headings)"/>
              </a:rPr>
              <a:t>lowercase</a:t>
            </a:r>
            <a:r>
              <a:rPr lang="en-US" sz="2400" dirty="0">
                <a:latin typeface="Sagona Book (Headings)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456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439400" cy="1231900"/>
          </a:xfrm>
        </p:spPr>
        <p:txBody>
          <a:bodyPr/>
          <a:lstStyle/>
          <a:p>
            <a:r>
              <a:rPr lang="en-US" sz="3600" dirty="0"/>
              <a:t>Saving the Cleaned Data and creating Visualizations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444EEC-5463-607B-71C0-24BADB7C545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812800" y="1801374"/>
            <a:ext cx="110744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agona Book (Headings)"/>
              </a:rPr>
              <a:t>The cleaned version of the dataset is stored in a new CSV file.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agona Book (Headings)"/>
              </a:rPr>
              <a:t>This is used for </a:t>
            </a:r>
            <a:r>
              <a:rPr lang="en-US" sz="2400" b="1" dirty="0">
                <a:latin typeface="Sagona Book (Headings)"/>
              </a:rPr>
              <a:t>training models</a:t>
            </a:r>
            <a:r>
              <a:rPr lang="en-US" sz="2400" dirty="0">
                <a:latin typeface="Sagona Book (Headings)"/>
              </a:rPr>
              <a:t> or </a:t>
            </a:r>
            <a:r>
              <a:rPr lang="en-US" sz="2400" b="1" dirty="0">
                <a:latin typeface="Sagona Book (Headings)"/>
              </a:rPr>
              <a:t>further analysis</a:t>
            </a:r>
            <a:r>
              <a:rPr lang="en-US" sz="2400" dirty="0">
                <a:latin typeface="Sagona Book (Headings)"/>
              </a:rPr>
              <a:t>.</a:t>
            </a:r>
            <a:endParaRPr lang="en-US" altLang="en-US" sz="2400" dirty="0">
              <a:latin typeface="Sagona Book (Headings)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Sagona Book (Headings)"/>
              </a:rPr>
              <a:t>Visualizations: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Sagona Book (Headings)"/>
              </a:rPr>
              <a:t>	Pie chart: Used to </a:t>
            </a:r>
            <a:r>
              <a:rPr lang="en-US" sz="2400" b="1" dirty="0">
                <a:latin typeface="Sagona Book (Headings)"/>
              </a:rPr>
              <a:t>show the percentage of resumes</a:t>
            </a:r>
            <a:r>
              <a:rPr lang="en-US" sz="2400" dirty="0">
                <a:latin typeface="Sagona Book (Headings)"/>
              </a:rPr>
              <a:t> in each category.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Sagona Book (Headings)"/>
              </a:rPr>
              <a:t>	Bar Plot: </a:t>
            </a:r>
            <a:r>
              <a:rPr lang="en-US" sz="2400" dirty="0">
                <a:latin typeface="Sagona Book (Headings)"/>
              </a:rPr>
              <a:t>Used to show the </a:t>
            </a:r>
            <a:r>
              <a:rPr lang="en-US" sz="2400" b="1" dirty="0">
                <a:latin typeface="Sagona Book (Headings)"/>
              </a:rPr>
              <a:t>count of resumes per category</a:t>
            </a:r>
            <a:r>
              <a:rPr lang="en-US" sz="2400" dirty="0">
                <a:latin typeface="Sagona Book (Headings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Sagona Book (Headings)"/>
              </a:rPr>
              <a:t>	Word cloud: </a:t>
            </a:r>
            <a:r>
              <a:rPr lang="en-US" sz="2400" dirty="0">
                <a:latin typeface="Sagona Book (Headings)"/>
              </a:rPr>
              <a:t>Shows </a:t>
            </a:r>
            <a:r>
              <a:rPr lang="en-US" sz="2400" b="1" dirty="0">
                <a:latin typeface="Sagona Book (Headings)"/>
              </a:rPr>
              <a:t>frequent words</a:t>
            </a:r>
            <a:r>
              <a:rPr lang="en-US" sz="2400" dirty="0">
                <a:latin typeface="Sagona Book (Headings)"/>
              </a:rPr>
              <a:t> in resumes</a:t>
            </a:r>
            <a:endParaRPr lang="en-US" altLang="en-US" sz="2400" dirty="0">
              <a:latin typeface="Sagona Book 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5163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439400" cy="599440"/>
          </a:xfrm>
        </p:spPr>
        <p:txBody>
          <a:bodyPr/>
          <a:lstStyle/>
          <a:p>
            <a:r>
              <a:rPr lang="en-US" sz="3600" dirty="0"/>
              <a:t>Visualizations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444EEC-5463-607B-71C0-24BADB7C5453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812800" y="3740366"/>
            <a:ext cx="110744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CAE965-F088-F873-C277-2FE6347CDB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11" t="31940" r="28740" b="12300"/>
          <a:stretch/>
        </p:blipFill>
        <p:spPr>
          <a:xfrm>
            <a:off x="812800" y="1517118"/>
            <a:ext cx="4765040" cy="2428240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713DFD-8810-66C4-230F-30DA232754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27" t="29757" r="36684" b="14982"/>
          <a:stretch/>
        </p:blipFill>
        <p:spPr>
          <a:xfrm>
            <a:off x="6725920" y="1517118"/>
            <a:ext cx="4498428" cy="2428240"/>
          </a:xfrm>
          <a:prstGeom prst="rect">
            <a:avLst/>
          </a:prstGeom>
        </p:spPr>
      </p:pic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4B4FEB-9B77-3FD5-B23D-734B3653166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166" t="27704" r="39584" b="6667"/>
          <a:stretch/>
        </p:blipFill>
        <p:spPr>
          <a:xfrm>
            <a:off x="4152900" y="4028576"/>
            <a:ext cx="3962400" cy="260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229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{C557DAC5-D288-4687-AF50-5D42BA718AC0}tf11964407_win32</Template>
  <TotalTime>206</TotalTime>
  <Words>533</Words>
  <Application>Microsoft Office PowerPoint</Application>
  <PresentationFormat>Widescreen</PresentationFormat>
  <Paragraphs>103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Gill Sans Nova Light</vt:lpstr>
      <vt:lpstr>Sagona Book</vt:lpstr>
      <vt:lpstr>Sagona Book (Headings)</vt:lpstr>
      <vt:lpstr>Custom</vt:lpstr>
      <vt:lpstr>P513-Resume classification</vt:lpstr>
      <vt:lpstr>GROUP MEMBERS</vt:lpstr>
      <vt:lpstr>INSTALLING NECESSARY PACKAGES AND LIBRARIES 1. pandas: Handles structured data (CSV, Excel, etc.).                           Useful for loading, cleaning, and analyzing resume datasets. 2. seaborn: Statistical data visualization library.     Built on Matplotlib and used to generate heatmaps, bar charts, and more. 3. nltk(Natural Language Toolkit):Used for text processing in NLP.    Includes tools for tokenization, stopword removal, stemming, and lemmatization. 4. python-docx: Reads and processes Microsoft Word (.docx) files.    Extracts text from resumes stored in DOCX format.   </vt:lpstr>
      <vt:lpstr>  INSTALLING NECESSARY PACKAGES AND LIBRARIES 5. pymupdf: library for working with PDFs.                          It extracts text, images, and metadata efficiently. 6. wordcloud: Used to generate visual representations of frequently occurring  words.    Helps in understanding important keywords in resumes. 7. os: Interacts with the operating system (file handling, directory management). 8. win32com.client: Interacts with Microsoft Word to extract text from .doc files.   </vt:lpstr>
      <vt:lpstr> Extracting Data from Folders</vt:lpstr>
      <vt:lpstr>Creating raw_details.csv</vt:lpstr>
      <vt:lpstr> Cleaning the Data</vt:lpstr>
      <vt:lpstr>Saving the Cleaned Data and creating Visualizations</vt:lpstr>
      <vt:lpstr>Visualizations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chandrika keerthi</dc:creator>
  <cp:lastModifiedBy>chandrika keerthi</cp:lastModifiedBy>
  <cp:revision>3</cp:revision>
  <dcterms:created xsi:type="dcterms:W3CDTF">2025-03-06T13:03:49Z</dcterms:created>
  <dcterms:modified xsi:type="dcterms:W3CDTF">2025-03-07T06:29:14Z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