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7/11/2024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03856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25037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39931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1" name="对象"/>
          <p:cNvSpPr>
            <a:spLocks noGrp="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42011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5" name="对象"/>
          <p:cNvSpPr>
            <a:spLocks noGrp="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65662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32435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980071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3227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20603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83572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304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5" name="矩形"/>
          <p:cNvSpPr>
            <a:spLocks/>
          </p:cNvSpPr>
          <p:nvPr/>
        </p:nvSpPr>
        <p:spPr>
          <a:xfrm rot="0">
            <a:off x="446534" y="457200"/>
            <a:ext cx="3703319" cy="94997"/>
          </a:xfrm>
          <a:prstGeom prst="rect"/>
          <a:solidFill>
            <a:srgbClr val="465359"/>
          </a:solidFill>
          <a:ln w="12700" cmpd="sng" cap="flat">
            <a:noFill/>
            <a:prstDash val="solid"/>
            <a:round/>
          </a:ln>
        </p:spPr>
      </p:sp>
      <p:sp>
        <p:nvSpPr>
          <p:cNvPr id="16" name="矩形"/>
          <p:cNvSpPr>
            <a:spLocks/>
          </p:cNvSpPr>
          <p:nvPr/>
        </p:nvSpPr>
        <p:spPr>
          <a:xfrm rot="0">
            <a:off x="8042147" y="453643"/>
            <a:ext cx="3703317" cy="98554"/>
          </a:xfrm>
          <a:prstGeom prst="rect"/>
          <a:solidFill>
            <a:srgbClr val="969FA7"/>
          </a:solidFill>
          <a:ln w="12700" cmpd="sng" cap="flat">
            <a:noFill/>
            <a:prstDash val="solid"/>
            <a:round/>
          </a:ln>
        </p:spPr>
      </p:sp>
      <p:sp>
        <p:nvSpPr>
          <p:cNvPr id="17" name="矩形"/>
          <p:cNvSpPr>
            <a:spLocks/>
          </p:cNvSpPr>
          <p:nvPr/>
        </p:nvSpPr>
        <p:spPr>
          <a:xfrm rot="0">
            <a:off x="4241830" y="457200"/>
            <a:ext cx="3703317" cy="91440"/>
          </a:xfrm>
          <a:prstGeom prst="rect"/>
          <a:solidFill>
            <a:schemeClr val="accent1"/>
          </a:solidFill>
          <a:ln w="12700" cmpd="sng" cap="flat">
            <a:noFill/>
            <a:prstDash val="solid"/>
            <a:round/>
          </a:ln>
        </p:spPr>
      </p:sp>
      <p:sp>
        <p:nvSpPr>
          <p:cNvPr id="18"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9"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0"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1"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7/11/2024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2"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3"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375434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8627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1455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36" name="文本框"/>
          <p:cNvSpPr>
            <a:spLocks xmlns:a="http://schemas.openxmlformats.org/drawingml/2006/main" noGrp="1"/>
          </p:cNvSpPr>
          <p:nvPr>
            <p:ph type="title"/>
          </p:nvPr>
        </p:nvSpPr>
        <p:spPr>
          <a:xfrm xmlns:a="http://schemas.openxmlformats.org/drawingml/2006/main" rot="0">
            <a:off x="581192" y="702155"/>
            <a:ext cx="11029616" cy="11887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581192" y="2340864"/>
            <a:ext cx="11029615" cy="36344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617589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2856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693065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2301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5715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7315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21770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4152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180647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1189553"/>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2336002"/>
            <a:ext cx="11029616" cy="365204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7/11/2024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spTree>
    <p:extLst>
      <p:ext uri="{BB962C8B-B14F-4D97-AF65-F5344CB8AC3E}">
        <p14:creationId xmlns:p14="http://schemas.microsoft.com/office/powerpoint/2010/main" val="5330415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4" name="矩形"/>
          <p:cNvSpPr>
            <a:spLocks noChangeAspect="1"/>
          </p:cNvSpPr>
          <p:nvPr/>
        </p:nvSpPr>
        <p:spPr>
          <a:xfrm rot="0">
            <a:off x="0" y="0"/>
            <a:ext cx="12192000" cy="6858000"/>
          </a:xfrm>
          <a:prstGeom prst="rect"/>
          <a:ln w="22225"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5"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3B63D2"/>
                </a:solidFill>
                <a:latin typeface="Franklin Gothic Demi" pitchFamily="0" charset="0"/>
                <a:ea typeface="华文中宋" pitchFamily="0" charset="0"/>
                <a:cs typeface="Lucida Sans" pitchFamily="0" charset="0"/>
              </a:rPr>
              <a:t>Student Details</a:t>
            </a:r>
            <a:endParaRPr lang="zh-CN" altLang="en-US" sz="36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26" name="文本框"/>
          <p:cNvSpPr>
            <a:spLocks noGrp="1"/>
          </p:cNvSpPr>
          <p:nvPr>
            <p:ph type="subTitle" idx="1"/>
          </p:nvPr>
        </p:nvSpPr>
        <p:spPr>
          <a:xfrm rot="0">
            <a:off x="581194" y="2534291"/>
            <a:ext cx="10993546" cy="132667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0" i="0" u="none" strike="noStrike" kern="1200" cap="all" spc="0" baseline="0">
                <a:solidFill>
                  <a:schemeClr val="accent1"/>
                </a:solidFill>
                <a:latin typeface="Franklin Gothic Book" pitchFamily="0" charset="0"/>
                <a:ea typeface="华文中宋" pitchFamily="0" charset="0"/>
                <a:cs typeface="Lucida Sans" pitchFamily="0" charset="0"/>
              </a:rPr>
              <a:t>name:Boddu Chandrika Reddy </a:t>
            </a:r>
            <a:endParaRPr lang="en-US" altLang="zh-CN" sz="2000" b="0" i="0" u="none" strike="noStrike" kern="1200" cap="all" spc="0" baseline="0">
              <a:solidFill>
                <a:schemeClr val="accent1"/>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all" spc="0" baseline="0">
                <a:solidFill>
                  <a:schemeClr val="accent1"/>
                </a:solidFill>
                <a:latin typeface="Franklin Gothic Book" pitchFamily="0" charset="0"/>
                <a:ea typeface="华文中宋" pitchFamily="0" charset="0"/>
                <a:cs typeface="Lucida Sans" pitchFamily="0" charset="0"/>
              </a:rPr>
              <a:t>College:Chirala engineering college ,Chirala</a:t>
            </a:r>
            <a:endParaRPr lang="en-US" altLang="zh-CN" sz="2000" b="0" i="0" u="none" strike="noStrike" kern="1200" cap="all" spc="0" baseline="0">
              <a:solidFill>
                <a:schemeClr val="accent1"/>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all" spc="0" baseline="0">
                <a:solidFill>
                  <a:schemeClr val="accent1"/>
                </a:solidFill>
                <a:latin typeface="Franklin Gothic Book" pitchFamily="0" charset="0"/>
                <a:ea typeface="华文中宋" pitchFamily="0" charset="0"/>
                <a:cs typeface="Lucida Sans" pitchFamily="0" charset="0"/>
              </a:rPr>
              <a:t>Branch:CSE(AIML)</a:t>
            </a:r>
            <a:endParaRPr lang="zh-CN" altLang="en-US" sz="20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7" name="矩形"/>
          <p:cNvSpPr>
            <a:spLocks noChangeAspect="1"/>
          </p:cNvSpPr>
          <p:nvPr/>
        </p:nvSpPr>
        <p:spPr>
          <a:xfrm rot="0">
            <a:off x="446534" y="457200"/>
            <a:ext cx="3703319" cy="94997"/>
          </a:xfrm>
          <a:prstGeom prst="rect"/>
          <a:solidFill>
            <a:srgbClr val="465359"/>
          </a:solidFill>
          <a:ln w="12700" cmpd="sng" cap="flat">
            <a:noFill/>
            <a:prstDash val="solid"/>
            <a:round/>
          </a:ln>
        </p:spPr>
      </p:sp>
      <p:sp>
        <p:nvSpPr>
          <p:cNvPr id="28" name="矩形"/>
          <p:cNvSpPr>
            <a:spLocks noChangeAspect="1"/>
          </p:cNvSpPr>
          <p:nvPr/>
        </p:nvSpPr>
        <p:spPr>
          <a:xfrm rot="0">
            <a:off x="4241830" y="457200"/>
            <a:ext cx="3703317" cy="91440"/>
          </a:xfrm>
          <a:prstGeom prst="rect"/>
          <a:solidFill>
            <a:schemeClr val="accent1"/>
          </a:solidFill>
          <a:ln w="12700" cmpd="sng" cap="flat">
            <a:noFill/>
            <a:prstDash val="solid"/>
            <a:round/>
          </a:ln>
        </p:spPr>
      </p:sp>
      <p:sp>
        <p:nvSpPr>
          <p:cNvPr id="29" name="矩形"/>
          <p:cNvSpPr>
            <a:spLocks noChangeAspect="1"/>
          </p:cNvSpPr>
          <p:nvPr/>
        </p:nvSpPr>
        <p:spPr>
          <a:xfrm rot="0">
            <a:off x="8042147" y="453643"/>
            <a:ext cx="3703317" cy="98554"/>
          </a:xfrm>
          <a:prstGeom prst="rect"/>
          <a:solidFill>
            <a:srgbClr val="969FA7"/>
          </a:solidFill>
          <a:ln w="12700" cmpd="sng" cap="flat">
            <a:noFill/>
            <a:prstDash val="solid"/>
            <a:round/>
          </a:ln>
        </p:spPr>
      </p:sp>
      <p:pic>
        <p:nvPicPr>
          <p:cNvPr id="30" name="图片" descr="abstract image"/>
          <p:cNvPicPr>
            <a:picLocks noChangeAspect="1"/>
          </p:cNvPicPr>
          <p:nvPr/>
        </p:nvPicPr>
        <p:blipFill>
          <a:blip r:embed="rId1" cstate="print"/>
          <a:stretch>
            <a:fillRect/>
          </a:stretch>
        </p:blipFill>
        <p:spPr>
          <a:xfrm rot="0">
            <a:off x="448732" y="4065070"/>
            <a:ext cx="11260667" cy="2327259"/>
          </a:xfrm>
          <a:prstGeom prst="rect"/>
          <a:noFill/>
          <a:ln w="12700" cmpd="sng" cap="flat">
            <a:noFill/>
            <a:prstDash val="solid"/>
            <a:miter/>
          </a:ln>
        </p:spPr>
      </p:pic>
    </p:spTree>
    <p:extLst>
      <p:ext uri="{BB962C8B-B14F-4D97-AF65-F5344CB8AC3E}">
        <p14:creationId xmlns:p14="http://schemas.microsoft.com/office/powerpoint/2010/main" val="19343297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links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746518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PROJECT TITLE/Problem Statement</a:t>
            </a:r>
            <a:br>
              <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rPr>
            </a:b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40" name="文本框"/>
          <p:cNvSpPr>
            <a:spLocks noGrp="1"/>
          </p:cNvSpPr>
          <p:nvPr>
            <p:ph type="body" idx="1"/>
          </p:nvPr>
        </p:nvSpPr>
        <p:spPr>
          <a:xfrm rot="0">
            <a:off x="581192" y="3214638"/>
            <a:ext cx="10865643" cy="276071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500" b="1" i="0" u="none" strike="noStrike" kern="1200" cap="none" spc="0" baseline="0">
                <a:solidFill>
                  <a:srgbClr val="000000"/>
                </a:solidFill>
                <a:latin typeface="Franklin Gothic Book" pitchFamily="0" charset="0"/>
                <a:ea typeface="华文中宋" pitchFamily="0" charset="0"/>
                <a:cs typeface="Lucida Sans" pitchFamily="0" charset="0"/>
              </a:rPr>
              <a:t>Employee</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1" i="0" u="none" strike="noStrike" kern="1200" cap="none" spc="0" baseline="0">
                <a:solidFill>
                  <a:srgbClr val="000000"/>
                </a:solidFill>
                <a:latin typeface="Franklin Gothic Book" pitchFamily="0" charset="0"/>
                <a:ea typeface="华文中宋" pitchFamily="0" charset="0"/>
                <a:cs typeface="Lucida Sans" pitchFamily="0" charset="0"/>
              </a:rPr>
              <a:t>Burnout</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1" i="0" u="none" strike="noStrike" kern="1200" cap="none" spc="0" baseline="0">
                <a:solidFill>
                  <a:srgbClr val="000000"/>
                </a:solidFill>
                <a:latin typeface="Franklin Gothic Book" pitchFamily="0" charset="0"/>
                <a:ea typeface="华文中宋" pitchFamily="0" charset="0"/>
                <a:cs typeface="Lucida Sans" pitchFamily="0" charset="0"/>
              </a:rPr>
              <a:t>Analysis</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Employee burnout analysis refers to the systematic assessment of workplace factors and individual conditions that lead to physical, emotional, and mental exhaustion among employees. It involves identifying signs of burnout, evaluating contributing factors, and implementing strategies to prevent and manage burnout in the workplace.</a:t>
            </a:r>
            <a:endPar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endPar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endPar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endParaRPr lang="zh-CN" altLang="en-US" sz="2500" b="0" i="0" u="none" strike="noStrike" kern="1200" cap="none" spc="0" baseline="0">
              <a:solidFill>
                <a:srgbClr val="00000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5885198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AGENDA</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44" name="文本框"/>
          <p:cNvSpPr>
            <a:spLocks noGrp="1"/>
          </p:cNvSpPr>
          <p:nvPr>
            <p:ph type="body" idx="1"/>
          </p:nvPr>
        </p:nvSpPr>
        <p:spPr>
          <a:xfrm rot="0">
            <a:off x="581192" y="2340864"/>
            <a:ext cx="11029615" cy="424149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1.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Introduction</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:D</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efine employee burnout and its importance.</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2.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Identify</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Symptoms</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Recognize signs of burnout among employees.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3. </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A</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ssess</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Contributing</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Factors</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Evaluate workplace conditions and individual stressors.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4</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Data</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Collection</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Gather information through surveys, interviews, and observations.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5.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Analysis</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Interpret data to identify trends and root causes.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6.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Develop</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Strategies</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Create action plans to mitigate burnout.</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7 I</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mplementation</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Apply strategies and monitor their effectiveness.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8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Rev</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iew</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and</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Adjust</a:t>
            </a: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 Continuously assess and refine approaches to prevent burnout.</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646920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PROJECT  OVERVIEW</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48"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The employee burnout analysis project aims to identify and address factors leading to burnout among employees. It involves recognizing burnout symptoms, collecting data through surveys and interviews, analyzing this data to pinpoint causes, and developing strategies to mitigate burnout. The goal is to enhance employee well-being, improve productivity, and create a healthier work environment.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097237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WHO ARE THE END USERS of this project?</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52"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The end users of the employee burnout analysis project are organizational leaders, HR professionals, managers, and employees. These stakeholders utilize the insights and strategies derived from the analysis to improve workplace conditions, enhance employee well-being, and boost overall productivity.</a:t>
            </a:r>
            <a:endParaRPr lang="zh-CN" altLang="en-US" sz="2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173532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rPr>
            </a:b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YOUR SOLUTION AND ITS VALUE PROPOSITION</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600" b="0" i="0" u="none" strike="noStrike" kern="1200" cap="none" spc="0" baseline="0">
                <a:solidFill>
                  <a:srgbClr val="000000"/>
                </a:solidFill>
                <a:latin typeface="Franklin Gothic Book" pitchFamily="0" charset="0"/>
                <a:ea typeface="华文中宋" pitchFamily="0" charset="0"/>
                <a:cs typeface="Lucida Sans" pitchFamily="0" charset="0"/>
              </a:rPr>
              <a:t>Solution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 Implement a comprehensive employee burnout analysis system that includes regular surveys, data analytics, and tailored intervention strategies.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600" b="0" i="0" u="none" strike="noStrike" kern="1200" cap="none" spc="0" baseline="0">
                <a:solidFill>
                  <a:srgbClr val="000000"/>
                </a:solidFill>
                <a:latin typeface="Franklin Gothic Book" pitchFamily="0" charset="0"/>
                <a:ea typeface="华文中宋" pitchFamily="0" charset="0"/>
                <a:cs typeface="Lucida Sans" pitchFamily="0" charset="0"/>
              </a:rPr>
              <a:t>value</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 </a:t>
            </a:r>
            <a:r>
              <a:rPr lang="en-US" altLang="zh-CN" sz="2600" b="0" i="0" u="none" strike="noStrike" kern="1200" cap="none" spc="0" baseline="0">
                <a:solidFill>
                  <a:srgbClr val="000000"/>
                </a:solidFill>
                <a:latin typeface="Franklin Gothic Book" pitchFamily="0" charset="0"/>
                <a:ea typeface="华文中宋" pitchFamily="0" charset="0"/>
                <a:cs typeface="Lucida Sans" pitchFamily="0" charset="0"/>
              </a:rPr>
              <a:t>Proposition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 This solution helps identify burnout early, address its root causes, and improve employee well-being, leading to higher productivity, reduced turnover, and a more positive work environment.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332442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How did you customize the project and make it your own</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500" b="0" i="0" u="none" strike="noStrike" kern="1200" cap="none" spc="0" baseline="0">
                <a:solidFill>
                  <a:srgbClr val="404040"/>
                </a:solidFill>
                <a:latin typeface="Franklin Gothic Book" pitchFamily="0" charset="0"/>
                <a:ea typeface="华文中宋" pitchFamily="0" charset="0"/>
                <a:cs typeface="Lucida Sans" pitchFamily="0" charset="0"/>
              </a:rPr>
              <a:t>I customized the employee burnout analysis project by incorporating tailored surveys specific to our organizational culture, using advanced data analytics to gain deeper insights, and developing personalized intervention strategies based on unique employee needs and feedback. This approach ensures that the solutions are highly relevant and effective for our specific workplace context.</a:t>
            </a:r>
            <a:endParaRPr lang="zh-CN" altLang="en-US" sz="25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476720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MODELLING</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rPr>
              <a:t>Modeling for the employee burnout analysis project involves creating a framework that includes:</a:t>
            </a:r>
            <a:endPar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rPr>
              <a:t>1. Data Collection Model: Define methods for gathering data (e.g., surveys, interviews, observational studies).</a:t>
            </a:r>
            <a:endPar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rPr>
              <a:t>2Analytical Model:Utilize statistical and machine learning techniques to identify patterns and predictors of burnout.</a:t>
            </a:r>
            <a:endPar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rPr>
              <a:t>3. Intervention Model: Develop tailored action plans and strategies based on analysis results.</a:t>
            </a:r>
            <a:endPar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300" b="0" i="0" u="none" strike="noStrike" kern="1200" cap="none" spc="0" baseline="0">
                <a:solidFill>
                  <a:srgbClr val="404040"/>
                </a:solidFill>
                <a:latin typeface="Franklin Gothic Book" pitchFamily="0" charset="0"/>
                <a:ea typeface="华文中宋" pitchFamily="0" charset="0"/>
                <a:cs typeface="Lucida Sans" pitchFamily="0" charset="0"/>
              </a:rPr>
              <a:t>4. Evaluation Model:Implement metrics and feedback loops to assess the effectiveness of interventions and make continuous improvements.</a:t>
            </a:r>
            <a:endParaRPr lang="zh-CN" altLang="en-US" sz="23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249500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3B63D2"/>
                </a:solidFill>
                <a:latin typeface="Franklin Gothic Demi" pitchFamily="0" charset="0"/>
                <a:ea typeface="华文中宋" pitchFamily="0" charset="0"/>
                <a:cs typeface="Lucida Sans" pitchFamily="0" charset="0"/>
              </a:rPr>
              <a:t>Results</a:t>
            </a:r>
            <a:endParaRPr lang="zh-CN" altLang="en-US" sz="2800" b="0" i="0" u="none" strike="noStrike" kern="1200" cap="all" spc="0" baseline="0">
              <a:solidFill>
                <a:srgbClr val="3B63D2"/>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The results of the employee burnout analysis project include:</a:t>
            </a: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1. Identification of Key Stressors: Pinpointed specific workplace factors contributing to burnout.</a:t>
            </a: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2. Employee Insights:Gained valuable feedback on employee well-being and job satisfaction.</a:t>
            </a: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3. Actionable Strategies:Developed targeted interventions to reduce burnout.</a:t>
            </a: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4. Improved Work Environment:Noticed enhancements in employee morale, productivity, and retention.</a:t>
            </a:r>
            <a:endPar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r>
              <a:rPr lang="en-US" altLang="zh-CN" sz="2200" b="0" i="0" u="none" strike="noStrike" kern="1200" cap="none" spc="0" baseline="0">
                <a:solidFill>
                  <a:srgbClr val="404040"/>
                </a:solidFill>
                <a:latin typeface="Franklin Gothic Book" pitchFamily="0" charset="0"/>
                <a:ea typeface="华文中宋" pitchFamily="0" charset="0"/>
                <a:cs typeface="Lucida Sans" pitchFamily="0" charset="0"/>
              </a:rPr>
              <a:t>5. Ongoing Monitoring: Established systems for continuous assessment and adjustment of burnout prevention measures.</a:t>
            </a:r>
            <a:endParaRPr lang="zh-CN" altLang="en-US" sz="22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9938438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6</cp:revision>
  <dcterms:created xsi:type="dcterms:W3CDTF">2021-05-26T16:50:10Z</dcterms:created>
  <dcterms:modified xsi:type="dcterms:W3CDTF">2024-07-11T10:37:05Z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