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FF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D8356-E813-49E2-982D-A11F6A1CAC05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3119-A113-4E1C-B991-5028610E1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4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C3119-A113-4E1C-B991-5028610E10D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58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351F-4C29-EE05-C8B7-639AC1EE9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8BC1D-F08D-DF12-8D27-62708C0E9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87FE2-7070-2552-9998-C84D3C13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57AA-850C-4870-9C56-346145A6C04D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68B02-0771-CB39-F3DF-51D33C87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42BF1-39B3-F0F6-1EB0-3DF07D90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2F1D-628B-4F39-ABB3-8A186B25D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C7AE-5BF4-B1ED-4A4B-146DD974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E9D2B-A073-7AC5-6A0C-31521C3B1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DA2F3-14A0-CFF1-AAD0-83A28C7C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57AA-850C-4870-9C56-346145A6C04D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8135-70B9-0E83-B7CB-3AF6ECB4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B26FF-C5C8-2E54-EB1C-9C11B5CA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2F1D-628B-4F39-ABB3-8A186B25D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12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EB889-8B3A-83A7-C4E8-E73681BC6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B8C9B-7A72-ADD4-5B42-B5E57350D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48F76-50B8-1628-7558-D6884EDA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57AA-850C-4870-9C56-346145A6C04D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2C59A-7270-F513-D1EB-F8BE7C04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C9E62-1671-ED6E-3132-D43DCF61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2F1D-628B-4F39-ABB3-8A186B25D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53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1C34-D8F2-F415-52A3-67005880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ACC33-A313-DB3A-985B-E6A361572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1564-D776-3E44-4EAA-F16042F0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57AA-850C-4870-9C56-346145A6C04D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55DC2-7C72-AB87-78C2-5B2E1088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8E3F5-CF98-B9D1-393A-27228DA9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2F1D-628B-4F39-ABB3-8A186B25D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28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4CF8-C3A7-E0C2-89C3-D076D059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E4883-0EB1-56E5-8210-2FF2C5CC7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0E989-E66C-06F3-DB04-688DC1FC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57AA-850C-4870-9C56-346145A6C04D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730AA-D39D-87B8-E171-F7C70C40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0FEF3-77D4-4BF0-0AE3-A1940521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2F1D-628B-4F39-ABB3-8A186B25D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9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9871-F431-323F-6D34-DFDB05EB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55127-3ABE-2D5B-8DE8-AFAE397EB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30097-051A-498E-507F-166222DFF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DF5A5-D6DD-AD4A-714F-0EAE47A5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57AA-850C-4870-9C56-346145A6C04D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DCC23-5417-A790-CAD2-5DE63C23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D03CB-AECE-2DB7-D3C9-F4B7BF01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2F1D-628B-4F39-ABB3-8A186B25D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90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5E66-2068-74B4-D671-FDC595C2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3BF9-C602-63A9-712C-01D63BA3F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5BE36-3234-7D6E-0604-6D9D9C1A5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140B0-C183-0B7D-6E09-86CA80522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DC8E2-EC3A-EA80-E1B6-76E875A5F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5C641-AAA6-4CD4-D1C6-69EFADDF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57AA-850C-4870-9C56-346145A6C04D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A48A2-5F18-4418-824C-96742177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731E0A-9733-3A59-35E1-7396D746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2F1D-628B-4F39-ABB3-8A186B25D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29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580D-14F9-E4B4-480F-F9CA2F8D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A70A8-F624-4D9B-762A-6DCA15BD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57AA-850C-4870-9C56-346145A6C04D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807BB-06D7-5F45-260E-AD6365FD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EAA22-E38B-512B-D5A2-6564289B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2F1D-628B-4F39-ABB3-8A186B25D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70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B5B474-62AC-FFE2-1970-C416C17C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57AA-850C-4870-9C56-346145A6C04D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C6513-9C59-E9FE-3ABF-5EB78E6F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098FC-7343-D9F5-1443-67E91D87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2F1D-628B-4F39-ABB3-8A186B25D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63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3BC2-E57D-E268-BB62-657A3FEF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486E7-F067-FC73-E59D-7DA986845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75F0A-6F25-7306-6550-D2F10C493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07F9F-2F33-A796-05DB-A80EF57C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57AA-850C-4870-9C56-346145A6C04D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B3ED4-DA4A-1EFB-90AE-3A6DD584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CE2CF-2E0C-1FB8-7D2E-5D209908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2F1D-628B-4F39-ABB3-8A186B25D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58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4A54-9620-EC6D-865F-5EB712DE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F4420-93E8-18FD-4D2B-2594008C2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1A65F-4657-739C-07F3-4B3425857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F4C90-DF96-6BE5-B53C-AE2E7EE0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57AA-850C-4870-9C56-346145A6C04D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8AAE3-7404-BF0A-0DD2-B079D137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0F8A8-665D-0324-8331-9B02CDBA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52F1D-628B-4F39-ABB3-8A186B25D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37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671DF-203E-AED8-1958-625C0E03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2364C-70AF-7FBB-D722-7128463FA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40A6B-C584-E469-F748-9BC81F050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757AA-850C-4870-9C56-346145A6C04D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86B1E-EBE1-40B7-7CD7-F882D406A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AA373-4759-6598-285D-F4A51A3A2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2F1D-628B-4F39-ABB3-8A186B25D1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42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50AB-8BC0-89AC-715F-C91F330F9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026" y="511277"/>
            <a:ext cx="9144000" cy="1966298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FINANCIAL SALES DASHBOARD</a:t>
            </a:r>
            <a:endParaRPr lang="en-IN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86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1C89-5DFF-42AD-DD61-9123CA927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88757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THANK YOU</a:t>
            </a:r>
            <a:endParaRPr lang="en-IN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3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867B-D8FF-BE87-04D8-AAB6F635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the Dashboard</a:t>
            </a:r>
            <a:endParaRPr lang="en-IN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3EBBF-960F-31EE-D5D7-CA329140C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168"/>
            <a:ext cx="10515600" cy="4662795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 </a:t>
            </a:r>
            <a:r>
              <a:rPr lang="en-US" sz="2400" b="1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Financial Sales Dashboard</a:t>
            </a:r>
            <a:r>
              <a:rPr lang="en-US" sz="240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you shared is a well-designed visual tool used to monitor and analyze </a:t>
            </a:r>
            <a:r>
              <a:rPr lang="en-US" sz="2400" b="1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sales performance</a:t>
            </a:r>
            <a:r>
              <a:rPr lang="en-US" sz="240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across different dimensions. Here's a detailed explanation of what this dashboard conveys:</a:t>
            </a:r>
          </a:p>
          <a:p>
            <a:pPr>
              <a:buNone/>
            </a:pPr>
            <a:r>
              <a:rPr lang="en-US" sz="2400" b="1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Purpose of the Dashboard</a:t>
            </a:r>
          </a:p>
          <a:p>
            <a:pPr>
              <a:buNone/>
            </a:pPr>
            <a:r>
              <a:rPr lang="en-US" sz="240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 provide </a:t>
            </a:r>
            <a:r>
              <a:rPr lang="en-US" sz="2400" b="1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clear insights</a:t>
            </a:r>
            <a:r>
              <a:rPr lang="en-US" sz="240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Overall sales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Profitability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Discounting strategy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 &amp; market contributions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Trends over time</a:t>
            </a:r>
          </a:p>
          <a:p>
            <a:endParaRPr lang="en-IN" sz="240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33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1725-F26B-ED71-8195-39830F2A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KEY METRICS</a:t>
            </a:r>
            <a:endParaRPr lang="en-IN">
              <a:solidFill>
                <a:srgbClr val="C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0DA84-40BD-4F3B-06DA-6B50A2A630CB}"/>
              </a:ext>
            </a:extLst>
          </p:cNvPr>
          <p:cNvSpPr txBox="1"/>
          <p:nvPr/>
        </p:nvSpPr>
        <p:spPr>
          <a:xfrm>
            <a:off x="1130710" y="1983446"/>
            <a:ext cx="2969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Total Sales</a:t>
            </a:r>
            <a:endParaRPr lang="en-IN" sz="400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D0C0F-2A5A-2150-B4D1-5C79A345FD8F}"/>
              </a:ext>
            </a:extLst>
          </p:cNvPr>
          <p:cNvSpPr txBox="1"/>
          <p:nvPr/>
        </p:nvSpPr>
        <p:spPr>
          <a:xfrm>
            <a:off x="7162803" y="1983446"/>
            <a:ext cx="2969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Total Profit</a:t>
            </a:r>
            <a:endParaRPr lang="en-IN" sz="400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337E9-9F03-E037-09C3-FF7E96A83C9C}"/>
              </a:ext>
            </a:extLst>
          </p:cNvPr>
          <p:cNvSpPr txBox="1"/>
          <p:nvPr/>
        </p:nvSpPr>
        <p:spPr>
          <a:xfrm>
            <a:off x="1037302" y="4255392"/>
            <a:ext cx="3692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Avg Discounts</a:t>
            </a:r>
            <a:endParaRPr lang="en-IN" sz="4000">
              <a:solidFill>
                <a:srgbClr val="FFC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2DD20-668F-4C7C-8443-2AEBC9EEC359}"/>
              </a:ext>
            </a:extLst>
          </p:cNvPr>
          <p:cNvSpPr txBox="1"/>
          <p:nvPr/>
        </p:nvSpPr>
        <p:spPr>
          <a:xfrm>
            <a:off x="7162803" y="4255392"/>
            <a:ext cx="3991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Total Units Sold</a:t>
            </a:r>
            <a:endParaRPr lang="en-IN" sz="400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FB469-4946-6687-0276-F2F3C2F6A483}"/>
              </a:ext>
            </a:extLst>
          </p:cNvPr>
          <p:cNvSpPr txBox="1"/>
          <p:nvPr/>
        </p:nvSpPr>
        <p:spPr>
          <a:xfrm>
            <a:off x="1435510" y="2827030"/>
            <a:ext cx="2094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118.73M</a:t>
            </a:r>
            <a:endParaRPr lang="en-IN" sz="3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9790CF-EC17-BEAE-F4CE-7C4D561DE6F1}"/>
              </a:ext>
            </a:extLst>
          </p:cNvPr>
          <p:cNvSpPr txBox="1"/>
          <p:nvPr/>
        </p:nvSpPr>
        <p:spPr>
          <a:xfrm>
            <a:off x="7615085" y="2691332"/>
            <a:ext cx="2094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16.89M</a:t>
            </a:r>
            <a:endParaRPr lang="en-IN" sz="3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582E5-42B6-C40D-AF55-5DD5675C4383}"/>
              </a:ext>
            </a:extLst>
          </p:cNvPr>
          <p:cNvSpPr txBox="1"/>
          <p:nvPr/>
        </p:nvSpPr>
        <p:spPr>
          <a:xfrm>
            <a:off x="7713408" y="4932870"/>
            <a:ext cx="2094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1.13M</a:t>
            </a:r>
            <a:endParaRPr lang="en-IN" sz="3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B27FD-29FC-475E-C246-AFE159488B83}"/>
              </a:ext>
            </a:extLst>
          </p:cNvPr>
          <p:cNvSpPr txBox="1"/>
          <p:nvPr/>
        </p:nvSpPr>
        <p:spPr>
          <a:xfrm>
            <a:off x="1337187" y="5057070"/>
            <a:ext cx="2094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13.15K</a:t>
            </a:r>
            <a:endParaRPr lang="en-IN" sz="3600"/>
          </a:p>
        </p:txBody>
      </p:sp>
    </p:spTree>
    <p:extLst>
      <p:ext uri="{BB962C8B-B14F-4D97-AF65-F5344CB8AC3E}">
        <p14:creationId xmlns:p14="http://schemas.microsoft.com/office/powerpoint/2010/main" val="27412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2066-722B-E191-ACC1-BCC1BB9F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32620"/>
            <a:ext cx="4494212" cy="1020260"/>
          </a:xfrm>
        </p:spPr>
        <p:txBody>
          <a:bodyPr/>
          <a:lstStyle/>
          <a:p>
            <a:r>
              <a:rPr lang="en-US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SEGMENT WISE SALES</a:t>
            </a:r>
            <a:endParaRPr lang="en-IN">
              <a:solidFill>
                <a:srgbClr val="FFC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B5FCBDE-5229-648B-64AD-A390B04A54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28" t="592" r="-3328" b="592"/>
          <a:stretch/>
        </p:blipFill>
        <p:spPr>
          <a:xfrm>
            <a:off x="5029200" y="1381760"/>
            <a:ext cx="7162799" cy="4409440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093B5DE-493E-41EF-419D-746EB9F655B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1608706"/>
            <a:ext cx="3932237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sales by customer type: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Government (53M) and Small Business (42M)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are top contributors.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Enterprise (20M) contributes moderately.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Midmarket &amp; Channel Partners have minimal impact (2M each).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Useful for targeting marketing and sales efforts.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69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CD99-63B6-FD16-4B0F-08CDED29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40212" cy="82296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MONTHLY WISE SALES</a:t>
            </a:r>
            <a:endParaRPr lang="en-IN">
              <a:solidFill>
                <a:srgbClr val="FFC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9AFB793-FCC7-0812-9ED4-630561B72F1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0" r="-2280"/>
          <a:stretch/>
        </p:blipFill>
        <p:spPr>
          <a:xfrm>
            <a:off x="5183188" y="1264206"/>
            <a:ext cx="6704012" cy="480131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2433B41-D135-CAE4-46E1-FFAEE025E57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1608707"/>
            <a:ext cx="3932237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Line chart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showing seasonal or monthly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October (22M) and December (17M) are peak months.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Helps in planning inventory, campaigns, or resources for high/low sales months.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51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EBB4-194B-F8D1-5518-766B2D78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985520"/>
          </a:xfrm>
        </p:spPr>
        <p:txBody>
          <a:bodyPr/>
          <a:lstStyle/>
          <a:p>
            <a:r>
              <a:rPr lang="en-US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COUNTRY WISE SALES</a:t>
            </a:r>
            <a:endParaRPr lang="en-IN">
              <a:solidFill>
                <a:srgbClr val="FFC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521AABA-1D96-3A9D-9F68-C1BFD1ADCF8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r="-605"/>
          <a:stretch/>
        </p:blipFill>
        <p:spPr>
          <a:xfrm>
            <a:off x="5183188" y="1635760"/>
            <a:ext cx="6785292" cy="4225290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FA6A706-E9A9-7420-1E27-8D75E1B8C93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1762595"/>
            <a:ext cx="393223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Pie chart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shows distribution by geography: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USA, Germany, France, Canada have nearly equal shares (~20%)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Mexico has the smallest share (~17.65%)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Useful for identifying strong markets and areas needing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03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FB13-A5E0-C54D-B99B-725817A0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833120"/>
          </a:xfrm>
        </p:spPr>
        <p:txBody>
          <a:bodyPr/>
          <a:lstStyle/>
          <a:p>
            <a:r>
              <a:rPr lang="en-US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 WISE SALES</a:t>
            </a:r>
            <a:endParaRPr lang="en-IN">
              <a:solidFill>
                <a:srgbClr val="FFC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5CB5BF4-AD53-0F3C-DD18-39BA2E46101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r="591"/>
          <a:stretch/>
        </p:blipFill>
        <p:spPr>
          <a:xfrm>
            <a:off x="5183188" y="1454819"/>
            <a:ext cx="6673532" cy="4406231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6780F0-ED70-FF1E-F4B9-E8010AE49E7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1454819"/>
            <a:ext cx="393223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Bar chart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showing top-performing products: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Paseo (33M) leads, followed by VTT (21M).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Carretera is the lowest at 14M.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Helps in product planning and prioritization.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05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14E6-DE4B-B74E-2FC4-D0476B87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5293360" cy="53975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DISCOUNT BAND WISE SALES</a:t>
            </a:r>
            <a:endParaRPr lang="en-IN">
              <a:solidFill>
                <a:srgbClr val="FFC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AD49100-F7CC-A4CF-22E1-F297619596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r="160"/>
          <a:stretch/>
        </p:blipFill>
        <p:spPr>
          <a:xfrm>
            <a:off x="5183188" y="1219200"/>
            <a:ext cx="6785292" cy="4641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C474E-FA70-5974-09E7-4B8B8DE2D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95120"/>
            <a:ext cx="3932237" cy="42738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Shows how different levels of discounting affect sales: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Medium (38.78M) and High (37.37M) discounts drive most sales.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No discount leads to the least sales (7.94M).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Helps in analyzing </a:t>
            </a:r>
            <a:r>
              <a:rPr lang="en-US" sz="20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pricing strategy effectiveness</a:t>
            </a:r>
            <a:r>
              <a:rPr lang="en-US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IN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28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77076A-1AD6-39D1-9967-7401D0DAA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71120"/>
            <a:ext cx="11998960" cy="6675120"/>
          </a:xfrm>
        </p:spPr>
      </p:pic>
    </p:spTree>
    <p:extLst>
      <p:ext uri="{BB962C8B-B14F-4D97-AF65-F5344CB8AC3E}">
        <p14:creationId xmlns:p14="http://schemas.microsoft.com/office/powerpoint/2010/main" val="2224609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288</Words>
  <Application>Microsoft Office PowerPoint</Application>
  <PresentationFormat>Widescreen</PresentationFormat>
  <Paragraphs>73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 Semibold</vt:lpstr>
      <vt:lpstr>Times New Roman</vt:lpstr>
      <vt:lpstr>Office Theme</vt:lpstr>
      <vt:lpstr>FINANCIAL SALES DASHBOARD</vt:lpstr>
      <vt:lpstr>About the Dashboard</vt:lpstr>
      <vt:lpstr>KEY METRICS</vt:lpstr>
      <vt:lpstr>SEGMENT WISE SALES</vt:lpstr>
      <vt:lpstr>MONTHLY WISE SALES</vt:lpstr>
      <vt:lpstr>COUNTRY WISE SALES</vt:lpstr>
      <vt:lpstr>PRODUCT WISE SALES</vt:lpstr>
      <vt:lpstr>DISCOUNT BAND WISE SALES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chandrikapola515@gmail.com</dc:creator>
  <cp:lastModifiedBy>chandrikapola515@gmail.com</cp:lastModifiedBy>
  <cp:revision>1</cp:revision>
  <dcterms:created xsi:type="dcterms:W3CDTF">2025-04-12T07:24:36Z</dcterms:created>
  <dcterms:modified xsi:type="dcterms:W3CDTF">2025-04-12T09:02:12Z</dcterms:modified>
</cp:coreProperties>
</file>