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Work Sans Thin"/>
      <p:regular r:id="rId13"/>
      <p:bold r:id="rId14"/>
    </p:embeddedFont>
    <p:embeddedFont>
      <p:font typeface="Work Sans"/>
      <p:regular r:id="rId15"/>
      <p:bold r:id="rId16"/>
    </p:embeddedFont>
    <p:embeddedFont>
      <p:font typeface="Work Sans Ligh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BBF9CB-96AE-4C1B-A089-7BED8341E889}">
  <a:tblStyle styleId="{54BBF9CB-96AE-4C1B-A089-7BED8341E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WorkSansThin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WorkSans-regular.fntdata"/><Relationship Id="rId14" Type="http://schemas.openxmlformats.org/officeDocument/2006/relationships/font" Target="fonts/WorkSansThin-bold.fntdata"/><Relationship Id="rId17" Type="http://schemas.openxmlformats.org/officeDocument/2006/relationships/font" Target="fonts/WorkSansLight-regular.fntdata"/><Relationship Id="rId16" Type="http://schemas.openxmlformats.org/officeDocument/2006/relationships/font" Target="fonts/Work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Work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002050" y="2337500"/>
            <a:ext cx="4914000" cy="9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 System</a:t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Shape 60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1086050" y="3438125"/>
            <a:ext cx="4060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Work Sans Thin"/>
                <a:ea typeface="Work Sans Thin"/>
                <a:cs typeface="Work Sans Thin"/>
                <a:sym typeface="Work Sans Thin"/>
              </a:rPr>
              <a:t>Team 9</a:t>
            </a:r>
            <a:endParaRPr sz="2400">
              <a:latin typeface="Work Sans Thin"/>
              <a:ea typeface="Work Sans Thin"/>
              <a:cs typeface="Work Sans Thin"/>
              <a:sym typeface="Work Sans Thin"/>
            </a:endParaRPr>
          </a:p>
        </p:txBody>
      </p:sp>
      <p:cxnSp>
        <p:nvCxnSpPr>
          <p:cNvPr id="66" name="Shape 66"/>
          <p:cNvCxnSpPr/>
          <p:nvPr/>
        </p:nvCxnSpPr>
        <p:spPr>
          <a:xfrm>
            <a:off x="1086050" y="3438125"/>
            <a:ext cx="40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184450" y="596159"/>
            <a:ext cx="4775100" cy="6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ARCHITECTURE</a:t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75" y="1091884"/>
            <a:ext cx="5175649" cy="36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2453250" y="507050"/>
            <a:ext cx="4237500" cy="7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MODEL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700" y="1021717"/>
            <a:ext cx="5088598" cy="37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69150" y="743725"/>
            <a:ext cx="6318600" cy="7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CONTRIBUTION</a:t>
            </a:r>
            <a:endParaRPr/>
          </a:p>
        </p:txBody>
      </p:sp>
      <p:graphicFrame>
        <p:nvGraphicFramePr>
          <p:cNvPr id="86" name="Shape 86"/>
          <p:cNvGraphicFramePr/>
          <p:nvPr/>
        </p:nvGraphicFramePr>
        <p:xfrm>
          <a:off x="952500" y="1681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{54BBF9CB-96AE-4C1B-A089-7BED8341E889}</a:tableStyleId>
              </a:tblPr>
              <a:tblGrid>
                <a:gridCol w="1800700"/>
                <a:gridCol w="4596150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Chandrika</a:t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Search timeslots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Han Myint-Tun</a:t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manage booking, maintenance booking</a:t>
                      </a: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, search facility, UI design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Janelle Wang</a:t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manage facilities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Jason Lim</a:t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login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Liang Jingyu</a:t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manage users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oel Noel Han</a:t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create project structure,create db design</a:t>
                      </a:r>
                      <a:endParaRPr sz="11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,</a:t>
                      </a: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manage users, manage facilities, manage booking,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search facility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</a:tr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ubash Machavel</a:t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search current booking, cancel booking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7" name="Shape 87"/>
          <p:cNvGrpSpPr/>
          <p:nvPr/>
        </p:nvGrpSpPr>
        <p:grpSpPr>
          <a:xfrm>
            <a:off x="7511274" y="635312"/>
            <a:ext cx="908156" cy="948145"/>
            <a:chOff x="3294650" y="3652450"/>
            <a:chExt cx="388350" cy="405450"/>
          </a:xfrm>
        </p:grpSpPr>
        <p:sp>
          <p:nvSpPr>
            <p:cNvPr id="88" name="Shape 88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Shape 9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92950" y="1000000"/>
            <a:ext cx="66471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PROJECT EXPERIENCE</a:t>
            </a:r>
            <a:endParaRPr/>
          </a:p>
        </p:txBody>
      </p:sp>
      <p:grpSp>
        <p:nvGrpSpPr>
          <p:cNvPr id="97" name="Shape 9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98" name="Shape 9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87250" y="2167500"/>
            <a:ext cx="22197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latin typeface="Work Sans"/>
                <a:ea typeface="Work Sans"/>
                <a:cs typeface="Work Sans"/>
                <a:sym typeface="Work Sans"/>
              </a:rPr>
              <a:t>Challenge: Process</a:t>
            </a:r>
            <a:endParaRPr b="1" i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 sz="1400"/>
              <a:t> Configurations</a:t>
            </a:r>
            <a:br>
              <a:rPr lang="en" sz="1400"/>
            </a:b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 sz="1400"/>
              <a:t> Timeboxes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3128149" y="2167500"/>
            <a:ext cx="22197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latin typeface="Work Sans"/>
                <a:ea typeface="Work Sans"/>
                <a:cs typeface="Work Sans"/>
                <a:sym typeface="Work Sans"/>
              </a:rPr>
              <a:t>Challenge: Testing</a:t>
            </a:r>
            <a:endParaRPr b="1" i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 sz="1400"/>
              <a:t> Debugging</a:t>
            </a:r>
            <a:br>
              <a:rPr lang="en" sz="1400"/>
            </a:b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 sz="1400"/>
              <a:t> Hard to isolate issues</a:t>
            </a:r>
            <a:endParaRPr sz="1400"/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5494550" y="2167500"/>
            <a:ext cx="22197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latin typeface="Work Sans"/>
                <a:ea typeface="Work Sans"/>
                <a:cs typeface="Work Sans"/>
                <a:sym typeface="Work Sans"/>
              </a:rPr>
              <a:t>Challenge: Integration</a:t>
            </a:r>
            <a:endParaRPr b="1" i="1" sz="1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 sz="1400"/>
              <a:t> Iterating tests</a:t>
            </a:r>
            <a:br>
              <a:rPr lang="en" sz="1400"/>
            </a:br>
            <a:r>
              <a:rPr b="1" lang="en" sz="1400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 sz="1400"/>
              <a:t> Combining files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869150" y="2160525"/>
            <a:ext cx="2335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Work Sans"/>
                <a:ea typeface="Work Sans"/>
                <a:cs typeface="Work Sans"/>
                <a:sym typeface="Work Sans"/>
              </a:rPr>
              <a:t>Planning</a:t>
            </a:r>
            <a:endParaRPr b="1" i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/>
              <a:t> Changing database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/>
              <a:t> Backtracking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/>
              <a:t> Integration &amp; Testing</a:t>
            </a:r>
            <a:endParaRPr/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3280538" y="2160525"/>
            <a:ext cx="23664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Work Sans"/>
                <a:ea typeface="Work Sans"/>
                <a:cs typeface="Work Sans"/>
                <a:sym typeface="Work Sans"/>
              </a:rPr>
              <a:t>Communication</a:t>
            </a:r>
            <a:endParaRPr b="1" i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– </a:t>
            </a:r>
            <a:r>
              <a:rPr lang="en"/>
              <a:t>Standardisation</a:t>
            </a:r>
            <a:br>
              <a:rPr lang="en"/>
            </a:b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/>
              <a:t> Expectations</a:t>
            </a:r>
            <a:endParaRPr/>
          </a:p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5723125" y="2160525"/>
            <a:ext cx="20013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Iterations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–</a:t>
            </a:r>
            <a:r>
              <a:rPr lang="en"/>
              <a:t> Following procedures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7642009" y="716111"/>
            <a:ext cx="779516" cy="1016193"/>
            <a:chOff x="2624850" y="4296000"/>
            <a:chExt cx="380400" cy="495825"/>
          </a:xfrm>
        </p:grpSpPr>
        <p:sp>
          <p:nvSpPr>
            <p:cNvPr id="114" name="Shape 114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Shape 117"/>
          <p:cNvSpPr txBox="1"/>
          <p:nvPr>
            <p:ph type="title"/>
          </p:nvPr>
        </p:nvSpPr>
        <p:spPr>
          <a:xfrm>
            <a:off x="869150" y="1017875"/>
            <a:ext cx="56724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LESSONS LEARNT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ctrTitle"/>
          </p:nvPr>
        </p:nvSpPr>
        <p:spPr>
          <a:xfrm>
            <a:off x="685800" y="2573950"/>
            <a:ext cx="562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Thanks!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7415036" y="2688700"/>
            <a:ext cx="257297" cy="24567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25" name="Shape 12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Shape 127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8" name="Shape 12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/>
          <p:nvPr/>
        </p:nvSpPr>
        <p:spPr>
          <a:xfrm rot="2466840">
            <a:off x="6273713" y="907482"/>
            <a:ext cx="357493" cy="34134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-1609288">
            <a:off x="6796553" y="1122274"/>
            <a:ext cx="257260" cy="2456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2926112">
            <a:off x="8197797" y="1932099"/>
            <a:ext cx="192660" cy="18395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-1609326">
            <a:off x="7396010" y="699666"/>
            <a:ext cx="173600" cy="16572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