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notesMasterIdLst>
    <p:notesMasterId r:id="rId16"/>
  </p:notesMasterIdLst>
  <p:sldIdLst>
    <p:sldId id="257" r:id="rId2"/>
    <p:sldId id="256" r:id="rId3"/>
    <p:sldId id="258" r:id="rId4"/>
    <p:sldId id="259" r:id="rId5"/>
    <p:sldId id="261" r:id="rId6"/>
    <p:sldId id="260" r:id="rId7"/>
    <p:sldId id="263" r:id="rId8"/>
    <p:sldId id="266" r:id="rId9"/>
    <p:sldId id="265" r:id="rId10"/>
    <p:sldId id="268" r:id="rId11"/>
    <p:sldId id="278" r:id="rId12"/>
    <p:sldId id="269" r:id="rId13"/>
    <p:sldId id="279" r:id="rId14"/>
    <p:sldId id="2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1" d="100"/>
          <a:sy n="61" d="100"/>
        </p:scale>
        <p:origin x="88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8B2C91-BDA4-4FF1-AB75-613497061C46}" type="datetimeFigureOut">
              <a:rPr lang="en-US" smtClean="0"/>
              <a:t>4/19/2024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6E6163-1117-4689-AF69-61A6089834B4}" type="slidenum">
              <a:rPr lang="en-US" smtClean="0"/>
              <a:t>‹#›</a:t>
            </a:fld>
            <a:endParaRPr lang="en-US"/>
          </a:p>
        </p:txBody>
      </p:sp>
    </p:spTree>
    <p:extLst>
      <p:ext uri="{BB962C8B-B14F-4D97-AF65-F5344CB8AC3E}">
        <p14:creationId xmlns:p14="http://schemas.microsoft.com/office/powerpoint/2010/main" val="1894208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6E6163-1117-4689-AF69-61A6089834B4}" type="slidenum">
              <a:rPr lang="en-US" smtClean="0"/>
              <a:t>9</a:t>
            </a:fld>
            <a:endParaRPr lang="en-US"/>
          </a:p>
        </p:txBody>
      </p:sp>
    </p:spTree>
    <p:extLst>
      <p:ext uri="{BB962C8B-B14F-4D97-AF65-F5344CB8AC3E}">
        <p14:creationId xmlns:p14="http://schemas.microsoft.com/office/powerpoint/2010/main" val="2900005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9C0C3E-A39B-4A31-B081-312FD5CD51DA}"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8725C-EF76-483D-8DD6-74A4C74755D6}" type="slidenum">
              <a:rPr lang="en-US" smtClean="0"/>
              <a:t>‹#›</a:t>
            </a:fld>
            <a:endParaRPr lang="en-US"/>
          </a:p>
        </p:txBody>
      </p:sp>
    </p:spTree>
    <p:extLst>
      <p:ext uri="{BB962C8B-B14F-4D97-AF65-F5344CB8AC3E}">
        <p14:creationId xmlns:p14="http://schemas.microsoft.com/office/powerpoint/2010/main" val="213051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9C0C3E-A39B-4A31-B081-312FD5CD51DA}"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8725C-EF76-483D-8DD6-74A4C74755D6}" type="slidenum">
              <a:rPr lang="en-US" smtClean="0"/>
              <a:t>‹#›</a:t>
            </a:fld>
            <a:endParaRPr lang="en-US"/>
          </a:p>
        </p:txBody>
      </p:sp>
    </p:spTree>
    <p:extLst>
      <p:ext uri="{BB962C8B-B14F-4D97-AF65-F5344CB8AC3E}">
        <p14:creationId xmlns:p14="http://schemas.microsoft.com/office/powerpoint/2010/main" val="4100573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9C0C3E-A39B-4A31-B081-312FD5CD51DA}"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8725C-EF76-483D-8DD6-74A4C74755D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651872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9C0C3E-A39B-4A31-B081-312FD5CD51DA}"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8725C-EF76-483D-8DD6-74A4C74755D6}" type="slidenum">
              <a:rPr lang="en-US" smtClean="0"/>
              <a:t>‹#›</a:t>
            </a:fld>
            <a:endParaRPr lang="en-US"/>
          </a:p>
        </p:txBody>
      </p:sp>
    </p:spTree>
    <p:extLst>
      <p:ext uri="{BB962C8B-B14F-4D97-AF65-F5344CB8AC3E}">
        <p14:creationId xmlns:p14="http://schemas.microsoft.com/office/powerpoint/2010/main" val="20991330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9C0C3E-A39B-4A31-B081-312FD5CD51DA}"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8725C-EF76-483D-8DD6-74A4C74755D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129204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9C0C3E-A39B-4A31-B081-312FD5CD51DA}"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8725C-EF76-483D-8DD6-74A4C74755D6}" type="slidenum">
              <a:rPr lang="en-US" smtClean="0"/>
              <a:t>‹#›</a:t>
            </a:fld>
            <a:endParaRPr lang="en-US"/>
          </a:p>
        </p:txBody>
      </p:sp>
    </p:spTree>
    <p:extLst>
      <p:ext uri="{BB962C8B-B14F-4D97-AF65-F5344CB8AC3E}">
        <p14:creationId xmlns:p14="http://schemas.microsoft.com/office/powerpoint/2010/main" val="27785740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9C0C3E-A39B-4A31-B081-312FD5CD51DA}"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8725C-EF76-483D-8DD6-74A4C74755D6}" type="slidenum">
              <a:rPr lang="en-US" smtClean="0"/>
              <a:t>‹#›</a:t>
            </a:fld>
            <a:endParaRPr lang="en-US"/>
          </a:p>
        </p:txBody>
      </p:sp>
    </p:spTree>
    <p:extLst>
      <p:ext uri="{BB962C8B-B14F-4D97-AF65-F5344CB8AC3E}">
        <p14:creationId xmlns:p14="http://schemas.microsoft.com/office/powerpoint/2010/main" val="30183038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9C0C3E-A39B-4A31-B081-312FD5CD51DA}"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8725C-EF76-483D-8DD6-74A4C74755D6}" type="slidenum">
              <a:rPr lang="en-US" smtClean="0"/>
              <a:t>‹#›</a:t>
            </a:fld>
            <a:endParaRPr lang="en-US"/>
          </a:p>
        </p:txBody>
      </p:sp>
    </p:spTree>
    <p:extLst>
      <p:ext uri="{BB962C8B-B14F-4D97-AF65-F5344CB8AC3E}">
        <p14:creationId xmlns:p14="http://schemas.microsoft.com/office/powerpoint/2010/main" val="1725965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9C0C3E-A39B-4A31-B081-312FD5CD51DA}"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8725C-EF76-483D-8DD6-74A4C74755D6}" type="slidenum">
              <a:rPr lang="en-US" smtClean="0"/>
              <a:t>‹#›</a:t>
            </a:fld>
            <a:endParaRPr lang="en-US"/>
          </a:p>
        </p:txBody>
      </p:sp>
    </p:spTree>
    <p:extLst>
      <p:ext uri="{BB962C8B-B14F-4D97-AF65-F5344CB8AC3E}">
        <p14:creationId xmlns:p14="http://schemas.microsoft.com/office/powerpoint/2010/main" val="2472467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9C0C3E-A39B-4A31-B081-312FD5CD51DA}"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8725C-EF76-483D-8DD6-74A4C74755D6}" type="slidenum">
              <a:rPr lang="en-US" smtClean="0"/>
              <a:t>‹#›</a:t>
            </a:fld>
            <a:endParaRPr lang="en-US"/>
          </a:p>
        </p:txBody>
      </p:sp>
    </p:spTree>
    <p:extLst>
      <p:ext uri="{BB962C8B-B14F-4D97-AF65-F5344CB8AC3E}">
        <p14:creationId xmlns:p14="http://schemas.microsoft.com/office/powerpoint/2010/main" val="215340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9C0C3E-A39B-4A31-B081-312FD5CD51DA}"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F8725C-EF76-483D-8DD6-74A4C74755D6}" type="slidenum">
              <a:rPr lang="en-US" smtClean="0"/>
              <a:t>‹#›</a:t>
            </a:fld>
            <a:endParaRPr lang="en-US"/>
          </a:p>
        </p:txBody>
      </p:sp>
    </p:spTree>
    <p:extLst>
      <p:ext uri="{BB962C8B-B14F-4D97-AF65-F5344CB8AC3E}">
        <p14:creationId xmlns:p14="http://schemas.microsoft.com/office/powerpoint/2010/main" val="3732857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9C0C3E-A39B-4A31-B081-312FD5CD51DA}" type="datetimeFigureOut">
              <a:rPr lang="en-US" smtClean="0"/>
              <a:t>4/19/2024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F8725C-EF76-483D-8DD6-74A4C74755D6}" type="slidenum">
              <a:rPr lang="en-US" smtClean="0"/>
              <a:t>‹#›</a:t>
            </a:fld>
            <a:endParaRPr lang="en-US"/>
          </a:p>
        </p:txBody>
      </p:sp>
    </p:spTree>
    <p:extLst>
      <p:ext uri="{BB962C8B-B14F-4D97-AF65-F5344CB8AC3E}">
        <p14:creationId xmlns:p14="http://schemas.microsoft.com/office/powerpoint/2010/main" val="255582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9C0C3E-A39B-4A31-B081-312FD5CD51DA}" type="datetimeFigureOut">
              <a:rPr lang="en-US" smtClean="0"/>
              <a:t>4/19/2024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F8725C-EF76-483D-8DD6-74A4C74755D6}" type="slidenum">
              <a:rPr lang="en-US" smtClean="0"/>
              <a:t>‹#›</a:t>
            </a:fld>
            <a:endParaRPr lang="en-US"/>
          </a:p>
        </p:txBody>
      </p:sp>
    </p:spTree>
    <p:extLst>
      <p:ext uri="{BB962C8B-B14F-4D97-AF65-F5344CB8AC3E}">
        <p14:creationId xmlns:p14="http://schemas.microsoft.com/office/powerpoint/2010/main" val="2237628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9C0C3E-A39B-4A31-B081-312FD5CD51DA}" type="datetimeFigureOut">
              <a:rPr lang="en-US" smtClean="0"/>
              <a:t>4/19/2024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F8725C-EF76-483D-8DD6-74A4C74755D6}" type="slidenum">
              <a:rPr lang="en-US" smtClean="0"/>
              <a:t>‹#›</a:t>
            </a:fld>
            <a:endParaRPr lang="en-US"/>
          </a:p>
        </p:txBody>
      </p:sp>
    </p:spTree>
    <p:extLst>
      <p:ext uri="{BB962C8B-B14F-4D97-AF65-F5344CB8AC3E}">
        <p14:creationId xmlns:p14="http://schemas.microsoft.com/office/powerpoint/2010/main" val="4059785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9C0C3E-A39B-4A31-B081-312FD5CD51DA}"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F8725C-EF76-483D-8DD6-74A4C74755D6}" type="slidenum">
              <a:rPr lang="en-US" smtClean="0"/>
              <a:t>‹#›</a:t>
            </a:fld>
            <a:endParaRPr lang="en-US"/>
          </a:p>
        </p:txBody>
      </p:sp>
    </p:spTree>
    <p:extLst>
      <p:ext uri="{BB962C8B-B14F-4D97-AF65-F5344CB8AC3E}">
        <p14:creationId xmlns:p14="http://schemas.microsoft.com/office/powerpoint/2010/main" val="1264554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9C0C3E-A39B-4A31-B081-312FD5CD51DA}"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F8725C-EF76-483D-8DD6-74A4C74755D6}" type="slidenum">
              <a:rPr lang="en-US" smtClean="0"/>
              <a:t>‹#›</a:t>
            </a:fld>
            <a:endParaRPr lang="en-US"/>
          </a:p>
        </p:txBody>
      </p:sp>
    </p:spTree>
    <p:extLst>
      <p:ext uri="{BB962C8B-B14F-4D97-AF65-F5344CB8AC3E}">
        <p14:creationId xmlns:p14="http://schemas.microsoft.com/office/powerpoint/2010/main" val="2034541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49C0C3E-A39B-4A31-B081-312FD5CD51DA}" type="datetimeFigureOut">
              <a:rPr lang="en-US" smtClean="0"/>
              <a:t>4/19/2024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8F8725C-EF76-483D-8DD6-74A4C74755D6}" type="slidenum">
              <a:rPr lang="en-US" smtClean="0"/>
              <a:t>‹#›</a:t>
            </a:fld>
            <a:endParaRPr lang="en-US"/>
          </a:p>
        </p:txBody>
      </p:sp>
    </p:spTree>
    <p:extLst>
      <p:ext uri="{BB962C8B-B14F-4D97-AF65-F5344CB8AC3E}">
        <p14:creationId xmlns:p14="http://schemas.microsoft.com/office/powerpoint/2010/main" val="1419323300"/>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CF86F-D641-BFF6-80C2-0B8F08800B4C}"/>
              </a:ext>
            </a:extLst>
          </p:cNvPr>
          <p:cNvSpPr>
            <a:spLocks noGrp="1"/>
          </p:cNvSpPr>
          <p:nvPr>
            <p:ph type="ctrTitle"/>
          </p:nvPr>
        </p:nvSpPr>
        <p:spPr>
          <a:xfrm>
            <a:off x="1124607" y="1481959"/>
            <a:ext cx="8776138" cy="2399087"/>
          </a:xfrm>
        </p:spPr>
        <p:txBody>
          <a:bodyPr>
            <a:noAutofit/>
          </a:bodyPr>
          <a:lstStyle/>
          <a:p>
            <a:pPr algn="l">
              <a:lnSpc>
                <a:spcPct val="90000"/>
              </a:lnSpc>
            </a:pPr>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Exploring the Influence of Transaction Amounts on Fraudulent Activities in Credit Card Transactions</a:t>
            </a:r>
            <a:br>
              <a:rPr lang="en-US" sz="40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4000" dirty="0"/>
          </a:p>
        </p:txBody>
      </p:sp>
      <p:sp>
        <p:nvSpPr>
          <p:cNvPr id="3" name="Subtitle 2">
            <a:extLst>
              <a:ext uri="{FF2B5EF4-FFF2-40B4-BE49-F238E27FC236}">
                <a16:creationId xmlns:a16="http://schemas.microsoft.com/office/drawing/2014/main" id="{A791E429-BCD4-ECBA-AAC8-1805C5A20BC7}"/>
              </a:ext>
            </a:extLst>
          </p:cNvPr>
          <p:cNvSpPr>
            <a:spLocks noGrp="1"/>
          </p:cNvSpPr>
          <p:nvPr>
            <p:ph type="subTitle" idx="1"/>
          </p:nvPr>
        </p:nvSpPr>
        <p:spPr>
          <a:xfrm>
            <a:off x="5665075" y="3779126"/>
            <a:ext cx="3020347" cy="871042"/>
          </a:xfrm>
        </p:spPr>
        <p:txBody>
          <a:bodyPr>
            <a:normAutofit fontScale="92500" lnSpcReduction="20000"/>
          </a:bodyPr>
          <a:lstStyle/>
          <a:p>
            <a:pPr marL="0" marR="0" algn="l">
              <a:lnSpc>
                <a:spcPct val="90000"/>
              </a:lnSpc>
              <a:spcBef>
                <a:spcPts val="0"/>
              </a:spcBef>
              <a:spcAft>
                <a:spcPts val="800"/>
              </a:spcAf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Author: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l">
              <a:lnSpc>
                <a:spcPct val="90000"/>
              </a:lnSpc>
              <a:spcBef>
                <a:spcPts val="0"/>
              </a:spcBef>
              <a:spcAft>
                <a:spcPts val="800"/>
              </a:spcAft>
            </a:pPr>
            <a:r>
              <a:rPr lang="en-US" sz="1400" b="1" dirty="0">
                <a:latin typeface="Times New Roman" panose="02020603050405020304" pitchFamily="18" charset="0"/>
                <a:ea typeface="Calibri" panose="020F0502020204030204" pitchFamily="34" charset="0"/>
                <a:cs typeface="Times New Roman" panose="02020603050405020304" pitchFamily="18" charset="0"/>
              </a:rPr>
              <a:t>Chandrika Bhargavi Achanta</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l">
              <a:lnSpc>
                <a:spcPct val="90000"/>
              </a:lnSpc>
              <a:spcBef>
                <a:spcPts val="0"/>
              </a:spcBef>
              <a:spcAft>
                <a:spcPts val="800"/>
              </a:spcAf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(M15399587)</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90000"/>
              </a:lnSpc>
            </a:pPr>
            <a:endParaRPr lang="en-US" sz="1100" dirty="0"/>
          </a:p>
        </p:txBody>
      </p:sp>
      <p:sp>
        <p:nvSpPr>
          <p:cNvPr id="42" name="Isosceles Triangle 9">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687087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E747-71BD-D41B-75DD-BD5408C3C467}"/>
              </a:ext>
            </a:extLst>
          </p:cNvPr>
          <p:cNvSpPr>
            <a:spLocks noGrp="1"/>
          </p:cNvSpPr>
          <p:nvPr>
            <p:ph type="title"/>
          </p:nvPr>
        </p:nvSpPr>
        <p:spPr>
          <a:xfrm>
            <a:off x="430924" y="110359"/>
            <a:ext cx="8746938" cy="645459"/>
          </a:xfrm>
        </p:spPr>
        <p:txBody>
          <a:bodyPr>
            <a:noAutofit/>
          </a:bodyPr>
          <a:lstStyle/>
          <a:p>
            <a:r>
              <a:rPr kumimoji="0" lang="en-US" sz="4000" b="1" i="0" u="none" strike="noStrike" kern="1200" cap="none" spc="0" normalizeH="0" baseline="0" noProof="0" dirty="0">
                <a:ln>
                  <a:noFill/>
                </a:ln>
                <a:solidFill>
                  <a:srgbClr val="1F1F1F"/>
                </a:solidFill>
                <a:effectLst/>
                <a:uLnTx/>
                <a:uFillTx/>
                <a:latin typeface="Times New Roman" panose="02020603050405020304" pitchFamily="18" charset="0"/>
                <a:ea typeface="Times New Roman" panose="02020603050405020304" pitchFamily="18" charset="0"/>
                <a:cs typeface="+mj-cs"/>
              </a:rPr>
              <a:t>Source code</a:t>
            </a:r>
            <a:endParaRPr lang="en-US" sz="4000" dirty="0"/>
          </a:p>
        </p:txBody>
      </p:sp>
      <p:pic>
        <p:nvPicPr>
          <p:cNvPr id="3" name="Picture 2">
            <a:extLst>
              <a:ext uri="{FF2B5EF4-FFF2-40B4-BE49-F238E27FC236}">
                <a16:creationId xmlns:a16="http://schemas.microsoft.com/office/drawing/2014/main" id="{115CE6E9-898C-60F7-A787-CFFDDC3D4D8F}"/>
              </a:ext>
            </a:extLst>
          </p:cNvPr>
          <p:cNvPicPr>
            <a:picLocks noChangeAspect="1"/>
          </p:cNvPicPr>
          <p:nvPr/>
        </p:nvPicPr>
        <p:blipFill>
          <a:blip r:embed="rId2"/>
          <a:stretch>
            <a:fillRect/>
          </a:stretch>
        </p:blipFill>
        <p:spPr>
          <a:xfrm>
            <a:off x="560174" y="825989"/>
            <a:ext cx="8183082" cy="5921652"/>
          </a:xfrm>
          <a:prstGeom prst="rect">
            <a:avLst/>
          </a:prstGeom>
        </p:spPr>
      </p:pic>
    </p:spTree>
    <p:extLst>
      <p:ext uri="{BB962C8B-B14F-4D97-AF65-F5344CB8AC3E}">
        <p14:creationId xmlns:p14="http://schemas.microsoft.com/office/powerpoint/2010/main" val="652958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E747-71BD-D41B-75DD-BD5408C3C467}"/>
              </a:ext>
            </a:extLst>
          </p:cNvPr>
          <p:cNvSpPr>
            <a:spLocks noGrp="1"/>
          </p:cNvSpPr>
          <p:nvPr>
            <p:ph type="title"/>
          </p:nvPr>
        </p:nvSpPr>
        <p:spPr>
          <a:xfrm>
            <a:off x="686298" y="304800"/>
            <a:ext cx="8596668" cy="645459"/>
          </a:xfrm>
        </p:spPr>
        <p:txBody>
          <a:bodyPr>
            <a:noAutofit/>
          </a:bodyPr>
          <a:lstStyle/>
          <a:p>
            <a:r>
              <a:rPr kumimoji="0" lang="en-US" sz="4000" b="1" i="0" u="none" strike="noStrike" kern="1200" cap="none" spc="0" normalizeH="0" baseline="0" noProof="0" dirty="0">
                <a:ln>
                  <a:noFill/>
                </a:ln>
                <a:solidFill>
                  <a:srgbClr val="1F1F1F"/>
                </a:solidFill>
                <a:effectLst/>
                <a:uLnTx/>
                <a:uFillTx/>
                <a:latin typeface="Times New Roman" panose="02020603050405020304" pitchFamily="18" charset="0"/>
                <a:ea typeface="Times New Roman" panose="02020603050405020304" pitchFamily="18" charset="0"/>
                <a:cs typeface="+mj-cs"/>
              </a:rPr>
              <a:t>Source code </a:t>
            </a:r>
            <a:r>
              <a:rPr kumimoji="0" lang="en-US" sz="4000" i="0" u="none" strike="noStrike" kern="1200" cap="none" spc="0" normalizeH="0" baseline="0" noProof="0" dirty="0">
                <a:ln>
                  <a:noFill/>
                </a:ln>
                <a:solidFill>
                  <a:srgbClr val="1F1F1F"/>
                </a:solidFill>
                <a:effectLst/>
                <a:uLnTx/>
                <a:uFillTx/>
                <a:latin typeface="Times New Roman" panose="02020603050405020304" pitchFamily="18" charset="0"/>
                <a:ea typeface="Times New Roman" panose="02020603050405020304" pitchFamily="18" charset="0"/>
                <a:cs typeface="+mj-cs"/>
              </a:rPr>
              <a:t>(contd.)</a:t>
            </a:r>
            <a:endParaRPr lang="en-US" sz="4000" dirty="0"/>
          </a:p>
        </p:txBody>
      </p:sp>
      <p:pic>
        <p:nvPicPr>
          <p:cNvPr id="4" name="Picture 3">
            <a:extLst>
              <a:ext uri="{FF2B5EF4-FFF2-40B4-BE49-F238E27FC236}">
                <a16:creationId xmlns:a16="http://schemas.microsoft.com/office/drawing/2014/main" id="{79FFFCAA-AE30-F4BB-F141-10ACA6A7BA6E}"/>
              </a:ext>
            </a:extLst>
          </p:cNvPr>
          <p:cNvPicPr>
            <a:picLocks noChangeAspect="1"/>
          </p:cNvPicPr>
          <p:nvPr/>
        </p:nvPicPr>
        <p:blipFill>
          <a:blip r:embed="rId2"/>
          <a:stretch>
            <a:fillRect/>
          </a:stretch>
        </p:blipFill>
        <p:spPr>
          <a:xfrm>
            <a:off x="806917" y="1523856"/>
            <a:ext cx="8355429" cy="4025605"/>
          </a:xfrm>
          <a:prstGeom prst="rect">
            <a:avLst/>
          </a:prstGeom>
        </p:spPr>
      </p:pic>
    </p:spTree>
    <p:extLst>
      <p:ext uri="{BB962C8B-B14F-4D97-AF65-F5344CB8AC3E}">
        <p14:creationId xmlns:p14="http://schemas.microsoft.com/office/powerpoint/2010/main" val="2913155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E747-71BD-D41B-75DD-BD5408C3C467}"/>
              </a:ext>
            </a:extLst>
          </p:cNvPr>
          <p:cNvSpPr>
            <a:spLocks noGrp="1"/>
          </p:cNvSpPr>
          <p:nvPr>
            <p:ph type="title"/>
          </p:nvPr>
        </p:nvSpPr>
        <p:spPr>
          <a:xfrm>
            <a:off x="530189" y="220717"/>
            <a:ext cx="8596668" cy="645459"/>
          </a:xfrm>
        </p:spPr>
        <p:txBody>
          <a:bodyPr>
            <a:noAutofit/>
          </a:bodyPr>
          <a:lstStyle/>
          <a:p>
            <a:r>
              <a:rPr lang="en-US" sz="4000" b="1" dirty="0">
                <a:solidFill>
                  <a:srgbClr val="1F1F1F"/>
                </a:solidFill>
                <a:latin typeface="Times New Roman" panose="02020603050405020304" pitchFamily="18" charset="0"/>
              </a:rPr>
              <a:t>Results</a:t>
            </a:r>
            <a:endParaRPr lang="en-US" sz="4000" dirty="0"/>
          </a:p>
        </p:txBody>
      </p:sp>
      <p:sp>
        <p:nvSpPr>
          <p:cNvPr id="3" name="Content Placeholder 2">
            <a:extLst>
              <a:ext uri="{FF2B5EF4-FFF2-40B4-BE49-F238E27FC236}">
                <a16:creationId xmlns:a16="http://schemas.microsoft.com/office/drawing/2014/main" id="{707AE36A-C84F-70CE-8D62-DC47FDAD21E3}"/>
              </a:ext>
            </a:extLst>
          </p:cNvPr>
          <p:cNvSpPr>
            <a:spLocks noGrp="1"/>
          </p:cNvSpPr>
          <p:nvPr>
            <p:ph idx="1"/>
          </p:nvPr>
        </p:nvSpPr>
        <p:spPr>
          <a:xfrm>
            <a:off x="530190" y="866176"/>
            <a:ext cx="9318004" cy="6112693"/>
          </a:xfrm>
        </p:spPr>
        <p:txBody>
          <a:bodyPr>
            <a:normAutofit fontScale="77500" lnSpcReduction="20000"/>
          </a:bodyPr>
          <a:lstStyle/>
          <a:p>
            <a:pPr marL="0" marR="0" indent="0" algn="just">
              <a:lnSpc>
                <a:spcPct val="115000"/>
              </a:lnSpc>
              <a:spcBef>
                <a:spcPts val="0"/>
              </a:spcBef>
              <a:spcAft>
                <a:spcPts val="800"/>
              </a:spcAft>
              <a:buNone/>
            </a:pPr>
            <a:r>
              <a:rPr lang="en-AU" sz="2900" b="1" u="sng" dirty="0">
                <a:effectLst/>
                <a:latin typeface="Times New Roman" panose="02020603050405020304" pitchFamily="18" charset="0"/>
                <a:ea typeface="Calibri" panose="020F0502020204030204" pitchFamily="34" charset="0"/>
                <a:cs typeface="Times New Roman" panose="02020603050405020304" pitchFamily="18" charset="0"/>
              </a:rPr>
              <a:t>Logistic Regression Model</a:t>
            </a:r>
            <a:endParaRPr lang="en-US" sz="2900" u="sng"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15000"/>
              </a:lnSpc>
              <a:spcBef>
                <a:spcPts val="0"/>
              </a:spcBef>
              <a:spcAft>
                <a:spcPts val="800"/>
              </a:spcAft>
              <a:buSzPct val="75000"/>
              <a:buFont typeface="Wingdings" panose="05000000000000000000" pitchFamily="2" charset="2"/>
              <a:buChar char="Ø"/>
              <a:tabLst>
                <a:tab pos="457200" algn="l"/>
              </a:tabLst>
            </a:pPr>
            <a:r>
              <a:rPr lang="en-AU" sz="2900" b="1" dirty="0">
                <a:effectLst/>
                <a:latin typeface="Times New Roman" panose="02020603050405020304" pitchFamily="18" charset="0"/>
                <a:ea typeface="Calibri" panose="020F0502020204030204" pitchFamily="34" charset="0"/>
                <a:cs typeface="Times New Roman" panose="02020603050405020304" pitchFamily="18" charset="0"/>
              </a:rPr>
              <a:t>Accuracy</a:t>
            </a:r>
            <a:r>
              <a:rPr lang="en-AU" sz="2900" dirty="0">
                <a:effectLst/>
                <a:latin typeface="Times New Roman" panose="02020603050405020304" pitchFamily="18" charset="0"/>
                <a:ea typeface="Calibri" panose="020F0502020204030204" pitchFamily="34" charset="0"/>
                <a:cs typeface="Times New Roman" panose="02020603050405020304" pitchFamily="18" charset="0"/>
              </a:rPr>
              <a:t>: Approximately 96.50%</a:t>
            </a:r>
            <a:endParaRPr lang="en-US" sz="29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15000"/>
              </a:lnSpc>
              <a:spcBef>
                <a:spcPts val="0"/>
              </a:spcBef>
              <a:spcAft>
                <a:spcPts val="800"/>
              </a:spcAft>
              <a:buSzPct val="75000"/>
              <a:buFont typeface="Wingdings" panose="05000000000000000000" pitchFamily="2" charset="2"/>
              <a:buChar char="Ø"/>
              <a:tabLst>
                <a:tab pos="457200" algn="l"/>
              </a:tabLst>
            </a:pPr>
            <a:r>
              <a:rPr lang="en-AU" sz="2900" b="1" dirty="0">
                <a:effectLst/>
                <a:latin typeface="Times New Roman" panose="02020603050405020304" pitchFamily="18" charset="0"/>
                <a:ea typeface="Calibri" panose="020F0502020204030204" pitchFamily="34" charset="0"/>
                <a:cs typeface="Times New Roman" panose="02020603050405020304" pitchFamily="18" charset="0"/>
              </a:rPr>
              <a:t>Classification Report</a:t>
            </a:r>
            <a:r>
              <a:rPr lang="en-AU" sz="29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9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gn="just">
              <a:lnSpc>
                <a:spcPct val="115000"/>
              </a:lnSpc>
              <a:spcBef>
                <a:spcPts val="0"/>
              </a:spcBef>
              <a:spcAft>
                <a:spcPts val="800"/>
              </a:spcAft>
              <a:buSzPct val="75000"/>
              <a:buFont typeface="Wingdings" panose="05000000000000000000" pitchFamily="2" charset="2"/>
              <a:buChar char="Ø"/>
              <a:tabLst>
                <a:tab pos="914400" algn="l"/>
              </a:tabLst>
            </a:pPr>
            <a:r>
              <a:rPr lang="en-AU" sz="2900" b="1" dirty="0">
                <a:effectLst/>
                <a:latin typeface="Times New Roman" panose="02020603050405020304" pitchFamily="18" charset="0"/>
                <a:ea typeface="Calibri" panose="020F0502020204030204" pitchFamily="34" charset="0"/>
                <a:cs typeface="Times New Roman" panose="02020603050405020304" pitchFamily="18" charset="0"/>
              </a:rPr>
              <a:t>Precision</a:t>
            </a:r>
            <a:r>
              <a:rPr lang="en-AU" sz="2900" dirty="0">
                <a:effectLst/>
                <a:latin typeface="Times New Roman" panose="02020603050405020304" pitchFamily="18" charset="0"/>
                <a:ea typeface="Calibri" panose="020F0502020204030204" pitchFamily="34" charset="0"/>
                <a:cs typeface="Times New Roman" panose="02020603050405020304" pitchFamily="18" charset="0"/>
              </a:rPr>
              <a:t> (Non-Fraudulent): 95%, (Fraudulent): 98%</a:t>
            </a:r>
            <a:endParaRPr lang="en-US" sz="29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1" algn="just">
              <a:lnSpc>
                <a:spcPct val="115000"/>
              </a:lnSpc>
              <a:spcBef>
                <a:spcPts val="0"/>
              </a:spcBef>
              <a:spcAft>
                <a:spcPts val="800"/>
              </a:spcAft>
              <a:buSzPct val="75000"/>
              <a:buFont typeface="Wingdings" panose="05000000000000000000" pitchFamily="2" charset="2"/>
              <a:buChar char="Ø"/>
              <a:tabLst>
                <a:tab pos="914400" algn="l"/>
              </a:tabLst>
            </a:pPr>
            <a:r>
              <a:rPr lang="en-AU" sz="2900" b="1" dirty="0">
                <a:effectLst/>
                <a:latin typeface="Times New Roman" panose="02020603050405020304" pitchFamily="18" charset="0"/>
                <a:ea typeface="Calibri" panose="020F0502020204030204" pitchFamily="34" charset="0"/>
                <a:cs typeface="Times New Roman" panose="02020603050405020304" pitchFamily="18" charset="0"/>
              </a:rPr>
              <a:t>Recall</a:t>
            </a:r>
            <a:r>
              <a:rPr lang="en-AU" sz="2900" dirty="0">
                <a:effectLst/>
                <a:latin typeface="Times New Roman" panose="02020603050405020304" pitchFamily="18" charset="0"/>
                <a:ea typeface="Calibri" panose="020F0502020204030204" pitchFamily="34" charset="0"/>
                <a:cs typeface="Times New Roman" panose="02020603050405020304" pitchFamily="18" charset="0"/>
              </a:rPr>
              <a:t> (Non-Fraudulent): 98%</a:t>
            </a:r>
            <a:r>
              <a:rPr lang="en-US" sz="2900" dirty="0">
                <a:latin typeface="Times New Roman" panose="02020603050405020304" pitchFamily="18" charset="0"/>
                <a:ea typeface="Calibri" panose="020F0502020204030204" pitchFamily="34" charset="0"/>
                <a:cs typeface="Times New Roman" panose="02020603050405020304" pitchFamily="18" charset="0"/>
              </a:rPr>
              <a:t>, </a:t>
            </a:r>
            <a:r>
              <a:rPr lang="en-AU" sz="2900" dirty="0">
                <a:effectLst/>
                <a:latin typeface="Times New Roman" panose="02020603050405020304" pitchFamily="18" charset="0"/>
                <a:ea typeface="Calibri" panose="020F0502020204030204" pitchFamily="34" charset="0"/>
                <a:cs typeface="Times New Roman" panose="02020603050405020304" pitchFamily="18" charset="0"/>
              </a:rPr>
              <a:t>(Fraudulent): 95%</a:t>
            </a:r>
            <a:endParaRPr lang="en-US" sz="29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1" algn="just">
              <a:lnSpc>
                <a:spcPct val="115000"/>
              </a:lnSpc>
              <a:spcBef>
                <a:spcPts val="0"/>
              </a:spcBef>
              <a:spcAft>
                <a:spcPts val="800"/>
              </a:spcAft>
              <a:buSzPct val="75000"/>
              <a:buFont typeface="Wingdings" panose="05000000000000000000" pitchFamily="2" charset="2"/>
              <a:buChar char="Ø"/>
              <a:tabLst>
                <a:tab pos="914400" algn="l"/>
              </a:tabLst>
            </a:pPr>
            <a:r>
              <a:rPr lang="en-AU" sz="2900" dirty="0">
                <a:effectLst/>
                <a:latin typeface="Times New Roman" panose="02020603050405020304" pitchFamily="18" charset="0"/>
                <a:ea typeface="Calibri" panose="020F0502020204030204" pitchFamily="34" charset="0"/>
                <a:cs typeface="Times New Roman" panose="02020603050405020304" pitchFamily="18" charset="0"/>
              </a:rPr>
              <a:t>The F1-score, which balances precision and recall, is approximately 96% for both classes.</a:t>
            </a:r>
            <a:endParaRPr lang="en-US" sz="2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15000"/>
              </a:lnSpc>
              <a:spcBef>
                <a:spcPts val="0"/>
              </a:spcBef>
              <a:spcAft>
                <a:spcPts val="800"/>
              </a:spcAft>
              <a:buNone/>
            </a:pPr>
            <a:r>
              <a:rPr lang="en-AU" sz="2900" b="1" u="sng" dirty="0">
                <a:effectLst/>
                <a:latin typeface="Times New Roman" panose="02020603050405020304" pitchFamily="18" charset="0"/>
                <a:ea typeface="Calibri" panose="020F0502020204030204" pitchFamily="34" charset="0"/>
                <a:cs typeface="Times New Roman" panose="02020603050405020304" pitchFamily="18" charset="0"/>
              </a:rPr>
              <a:t>Gradient Boosting Classifier</a:t>
            </a:r>
            <a:endParaRPr lang="en-US" sz="2900" u="sng"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15000"/>
              </a:lnSpc>
              <a:spcBef>
                <a:spcPts val="0"/>
              </a:spcBef>
              <a:spcAft>
                <a:spcPts val="800"/>
              </a:spcAft>
              <a:buSzPct val="75000"/>
              <a:buFont typeface="Wingdings" panose="05000000000000000000" pitchFamily="2" charset="2"/>
              <a:buChar char="Ø"/>
              <a:tabLst>
                <a:tab pos="457200" algn="l"/>
              </a:tabLst>
            </a:pPr>
            <a:r>
              <a:rPr lang="en-AU" sz="2900" b="1" dirty="0">
                <a:effectLst/>
                <a:latin typeface="Times New Roman" panose="02020603050405020304" pitchFamily="18" charset="0"/>
                <a:ea typeface="Calibri" panose="020F0502020204030204" pitchFamily="34" charset="0"/>
                <a:cs typeface="Times New Roman" panose="02020603050405020304" pitchFamily="18" charset="0"/>
              </a:rPr>
              <a:t>Accuracy</a:t>
            </a:r>
            <a:r>
              <a:rPr lang="en-AU" sz="2900" dirty="0">
                <a:effectLst/>
                <a:latin typeface="Times New Roman" panose="02020603050405020304" pitchFamily="18" charset="0"/>
                <a:ea typeface="Calibri" panose="020F0502020204030204" pitchFamily="34" charset="0"/>
                <a:cs typeface="Times New Roman" panose="02020603050405020304" pitchFamily="18" charset="0"/>
              </a:rPr>
              <a:t>: Approximately 97.93%</a:t>
            </a:r>
            <a:endParaRPr lang="en-US" sz="29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15000"/>
              </a:lnSpc>
              <a:spcBef>
                <a:spcPts val="0"/>
              </a:spcBef>
              <a:spcAft>
                <a:spcPts val="800"/>
              </a:spcAft>
              <a:buSzPct val="75000"/>
              <a:buFont typeface="Wingdings" panose="05000000000000000000" pitchFamily="2" charset="2"/>
              <a:buChar char="Ø"/>
              <a:tabLst>
                <a:tab pos="457200" algn="l"/>
              </a:tabLst>
            </a:pPr>
            <a:r>
              <a:rPr lang="en-AU" sz="2900" b="1" dirty="0">
                <a:effectLst/>
                <a:latin typeface="Times New Roman" panose="02020603050405020304" pitchFamily="18" charset="0"/>
                <a:ea typeface="Calibri" panose="020F0502020204030204" pitchFamily="34" charset="0"/>
                <a:cs typeface="Times New Roman" panose="02020603050405020304" pitchFamily="18" charset="0"/>
              </a:rPr>
              <a:t>Classification Report</a:t>
            </a:r>
            <a:r>
              <a:rPr lang="en-AU" sz="29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9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1" algn="just">
              <a:lnSpc>
                <a:spcPct val="115000"/>
              </a:lnSpc>
              <a:spcBef>
                <a:spcPts val="0"/>
              </a:spcBef>
              <a:spcAft>
                <a:spcPts val="800"/>
              </a:spcAft>
              <a:buSzPct val="75000"/>
              <a:buFont typeface="Wingdings" panose="05000000000000000000" pitchFamily="2" charset="2"/>
              <a:buChar char="Ø"/>
              <a:tabLst>
                <a:tab pos="914400" algn="l"/>
              </a:tabLst>
            </a:pPr>
            <a:r>
              <a:rPr lang="en-AU" sz="2900" b="1" dirty="0">
                <a:effectLst/>
                <a:latin typeface="Times New Roman" panose="02020603050405020304" pitchFamily="18" charset="0"/>
                <a:ea typeface="Calibri" panose="020F0502020204030204" pitchFamily="34" charset="0"/>
                <a:cs typeface="Times New Roman" panose="02020603050405020304" pitchFamily="18" charset="0"/>
              </a:rPr>
              <a:t>Precision</a:t>
            </a:r>
            <a:r>
              <a:rPr lang="en-AU" sz="2900" dirty="0">
                <a:effectLst/>
                <a:latin typeface="Times New Roman" panose="02020603050405020304" pitchFamily="18" charset="0"/>
                <a:ea typeface="Calibri" panose="020F0502020204030204" pitchFamily="34" charset="0"/>
                <a:cs typeface="Times New Roman" panose="02020603050405020304" pitchFamily="18" charset="0"/>
              </a:rPr>
              <a:t> (Non-Fraudulent): 97%, (Fraudulent): 99%</a:t>
            </a:r>
            <a:endParaRPr lang="en-US" sz="29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1" algn="just">
              <a:lnSpc>
                <a:spcPct val="115000"/>
              </a:lnSpc>
              <a:spcBef>
                <a:spcPts val="0"/>
              </a:spcBef>
              <a:spcAft>
                <a:spcPts val="800"/>
              </a:spcAft>
              <a:buSzPct val="75000"/>
              <a:buFont typeface="Wingdings" panose="05000000000000000000" pitchFamily="2" charset="2"/>
              <a:buChar char="Ø"/>
              <a:tabLst>
                <a:tab pos="914400" algn="l"/>
              </a:tabLst>
            </a:pPr>
            <a:r>
              <a:rPr lang="en-AU" sz="2900" b="1" dirty="0">
                <a:effectLst/>
                <a:latin typeface="Times New Roman" panose="02020603050405020304" pitchFamily="18" charset="0"/>
                <a:ea typeface="Calibri" panose="020F0502020204030204" pitchFamily="34" charset="0"/>
                <a:cs typeface="Times New Roman" panose="02020603050405020304" pitchFamily="18" charset="0"/>
              </a:rPr>
              <a:t>Recall</a:t>
            </a:r>
            <a:r>
              <a:rPr lang="en-AU" sz="2900" dirty="0">
                <a:effectLst/>
                <a:latin typeface="Times New Roman" panose="02020603050405020304" pitchFamily="18" charset="0"/>
                <a:ea typeface="Calibri" panose="020F0502020204030204" pitchFamily="34" charset="0"/>
                <a:cs typeface="Times New Roman" panose="02020603050405020304" pitchFamily="18" charset="0"/>
              </a:rPr>
              <a:t> (Non-Fraudulent): 99%, (Fraudulent): 97%</a:t>
            </a:r>
            <a:endParaRPr lang="en-US" sz="29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1" algn="just">
              <a:lnSpc>
                <a:spcPct val="115000"/>
              </a:lnSpc>
              <a:spcBef>
                <a:spcPts val="0"/>
              </a:spcBef>
              <a:spcAft>
                <a:spcPts val="800"/>
              </a:spcAft>
              <a:buSzPct val="75000"/>
              <a:buFont typeface="Wingdings" panose="05000000000000000000" pitchFamily="2" charset="2"/>
              <a:buChar char="Ø"/>
              <a:tabLst>
                <a:tab pos="914400" algn="l"/>
              </a:tabLst>
            </a:pPr>
            <a:r>
              <a:rPr lang="en-AU" sz="2900" dirty="0">
                <a:effectLst/>
                <a:latin typeface="Times New Roman" panose="02020603050405020304" pitchFamily="18" charset="0"/>
                <a:ea typeface="Calibri" panose="020F0502020204030204" pitchFamily="34" charset="0"/>
                <a:cs typeface="Times New Roman" panose="02020603050405020304" pitchFamily="18" charset="0"/>
              </a:rPr>
              <a:t>The F1-score is approximately 98% for both classes, indicating a very balanced performance.</a:t>
            </a:r>
            <a:endParaRPr lang="en-US" sz="2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1800"/>
              </a:spcBef>
              <a:spcAft>
                <a:spcPts val="1800"/>
              </a:spcAft>
            </a:pPr>
            <a:endParaRPr lang="en-US" sz="18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76616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E747-71BD-D41B-75DD-BD5408C3C467}"/>
              </a:ext>
            </a:extLst>
          </p:cNvPr>
          <p:cNvSpPr>
            <a:spLocks noGrp="1"/>
          </p:cNvSpPr>
          <p:nvPr>
            <p:ph type="title"/>
          </p:nvPr>
        </p:nvSpPr>
        <p:spPr>
          <a:xfrm>
            <a:off x="530189" y="220717"/>
            <a:ext cx="8596668" cy="645459"/>
          </a:xfrm>
        </p:spPr>
        <p:txBody>
          <a:bodyPr>
            <a:noAutofit/>
          </a:bodyPr>
          <a:lstStyle/>
          <a:p>
            <a:r>
              <a:rPr lang="en-US" sz="4000" b="1" dirty="0">
                <a:solidFill>
                  <a:srgbClr val="1F1F1F"/>
                </a:solidFill>
                <a:latin typeface="Times New Roman" panose="02020603050405020304" pitchFamily="18" charset="0"/>
              </a:rPr>
              <a:t>Results</a:t>
            </a:r>
            <a:endParaRPr lang="en-US" sz="4000" dirty="0"/>
          </a:p>
        </p:txBody>
      </p:sp>
      <p:sp>
        <p:nvSpPr>
          <p:cNvPr id="3" name="Content Placeholder 2">
            <a:extLst>
              <a:ext uri="{FF2B5EF4-FFF2-40B4-BE49-F238E27FC236}">
                <a16:creationId xmlns:a16="http://schemas.microsoft.com/office/drawing/2014/main" id="{707AE36A-C84F-70CE-8D62-DC47FDAD21E3}"/>
              </a:ext>
            </a:extLst>
          </p:cNvPr>
          <p:cNvSpPr>
            <a:spLocks noGrp="1"/>
          </p:cNvSpPr>
          <p:nvPr>
            <p:ph idx="1"/>
          </p:nvPr>
        </p:nvSpPr>
        <p:spPr>
          <a:xfrm>
            <a:off x="530189" y="1034343"/>
            <a:ext cx="8971162" cy="4809409"/>
          </a:xfrm>
        </p:spPr>
        <p:txBody>
          <a:bodyPr>
            <a:normAutofit/>
          </a:bodyPr>
          <a:lstStyle/>
          <a:p>
            <a:pPr marL="0" marR="0" indent="0" algn="just">
              <a:lnSpc>
                <a:spcPct val="115000"/>
              </a:lnSpc>
              <a:spcBef>
                <a:spcPts val="0"/>
              </a:spcBef>
              <a:spcAft>
                <a:spcPts val="800"/>
              </a:spcAft>
              <a:buNone/>
            </a:pPr>
            <a:r>
              <a:rPr lang="en-AU" sz="2400" b="1" u="sng" dirty="0">
                <a:latin typeface="Times New Roman" panose="02020603050405020304" pitchFamily="18" charset="0"/>
                <a:ea typeface="Calibri" panose="020F0502020204030204" pitchFamily="34" charset="0"/>
                <a:cs typeface="Times New Roman" panose="02020603050405020304" pitchFamily="18" charset="0"/>
              </a:rPr>
              <a:t>Pearson Correlation Coefficient</a:t>
            </a:r>
            <a:endParaRPr lang="en-US" sz="2400" u="sng"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Bef>
                <a:spcPts val="0"/>
              </a:spcBef>
              <a:spcAft>
                <a:spcPts val="800"/>
              </a:spcAft>
              <a:buSzPct val="75000"/>
              <a:buFont typeface="Wingdings" panose="05000000000000000000" pitchFamily="2" charset="2"/>
              <a:buChar char="Ø"/>
              <a:tabLst>
                <a:tab pos="457200" algn="l"/>
              </a:tabLst>
            </a:pPr>
            <a:r>
              <a:rPr lang="en-AU" sz="2000" dirty="0">
                <a:latin typeface="Times New Roman" panose="02020603050405020304" pitchFamily="18" charset="0"/>
                <a:ea typeface="Calibri" panose="020F0502020204030204" pitchFamily="34" charset="0"/>
                <a:cs typeface="Times New Roman" panose="02020603050405020304" pitchFamily="18" charset="0"/>
              </a:rPr>
              <a:t>The Pearson correlation coefficient between the amount and class is 0.0023</a:t>
            </a:r>
          </a:p>
          <a:p>
            <a:pPr algn="just">
              <a:lnSpc>
                <a:spcPct val="115000"/>
              </a:lnSpc>
              <a:spcBef>
                <a:spcPts val="0"/>
              </a:spcBef>
              <a:spcAft>
                <a:spcPts val="800"/>
              </a:spcAft>
              <a:buSzPct val="75000"/>
              <a:buFont typeface="Wingdings" panose="05000000000000000000" pitchFamily="2" charset="2"/>
              <a:buChar char="Ø"/>
              <a:tabLst>
                <a:tab pos="457200" algn="l"/>
              </a:tabLst>
            </a:pPr>
            <a:r>
              <a:rPr lang="en-AU" sz="2000" dirty="0">
                <a:latin typeface="Times New Roman" panose="02020603050405020304" pitchFamily="18" charset="0"/>
                <a:ea typeface="Calibri" panose="020F0502020204030204" pitchFamily="34" charset="0"/>
                <a:cs typeface="Times New Roman" panose="02020603050405020304" pitchFamily="18" charset="0"/>
              </a:rPr>
              <a:t>As the coefficient is close to 0, it suggests that there is almost no linear correlation between transaction amount and fraudulence.</a:t>
            </a:r>
            <a:endParaRPr lang="en-AU"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15000"/>
              </a:lnSpc>
              <a:spcBef>
                <a:spcPts val="0"/>
              </a:spcBef>
              <a:spcAft>
                <a:spcPts val="800"/>
              </a:spcAft>
              <a:buSzPct val="75000"/>
              <a:buNone/>
              <a:tabLst>
                <a:tab pos="457200" algn="l"/>
              </a:tabLst>
            </a:pPr>
            <a:r>
              <a:rPr lang="en-AU" sz="2400" b="1" u="sng" dirty="0">
                <a:latin typeface="Times New Roman" panose="02020603050405020304" pitchFamily="18" charset="0"/>
                <a:ea typeface="Calibri" panose="020F0502020204030204" pitchFamily="34" charset="0"/>
                <a:cs typeface="Times New Roman" panose="02020603050405020304" pitchFamily="18" charset="0"/>
              </a:rPr>
              <a:t>Mann Whitney U test</a:t>
            </a:r>
            <a:endParaRPr lang="en-US" sz="2400" b="1" u="sng"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Bef>
                <a:spcPts val="0"/>
              </a:spcBef>
              <a:spcAft>
                <a:spcPts val="800"/>
              </a:spcAft>
              <a:buSzPct val="75000"/>
              <a:buFont typeface="Wingdings" panose="05000000000000000000" pitchFamily="2" charset="2"/>
              <a:buChar char="Ø"/>
              <a:tabLst>
                <a:tab pos="457200" algn="l"/>
              </a:tabLst>
            </a:pPr>
            <a:r>
              <a:rPr lang="en-US" sz="2000" dirty="0">
                <a:solidFill>
                  <a:srgbClr val="1F1F1F"/>
                </a:solidFill>
                <a:latin typeface="Times New Roman" panose="02020603050405020304" pitchFamily="18" charset="0"/>
                <a:ea typeface="Calibri" panose="020F0502020204030204" pitchFamily="34" charset="0"/>
                <a:cs typeface="Times New Roman" panose="02020603050405020304" pitchFamily="18" charset="0"/>
              </a:rPr>
              <a:t>The U statistic is  approximately 40,523,046,082.5</a:t>
            </a:r>
          </a:p>
          <a:p>
            <a:pPr algn="just">
              <a:lnSpc>
                <a:spcPct val="115000"/>
              </a:lnSpc>
              <a:spcBef>
                <a:spcPts val="0"/>
              </a:spcBef>
              <a:spcAft>
                <a:spcPts val="800"/>
              </a:spcAft>
              <a:buSzPct val="75000"/>
              <a:buFont typeface="Wingdings" panose="05000000000000000000" pitchFamily="2" charset="2"/>
              <a:buChar char="Ø"/>
              <a:tabLst>
                <a:tab pos="457200" algn="l"/>
              </a:tabLst>
            </a:pPr>
            <a:r>
              <a:rPr lang="en-US" sz="20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The P value is approximately 0.088</a:t>
            </a:r>
          </a:p>
          <a:p>
            <a:pPr algn="just">
              <a:lnSpc>
                <a:spcPct val="115000"/>
              </a:lnSpc>
              <a:spcBef>
                <a:spcPts val="0"/>
              </a:spcBef>
              <a:spcAft>
                <a:spcPts val="800"/>
              </a:spcAft>
              <a:buSzPct val="75000"/>
              <a:buFont typeface="Wingdings" panose="05000000000000000000" pitchFamily="2" charset="2"/>
              <a:buChar char="Ø"/>
              <a:tabLst>
                <a:tab pos="457200" algn="l"/>
              </a:tabLst>
            </a:pPr>
            <a:r>
              <a:rPr lang="en-US" sz="2000" dirty="0">
                <a:solidFill>
                  <a:srgbClr val="1F1F1F"/>
                </a:solidFill>
                <a:latin typeface="Times New Roman" panose="02020603050405020304" pitchFamily="18" charset="0"/>
                <a:ea typeface="Calibri" panose="020F0502020204030204" pitchFamily="34" charset="0"/>
                <a:cs typeface="Times New Roman" panose="02020603050405020304" pitchFamily="18" charset="0"/>
              </a:rPr>
              <a:t>With the obtained P value of 0.088, it suggests that we cannot conclude that there is a significant difference in transaction amounts between fraudulent and non-fraudulent transactions.</a:t>
            </a:r>
            <a:endParaRPr lang="en-US" sz="20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55955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E747-71BD-D41B-75DD-BD5408C3C467}"/>
              </a:ext>
            </a:extLst>
          </p:cNvPr>
          <p:cNvSpPr>
            <a:spLocks noGrp="1"/>
          </p:cNvSpPr>
          <p:nvPr>
            <p:ph type="title"/>
          </p:nvPr>
        </p:nvSpPr>
        <p:spPr>
          <a:xfrm>
            <a:off x="677334" y="609600"/>
            <a:ext cx="8596668" cy="645459"/>
          </a:xfrm>
        </p:spPr>
        <p:txBody>
          <a:bodyPr>
            <a:noAutofit/>
          </a:bodyPr>
          <a:lstStyle/>
          <a:p>
            <a:r>
              <a:rPr lang="en-US" sz="4000" b="1" dirty="0">
                <a:solidFill>
                  <a:srgbClr val="1F1F1F"/>
                </a:solidFill>
                <a:effectLst/>
                <a:latin typeface="Times New Roman" panose="02020603050405020304" pitchFamily="18" charset="0"/>
                <a:ea typeface="Times New Roman" panose="02020603050405020304" pitchFamily="18" charset="0"/>
              </a:rPr>
              <a:t>Conclusion</a:t>
            </a:r>
            <a:endParaRPr lang="en-US" sz="4000" dirty="0"/>
          </a:p>
        </p:txBody>
      </p:sp>
      <p:sp>
        <p:nvSpPr>
          <p:cNvPr id="3" name="Content Placeholder 2">
            <a:extLst>
              <a:ext uri="{FF2B5EF4-FFF2-40B4-BE49-F238E27FC236}">
                <a16:creationId xmlns:a16="http://schemas.microsoft.com/office/drawing/2014/main" id="{707AE36A-C84F-70CE-8D62-DC47FDAD21E3}"/>
              </a:ext>
            </a:extLst>
          </p:cNvPr>
          <p:cNvSpPr>
            <a:spLocks noGrp="1"/>
          </p:cNvSpPr>
          <p:nvPr>
            <p:ph idx="1"/>
          </p:nvPr>
        </p:nvSpPr>
        <p:spPr>
          <a:xfrm>
            <a:off x="677334" y="1541929"/>
            <a:ext cx="8596668" cy="4499433"/>
          </a:xfrm>
        </p:spPr>
        <p:txBody>
          <a:bodyPr>
            <a:normAutofit/>
          </a:bodyPr>
          <a:lstStyle/>
          <a:p>
            <a:pPr marL="0" marR="0" algn="just">
              <a:lnSpc>
                <a:spcPct val="107000"/>
              </a:lnSpc>
              <a:spcBef>
                <a:spcPts val="0"/>
              </a:spcBef>
              <a:spcAft>
                <a:spcPts val="800"/>
              </a:spcAft>
              <a:buFont typeface="Wingdings" panose="05000000000000000000" pitchFamily="2" charset="2"/>
              <a:buChar char="Ø"/>
            </a:pPr>
            <a:r>
              <a:rPr lang="en-US" sz="24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According to this analysis, there was little association between the transaction quantities and the likelihood of fraud in the smaller groups of data. On the other hand, the thorough examination of the sizable dataset revealed more distinct patterns, indicating the significance of both the number and quality of the data in the reliable predictive models. Consequently, both the gradient boosting machine approach and logistic regression method can achieve high recall rates, accuracy, and precision in fraud detection.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6567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3F31C0-76EF-1CF2-DF15-39E3745D781D}"/>
              </a:ext>
            </a:extLst>
          </p:cNvPr>
          <p:cNvSpPr txBox="1"/>
          <p:nvPr/>
        </p:nvSpPr>
        <p:spPr>
          <a:xfrm>
            <a:off x="905435" y="690282"/>
            <a:ext cx="6651812" cy="5416868"/>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Agenda:</a:t>
            </a:r>
          </a:p>
          <a:p>
            <a:endParaRPr lang="en-US"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Abstract</a:t>
            </a:r>
          </a:p>
          <a:p>
            <a:r>
              <a:rPr lang="en-US" sz="32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Introduction</a:t>
            </a:r>
          </a:p>
          <a:p>
            <a:r>
              <a:rPr lang="en-US" sz="32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Research Questions</a:t>
            </a:r>
            <a:endParaRPr lang="en-US" sz="3200" dirty="0">
              <a:solidFill>
                <a:srgbClr val="1F1F1F"/>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US" sz="32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Literature Review</a:t>
            </a:r>
          </a:p>
          <a:p>
            <a:r>
              <a:rPr lang="en-US" sz="32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Methodology</a:t>
            </a:r>
            <a:endParaRPr lang="en-US" sz="3200" dirty="0">
              <a:solidFill>
                <a:srgbClr val="1F1F1F"/>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US" sz="32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Discussion</a:t>
            </a:r>
          </a:p>
          <a:p>
            <a:r>
              <a:rPr lang="en-US" sz="3200" dirty="0">
                <a:solidFill>
                  <a:srgbClr val="1F1F1F"/>
                </a:solidFill>
                <a:latin typeface="Times New Roman" panose="02020603050405020304" pitchFamily="18" charset="0"/>
                <a:ea typeface="Times New Roman" panose="02020603050405020304" pitchFamily="18" charset="0"/>
                <a:cs typeface="Times New Roman" panose="02020603050405020304" pitchFamily="18" charset="0"/>
              </a:rPr>
              <a:t>Source Code</a:t>
            </a:r>
          </a:p>
          <a:p>
            <a:r>
              <a:rPr lang="en-US" sz="3200" dirty="0">
                <a:solidFill>
                  <a:srgbClr val="1F1F1F"/>
                </a:solidFill>
                <a:latin typeface="Times New Roman" panose="02020603050405020304" pitchFamily="18" charset="0"/>
                <a:ea typeface="Times New Roman" panose="02020603050405020304" pitchFamily="18" charset="0"/>
                <a:cs typeface="Times New Roman" panose="02020603050405020304" pitchFamily="18" charset="0"/>
              </a:rPr>
              <a:t>Results </a:t>
            </a:r>
            <a:endParaRPr lang="en-US" sz="32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32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Conclusion</a:t>
            </a:r>
            <a:endParaRPr lang="en-US" sz="3200" dirty="0">
              <a:solidFill>
                <a:srgbClr val="1F1F1F"/>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1124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E747-71BD-D41B-75DD-BD5408C3C467}"/>
              </a:ext>
            </a:extLst>
          </p:cNvPr>
          <p:cNvSpPr>
            <a:spLocks noGrp="1"/>
          </p:cNvSpPr>
          <p:nvPr>
            <p:ph type="title"/>
          </p:nvPr>
        </p:nvSpPr>
        <p:spPr>
          <a:xfrm>
            <a:off x="677334" y="609600"/>
            <a:ext cx="8596668" cy="645459"/>
          </a:xfrm>
        </p:spPr>
        <p:txBody>
          <a:bodyPr>
            <a:noAutofit/>
          </a:bodyPr>
          <a:lstStyle/>
          <a:p>
            <a:r>
              <a:rPr lang="en-US" sz="4000" b="1">
                <a:solidFill>
                  <a:srgbClr val="1F1F1F"/>
                </a:solidFill>
                <a:effectLst/>
                <a:latin typeface="Times New Roman" panose="02020603050405020304" pitchFamily="18" charset="0"/>
                <a:ea typeface="Times New Roman" panose="02020603050405020304" pitchFamily="18" charset="0"/>
              </a:rPr>
              <a:t>Abstract</a:t>
            </a:r>
            <a:endParaRPr lang="en-US" sz="4000" dirty="0"/>
          </a:p>
        </p:txBody>
      </p:sp>
      <p:sp>
        <p:nvSpPr>
          <p:cNvPr id="3" name="Content Placeholder 2">
            <a:extLst>
              <a:ext uri="{FF2B5EF4-FFF2-40B4-BE49-F238E27FC236}">
                <a16:creationId xmlns:a16="http://schemas.microsoft.com/office/drawing/2014/main" id="{707AE36A-C84F-70CE-8D62-DC47FDAD21E3}"/>
              </a:ext>
            </a:extLst>
          </p:cNvPr>
          <p:cNvSpPr>
            <a:spLocks noGrp="1"/>
          </p:cNvSpPr>
          <p:nvPr>
            <p:ph idx="1"/>
          </p:nvPr>
        </p:nvSpPr>
        <p:spPr>
          <a:xfrm>
            <a:off x="677334" y="1541929"/>
            <a:ext cx="8596668" cy="4499433"/>
          </a:xfrm>
        </p:spPr>
        <p:txBody>
          <a:bodyPr>
            <a:normAutofit lnSpcReduction="10000"/>
          </a:bodyPr>
          <a:lstStyle/>
          <a:p>
            <a:pPr marL="0" marR="0" algn="just">
              <a:lnSpc>
                <a:spcPct val="107000"/>
              </a:lnSpc>
              <a:spcBef>
                <a:spcPts val="0"/>
              </a:spcBef>
              <a:spcAft>
                <a:spcPts val="800"/>
              </a:spcAft>
              <a:buSzPct val="90000"/>
              <a:buFont typeface="Wingdings" panose="05000000000000000000" pitchFamily="2" charset="2"/>
              <a:buChar char="Ø"/>
            </a:pPr>
            <a:r>
              <a:rPr lang="en-US" sz="2100" dirty="0">
                <a:solidFill>
                  <a:srgbClr val="1F1F1F"/>
                </a:solidFill>
                <a:latin typeface="Times New Roman" panose="02020603050405020304" pitchFamily="18" charset="0"/>
                <a:ea typeface="Times New Roman" panose="02020603050405020304" pitchFamily="18" charset="0"/>
                <a:cs typeface="Times New Roman" panose="02020603050405020304" pitchFamily="18" charset="0"/>
              </a:rPr>
              <a:t>In the realm of financial transactions, particularly in credit card systems, the occurrence of fraudulent activities poses a significant challenge. Understanding the patterns and influences behind these fraudulent transactions is crucial for developing effective prevention and detection mechanisms.</a:t>
            </a:r>
          </a:p>
          <a:p>
            <a:pPr marL="0" marR="0" algn="just">
              <a:lnSpc>
                <a:spcPct val="107000"/>
              </a:lnSpc>
              <a:spcBef>
                <a:spcPts val="0"/>
              </a:spcBef>
              <a:spcAft>
                <a:spcPts val="800"/>
              </a:spcAft>
              <a:buSzPct val="90000"/>
              <a:buFont typeface="Wingdings" panose="05000000000000000000" pitchFamily="2" charset="2"/>
              <a:buChar char="Ø"/>
            </a:pPr>
            <a:r>
              <a:rPr lang="en-US" sz="2100" dirty="0">
                <a:solidFill>
                  <a:srgbClr val="1F1F1F"/>
                </a:solidFill>
                <a:latin typeface="Times New Roman" panose="02020603050405020304" pitchFamily="18" charset="0"/>
                <a:ea typeface="Times New Roman" panose="02020603050405020304" pitchFamily="18" charset="0"/>
                <a:cs typeface="Times New Roman" panose="02020603050405020304" pitchFamily="18" charset="0"/>
              </a:rPr>
              <a:t>One key aspect that warrants investigation is the relationship between transaction amounts and the fraudulent behavior. This exploration delves into how varying transaction amounts correlates with instances of fraudulent activities in credit card transactions.</a:t>
            </a:r>
          </a:p>
          <a:p>
            <a:pPr marL="0" marR="0" algn="just">
              <a:lnSpc>
                <a:spcPct val="107000"/>
              </a:lnSpc>
              <a:spcBef>
                <a:spcPts val="0"/>
              </a:spcBef>
              <a:spcAft>
                <a:spcPts val="800"/>
              </a:spcAft>
              <a:buSzPct val="90000"/>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The study explores the transaction amounts impact on credit card fraud likelihood, using the Credit card Fraud Detection Dataset. Initial analysis suggests limited correlation, but deeper examination reveals distinct trends, with machine learning models proving effective in fraud detection.</a:t>
            </a:r>
            <a:br>
              <a:rPr lang="en-US" dirty="0"/>
            </a:br>
            <a:endParaRPr lang="en-US" dirty="0"/>
          </a:p>
        </p:txBody>
      </p:sp>
    </p:spTree>
    <p:extLst>
      <p:ext uri="{BB962C8B-B14F-4D97-AF65-F5344CB8AC3E}">
        <p14:creationId xmlns:p14="http://schemas.microsoft.com/office/powerpoint/2010/main" val="2256472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E747-71BD-D41B-75DD-BD5408C3C467}"/>
              </a:ext>
            </a:extLst>
          </p:cNvPr>
          <p:cNvSpPr>
            <a:spLocks noGrp="1"/>
          </p:cNvSpPr>
          <p:nvPr>
            <p:ph type="title"/>
          </p:nvPr>
        </p:nvSpPr>
        <p:spPr>
          <a:xfrm>
            <a:off x="677334" y="609600"/>
            <a:ext cx="8596668" cy="645459"/>
          </a:xfrm>
        </p:spPr>
        <p:txBody>
          <a:bodyPr>
            <a:noAutofit/>
          </a:bodyPr>
          <a:lstStyle/>
          <a:p>
            <a:r>
              <a:rPr lang="en-US" sz="4000" b="1">
                <a:solidFill>
                  <a:srgbClr val="1F1F1F"/>
                </a:solidFill>
                <a:effectLst/>
                <a:latin typeface="Times New Roman" panose="02020603050405020304" pitchFamily="18" charset="0"/>
                <a:ea typeface="Times New Roman" panose="02020603050405020304" pitchFamily="18" charset="0"/>
              </a:rPr>
              <a:t>Introduction</a:t>
            </a:r>
            <a:endParaRPr lang="en-US" sz="4000" dirty="0"/>
          </a:p>
        </p:txBody>
      </p:sp>
      <p:sp>
        <p:nvSpPr>
          <p:cNvPr id="3" name="Content Placeholder 2">
            <a:extLst>
              <a:ext uri="{FF2B5EF4-FFF2-40B4-BE49-F238E27FC236}">
                <a16:creationId xmlns:a16="http://schemas.microsoft.com/office/drawing/2014/main" id="{707AE36A-C84F-70CE-8D62-DC47FDAD21E3}"/>
              </a:ext>
            </a:extLst>
          </p:cNvPr>
          <p:cNvSpPr>
            <a:spLocks noGrp="1"/>
          </p:cNvSpPr>
          <p:nvPr>
            <p:ph idx="1"/>
          </p:nvPr>
        </p:nvSpPr>
        <p:spPr>
          <a:xfrm>
            <a:off x="677334" y="1541929"/>
            <a:ext cx="8596668" cy="4499433"/>
          </a:xfrm>
        </p:spPr>
        <p:txBody>
          <a:bodyPr>
            <a:normAutofit/>
          </a:bodyPr>
          <a:lstStyle/>
          <a:p>
            <a:pPr marL="0" marR="0" algn="just">
              <a:lnSpc>
                <a:spcPct val="107000"/>
              </a:lnSpc>
              <a:spcBef>
                <a:spcPts val="0"/>
              </a:spcBef>
              <a:spcAft>
                <a:spcPts val="800"/>
              </a:spcAft>
              <a:buFont typeface="Wingdings" panose="05000000000000000000" pitchFamily="2" charset="2"/>
              <a:buChar char="Ø"/>
            </a:pPr>
            <a:r>
              <a:rPr lang="en-US" sz="22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Credit card fraud is a pervasive issue globally, posing significant threats to individuals and financial institutions alike.</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buFont typeface="Wingdings" panose="05000000000000000000" pitchFamily="2" charset="2"/>
              <a:buChar char="Ø"/>
            </a:pPr>
            <a:r>
              <a:rPr lang="en-US" sz="2200" dirty="0">
                <a:solidFill>
                  <a:srgbClr val="1F1F1F"/>
                </a:solidFill>
                <a:latin typeface="Times New Roman" panose="02020603050405020304" pitchFamily="18" charset="0"/>
                <a:ea typeface="Times New Roman" panose="02020603050405020304" pitchFamily="18" charset="0"/>
                <a:cs typeface="Times New Roman" panose="02020603050405020304" pitchFamily="18" charset="0"/>
              </a:rPr>
              <a:t>With the increasing reliance on digital transactions, instances of credit card fraud  have surged, resulting in financial losses.</a:t>
            </a:r>
          </a:p>
          <a:p>
            <a:pPr marL="0" marR="0" algn="just">
              <a:lnSpc>
                <a:spcPct val="107000"/>
              </a:lnSpc>
              <a:spcBef>
                <a:spcPts val="0"/>
              </a:spcBef>
              <a:spcAft>
                <a:spcPts val="800"/>
              </a:spcAft>
              <a:buFont typeface="Wingdings" panose="05000000000000000000" pitchFamily="2" charset="2"/>
              <a:buChar char="Ø"/>
            </a:pPr>
            <a:r>
              <a:rPr lang="en-US" sz="2200" dirty="0">
                <a:solidFill>
                  <a:srgbClr val="1F1F1F"/>
                </a:solidFill>
                <a:latin typeface="Times New Roman" panose="02020603050405020304" pitchFamily="18" charset="0"/>
                <a:ea typeface="Times New Roman" panose="02020603050405020304" pitchFamily="18" charset="0"/>
                <a:cs typeface="Times New Roman" panose="02020603050405020304" pitchFamily="18" charset="0"/>
              </a:rPr>
              <a:t>Effective fraud detection systems are crucial for safeguarding financial security and maintaining trust in electronic payment systems.</a:t>
            </a:r>
            <a:endParaRPr lang="en-US" sz="22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07000"/>
              </a:lnSpc>
              <a:spcBef>
                <a:spcPts val="0"/>
              </a:spcBef>
              <a:spcAft>
                <a:spcPts val="800"/>
              </a:spcAft>
              <a:buFont typeface="Wingdings" panose="05000000000000000000" pitchFamily="2" charset="2"/>
              <a:buChar char="Ø"/>
            </a:pPr>
            <a:r>
              <a:rPr lang="en-US" sz="2200" dirty="0">
                <a:solidFill>
                  <a:srgbClr val="1F1F1F"/>
                </a:solidFill>
                <a:latin typeface="Times New Roman" panose="02020603050405020304" pitchFamily="18" charset="0"/>
                <a:ea typeface="Times New Roman" panose="02020603050405020304" pitchFamily="18" charset="0"/>
                <a:cs typeface="Times New Roman" panose="02020603050405020304" pitchFamily="18" charset="0"/>
              </a:rPr>
              <a:t>This study aims  to delve into the intricacies of credit card fraud by examining the relationship between the transaction amounts and the likelihood of fraudulent activities using the Credit Card Fraud Detection Dataset 2023.</a:t>
            </a:r>
            <a:endParaRPr lang="en-US" sz="22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buFont typeface="Wingdings" panose="05000000000000000000" pitchFamily="2" charset="2"/>
              <a:buChar char="Ø"/>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buFont typeface="Wingdings" panose="05000000000000000000" pitchFamily="2" charset="2"/>
              <a:buChar char="Ø"/>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58173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E747-71BD-D41B-75DD-BD5408C3C467}"/>
              </a:ext>
            </a:extLst>
          </p:cNvPr>
          <p:cNvSpPr>
            <a:spLocks noGrp="1"/>
          </p:cNvSpPr>
          <p:nvPr>
            <p:ph type="title"/>
          </p:nvPr>
        </p:nvSpPr>
        <p:spPr>
          <a:xfrm>
            <a:off x="677334" y="609600"/>
            <a:ext cx="8596668" cy="645459"/>
          </a:xfrm>
        </p:spPr>
        <p:txBody>
          <a:bodyPr>
            <a:noAutofit/>
          </a:bodyPr>
          <a:lstStyle/>
          <a:p>
            <a:r>
              <a:rPr lang="en-US" sz="4000" b="1" dirty="0">
                <a:solidFill>
                  <a:srgbClr val="1F1F1F"/>
                </a:solidFill>
                <a:effectLst/>
                <a:latin typeface="Times New Roman" panose="02020603050405020304" pitchFamily="18" charset="0"/>
                <a:ea typeface="Times New Roman" panose="02020603050405020304" pitchFamily="18" charset="0"/>
              </a:rPr>
              <a:t>Literature Review</a:t>
            </a:r>
            <a:endParaRPr lang="en-US" sz="4000" dirty="0"/>
          </a:p>
        </p:txBody>
      </p:sp>
      <p:sp>
        <p:nvSpPr>
          <p:cNvPr id="3" name="Content Placeholder 2">
            <a:extLst>
              <a:ext uri="{FF2B5EF4-FFF2-40B4-BE49-F238E27FC236}">
                <a16:creationId xmlns:a16="http://schemas.microsoft.com/office/drawing/2014/main" id="{707AE36A-C84F-70CE-8D62-DC47FDAD21E3}"/>
              </a:ext>
            </a:extLst>
          </p:cNvPr>
          <p:cNvSpPr>
            <a:spLocks noGrp="1"/>
          </p:cNvSpPr>
          <p:nvPr>
            <p:ph idx="1"/>
          </p:nvPr>
        </p:nvSpPr>
        <p:spPr>
          <a:xfrm>
            <a:off x="677334" y="1541929"/>
            <a:ext cx="8596668" cy="4499433"/>
          </a:xfrm>
        </p:spPr>
        <p:txBody>
          <a:bodyPr>
            <a:normAutofit/>
          </a:bodyPr>
          <a:lstStyle/>
          <a:p>
            <a:pPr marL="0" marR="0" algn="just">
              <a:lnSpc>
                <a:spcPct val="107000"/>
              </a:lnSpc>
              <a:spcBef>
                <a:spcPts val="0"/>
              </a:spcBef>
              <a:spcAft>
                <a:spcPts val="800"/>
              </a:spcAft>
              <a:buFont typeface="Wingdings" panose="05000000000000000000" pitchFamily="2" charset="2"/>
              <a:buChar char="Ø"/>
            </a:pPr>
            <a:r>
              <a:rPr lang="en-US" sz="20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The literature on credit card fraud detection  goes with emerging strategies for combating </a:t>
            </a:r>
            <a:r>
              <a:rPr lang="en-US" sz="2000" dirty="0">
                <a:solidFill>
                  <a:srgbClr val="1F1F1F"/>
                </a:solidFill>
                <a:latin typeface="Times New Roman" panose="02020603050405020304" pitchFamily="18" charset="0"/>
                <a:ea typeface="Times New Roman" panose="02020603050405020304" pitchFamily="18" charset="0"/>
                <a:cs typeface="Times New Roman" panose="02020603050405020304" pitchFamily="18" charset="0"/>
              </a:rPr>
              <a:t>c</a:t>
            </a:r>
            <a:r>
              <a:rPr lang="en-US" sz="20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redit </a:t>
            </a:r>
            <a:r>
              <a:rPr lang="en-US" sz="2000" dirty="0">
                <a:solidFill>
                  <a:srgbClr val="1F1F1F"/>
                </a:solidFill>
                <a:latin typeface="Times New Roman" panose="02020603050405020304" pitchFamily="18" charset="0"/>
                <a:ea typeface="Times New Roman" panose="02020603050405020304" pitchFamily="18" charset="0"/>
                <a:cs typeface="Times New Roman" panose="02020603050405020304" pitchFamily="18" charset="0"/>
              </a:rPr>
              <a:t>c</a:t>
            </a:r>
            <a:r>
              <a:rPr lang="en-US" sz="20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ard </a:t>
            </a:r>
            <a:r>
              <a:rPr lang="en-US" sz="2000" dirty="0">
                <a:solidFill>
                  <a:srgbClr val="1F1F1F"/>
                </a:solidFill>
                <a:latin typeface="Times New Roman" panose="02020603050405020304" pitchFamily="18" charset="0"/>
                <a:ea typeface="Times New Roman" panose="02020603050405020304" pitchFamily="18" charset="0"/>
                <a:cs typeface="Times New Roman" panose="02020603050405020304" pitchFamily="18" charset="0"/>
              </a:rPr>
              <a:t>f</a:t>
            </a:r>
            <a:r>
              <a:rPr lang="en-US" sz="20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raud.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buFont typeface="Wingdings" panose="05000000000000000000" pitchFamily="2" charset="2"/>
              <a:buChar char="Ø"/>
            </a:pPr>
            <a:r>
              <a:rPr lang="en-US" sz="20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Growing Issue </a:t>
            </a:r>
            <a:r>
              <a:rPr lang="en-US" sz="20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Credit card fraud is a significant problem in the digital age , causing substantial global losses.  </a:t>
            </a:r>
            <a:endParaRPr lang="en-US" sz="20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07000"/>
              </a:lnSpc>
              <a:spcBef>
                <a:spcPts val="0"/>
              </a:spcBef>
              <a:spcAft>
                <a:spcPts val="800"/>
              </a:spcAft>
              <a:buFont typeface="Wingdings" panose="05000000000000000000" pitchFamily="2" charset="2"/>
              <a:buChar char="Ø"/>
            </a:pPr>
            <a:r>
              <a:rPr lang="en-US" dirty="0">
                <a:solidFill>
                  <a:srgbClr val="1F1F1F"/>
                </a:solidFill>
                <a:latin typeface="Times New Roman" panose="02020603050405020304" pitchFamily="18" charset="0"/>
                <a:ea typeface="Times New Roman" panose="02020603050405020304" pitchFamily="18" charset="0"/>
                <a:cs typeface="Times New Roman" panose="02020603050405020304" pitchFamily="18" charset="0"/>
              </a:rPr>
              <a:t>Research Focus </a:t>
            </a:r>
            <a:r>
              <a:rPr lang="en-US" sz="18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dirty="0">
                <a:solidFill>
                  <a:srgbClr val="1F1F1F"/>
                </a:solidFill>
                <a:latin typeface="Times New Roman" panose="02020603050405020304" pitchFamily="18" charset="0"/>
                <a:ea typeface="Calibri" panose="020F0502020204030204" pitchFamily="34" charset="0"/>
                <a:cs typeface="Times New Roman" panose="02020603050405020304" pitchFamily="18" charset="0"/>
              </a:rPr>
              <a:t>Authors explore various techniques, including data mining and machine learning, to detect and prevent credit card fraud.</a:t>
            </a:r>
          </a:p>
          <a:p>
            <a:pPr marL="0" marR="0" algn="just">
              <a:lnSpc>
                <a:spcPct val="107000"/>
              </a:lnSpc>
              <a:spcBef>
                <a:spcPts val="0"/>
              </a:spcBef>
              <a:spcAft>
                <a:spcPts val="800"/>
              </a:spcAft>
              <a:buFont typeface="Wingdings" panose="05000000000000000000" pitchFamily="2" charset="2"/>
              <a:buChar char="Ø"/>
            </a:pPr>
            <a:r>
              <a:rPr lang="en-US" sz="18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Key Findings   : Techniques such as supervised classification, unsupervised neural networks, and statistical models are employed to differentiate between suspicious and non-suspicious transactions. </a:t>
            </a:r>
            <a:endParaRPr lang="en-US" dirty="0">
              <a:solidFill>
                <a:srgbClr val="1F1F1F"/>
              </a:solidFill>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buFont typeface="Wingdings" panose="05000000000000000000" pitchFamily="2" charset="2"/>
              <a:buChar char="Ø"/>
            </a:pPr>
            <a:r>
              <a:rPr lang="en-US" sz="18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Significance   : The literature underscores the importance of utilizing advanced technology and methodologies to combat evolving fraud tactics effectively.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3975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E747-71BD-D41B-75DD-BD5408C3C467}"/>
              </a:ext>
            </a:extLst>
          </p:cNvPr>
          <p:cNvSpPr>
            <a:spLocks noGrp="1"/>
          </p:cNvSpPr>
          <p:nvPr>
            <p:ph type="title"/>
          </p:nvPr>
        </p:nvSpPr>
        <p:spPr>
          <a:xfrm>
            <a:off x="677334" y="609600"/>
            <a:ext cx="8596668" cy="645459"/>
          </a:xfrm>
        </p:spPr>
        <p:txBody>
          <a:bodyPr>
            <a:noAutofit/>
          </a:bodyPr>
          <a:lstStyle/>
          <a:p>
            <a:r>
              <a:rPr lang="en-US" sz="4000" b="1">
                <a:solidFill>
                  <a:srgbClr val="1F1F1F"/>
                </a:solidFill>
                <a:effectLst/>
                <a:latin typeface="Times New Roman" panose="02020603050405020304" pitchFamily="18" charset="0"/>
                <a:ea typeface="Times New Roman" panose="02020603050405020304" pitchFamily="18" charset="0"/>
              </a:rPr>
              <a:t>Research Questions</a:t>
            </a:r>
            <a:endParaRPr lang="en-US" sz="4000" dirty="0"/>
          </a:p>
        </p:txBody>
      </p:sp>
      <p:sp>
        <p:nvSpPr>
          <p:cNvPr id="3" name="Content Placeholder 2">
            <a:extLst>
              <a:ext uri="{FF2B5EF4-FFF2-40B4-BE49-F238E27FC236}">
                <a16:creationId xmlns:a16="http://schemas.microsoft.com/office/drawing/2014/main" id="{707AE36A-C84F-70CE-8D62-DC47FDAD21E3}"/>
              </a:ext>
            </a:extLst>
          </p:cNvPr>
          <p:cNvSpPr>
            <a:spLocks noGrp="1"/>
          </p:cNvSpPr>
          <p:nvPr>
            <p:ph idx="1"/>
          </p:nvPr>
        </p:nvSpPr>
        <p:spPr>
          <a:xfrm>
            <a:off x="677334" y="1541929"/>
            <a:ext cx="8596668" cy="4499433"/>
          </a:xfrm>
        </p:spPr>
        <p:txBody>
          <a:bodyPr>
            <a:normAutofit/>
          </a:bodyPr>
          <a:lstStyle/>
          <a:p>
            <a:pPr marL="114300" marR="0" indent="-457200" algn="just">
              <a:lnSpc>
                <a:spcPct val="107000"/>
              </a:lnSpc>
              <a:spcBef>
                <a:spcPts val="0"/>
              </a:spcBef>
              <a:spcAft>
                <a:spcPts val="800"/>
              </a:spcAft>
              <a:buFont typeface="Wingdings" panose="05000000000000000000" pitchFamily="2" charset="2"/>
              <a:buChar char="Ø"/>
            </a:pPr>
            <a:r>
              <a:rPr lang="en-US" sz="2800" dirty="0">
                <a:solidFill>
                  <a:srgbClr val="1F1F1F"/>
                </a:solidFill>
                <a:latin typeface="Times New Roman" panose="02020603050405020304" pitchFamily="18" charset="0"/>
                <a:ea typeface="Times New Roman" panose="02020603050405020304" pitchFamily="18" charset="0"/>
                <a:cs typeface="Times New Roman" panose="02020603050405020304" pitchFamily="18" charset="0"/>
              </a:rPr>
              <a:t>Is there a correlation between transaction amount and the likelihood of a transaction being fraudulent in the Credit Card Detection Dataset 2023?</a:t>
            </a:r>
          </a:p>
          <a:p>
            <a:pPr marL="114300" marR="0" indent="-457200" algn="just">
              <a:lnSpc>
                <a:spcPct val="107000"/>
              </a:lnSpc>
              <a:spcBef>
                <a:spcPts val="0"/>
              </a:spcBef>
              <a:spcAft>
                <a:spcPts val="800"/>
              </a:spcAft>
              <a:buFont typeface="Wingdings" panose="05000000000000000000" pitchFamily="2" charset="2"/>
              <a:buChar char="Ø"/>
            </a:pPr>
            <a:r>
              <a:rPr lang="en-US" sz="2800" dirty="0">
                <a:solidFill>
                  <a:srgbClr val="1F1F1F"/>
                </a:solidFill>
                <a:latin typeface="Times New Roman" panose="02020603050405020304" pitchFamily="18" charset="0"/>
                <a:ea typeface="Calibri" panose="020F0502020204030204" pitchFamily="34" charset="0"/>
                <a:cs typeface="Times New Roman" panose="02020603050405020304" pitchFamily="18" charset="0"/>
              </a:rPr>
              <a:t>Can models be tailored to specifically identify high-risk transactions based on amount thresholds, improving the precision of fraud detection efforts?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0636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E747-71BD-D41B-75DD-BD5408C3C467}"/>
              </a:ext>
            </a:extLst>
          </p:cNvPr>
          <p:cNvSpPr>
            <a:spLocks noGrp="1"/>
          </p:cNvSpPr>
          <p:nvPr>
            <p:ph type="title"/>
          </p:nvPr>
        </p:nvSpPr>
        <p:spPr>
          <a:xfrm>
            <a:off x="677334" y="609600"/>
            <a:ext cx="8596668" cy="645459"/>
          </a:xfrm>
        </p:spPr>
        <p:txBody>
          <a:bodyPr>
            <a:noAutofit/>
          </a:bodyPr>
          <a:lstStyle/>
          <a:p>
            <a:r>
              <a:rPr lang="en-US" sz="4000" b="1">
                <a:solidFill>
                  <a:srgbClr val="1F1F1F"/>
                </a:solidFill>
                <a:effectLst/>
                <a:latin typeface="Times New Roman" panose="02020603050405020304" pitchFamily="18" charset="0"/>
                <a:ea typeface="Times New Roman" panose="02020603050405020304" pitchFamily="18" charset="0"/>
              </a:rPr>
              <a:t>Methodology</a:t>
            </a:r>
            <a:endParaRPr lang="en-US" sz="4000" dirty="0"/>
          </a:p>
        </p:txBody>
      </p:sp>
      <p:sp>
        <p:nvSpPr>
          <p:cNvPr id="3" name="Content Placeholder 2">
            <a:extLst>
              <a:ext uri="{FF2B5EF4-FFF2-40B4-BE49-F238E27FC236}">
                <a16:creationId xmlns:a16="http://schemas.microsoft.com/office/drawing/2014/main" id="{707AE36A-C84F-70CE-8D62-DC47FDAD21E3}"/>
              </a:ext>
            </a:extLst>
          </p:cNvPr>
          <p:cNvSpPr>
            <a:spLocks noGrp="1"/>
          </p:cNvSpPr>
          <p:nvPr>
            <p:ph idx="1"/>
          </p:nvPr>
        </p:nvSpPr>
        <p:spPr>
          <a:xfrm>
            <a:off x="677334" y="1541929"/>
            <a:ext cx="8596668" cy="4499433"/>
          </a:xfrm>
        </p:spPr>
        <p:txBody>
          <a:bodyPr>
            <a:normAutofit fontScale="92500"/>
          </a:bodyPr>
          <a:lstStyle/>
          <a:p>
            <a:pPr marR="0" algn="just">
              <a:lnSpc>
                <a:spcPct val="107000"/>
              </a:lnSpc>
              <a:spcBef>
                <a:spcPts val="0"/>
              </a:spcBef>
              <a:spcAft>
                <a:spcPts val="800"/>
              </a:spcAft>
              <a:buFont typeface="Wingdings" panose="05000000000000000000" pitchFamily="2" charset="2"/>
              <a:buChar char="Ø"/>
            </a:pPr>
            <a:r>
              <a:rPr lang="en-US" sz="24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The mixed methodology approach employed in this project integrates both machine learning techniques and quantitative analysis to comprehensively investigate the influence of transaction amounts on fraudulent activities in credit card transactions.</a:t>
            </a:r>
            <a:endParaRPr lang="en-US" sz="2400" dirty="0">
              <a:solidFill>
                <a:srgbClr val="1F1F1F"/>
              </a:solidFill>
              <a:latin typeface="Times New Roman" panose="02020603050405020304" pitchFamily="18" charset="0"/>
              <a:ea typeface="Times New Roman" panose="02020603050405020304" pitchFamily="18" charset="0"/>
              <a:cs typeface="Times New Roman" panose="02020603050405020304" pitchFamily="18" charset="0"/>
            </a:endParaRPr>
          </a:p>
          <a:p>
            <a:pPr marR="0" algn="just">
              <a:lnSpc>
                <a:spcPct val="107000"/>
              </a:lnSpc>
              <a:spcBef>
                <a:spcPts val="0"/>
              </a:spcBef>
              <a:spcAft>
                <a:spcPts val="800"/>
              </a:spcAft>
              <a:buFont typeface="Wingdings" panose="05000000000000000000" pitchFamily="2" charset="2"/>
              <a:buChar char="Ø"/>
            </a:pPr>
            <a:r>
              <a:rPr lang="en-US" sz="2400" dirty="0">
                <a:solidFill>
                  <a:srgbClr val="1F1F1F"/>
                </a:solidFill>
                <a:latin typeface="Times New Roman" panose="02020603050405020304" pitchFamily="18" charset="0"/>
                <a:ea typeface="Times New Roman" panose="02020603050405020304" pitchFamily="18" charset="0"/>
                <a:cs typeface="Times New Roman" panose="02020603050405020304" pitchFamily="18" charset="0"/>
              </a:rPr>
              <a:t>Machine learning techniques offers a data driven approach to analyzing patterns  and making predictions based on historical data. It provides predictive capabilities, allowing for the identification of fraudulent transactions.</a:t>
            </a:r>
          </a:p>
          <a:p>
            <a:pPr marR="0" algn="just">
              <a:lnSpc>
                <a:spcPct val="107000"/>
              </a:lnSpc>
              <a:spcBef>
                <a:spcPts val="0"/>
              </a:spcBef>
              <a:spcAft>
                <a:spcPts val="800"/>
              </a:spcAft>
              <a:buFont typeface="Wingdings" panose="05000000000000000000" pitchFamily="2" charset="2"/>
              <a:buChar char="Ø"/>
            </a:pPr>
            <a:r>
              <a:rPr lang="en-US" sz="2400" dirty="0">
                <a:solidFill>
                  <a:srgbClr val="1F1F1F"/>
                </a:solidFill>
                <a:latin typeface="Times New Roman" panose="02020603050405020304" pitchFamily="18" charset="0"/>
                <a:ea typeface="Times New Roman" panose="02020603050405020304" pitchFamily="18" charset="0"/>
                <a:cs typeface="Times New Roman" panose="02020603050405020304" pitchFamily="18" charset="0"/>
              </a:rPr>
              <a:t>Quantitative analysis involves the examination of numerical data to identify trends, correlations and patterns which analyzes the statistical relationship  between transaction amounts and fraud.</a:t>
            </a:r>
          </a:p>
          <a:p>
            <a:pPr marR="0" algn="just">
              <a:lnSpc>
                <a:spcPct val="107000"/>
              </a:lnSpc>
              <a:spcBef>
                <a:spcPts val="0"/>
              </a:spcBef>
              <a:spcAft>
                <a:spcPts val="800"/>
              </a:spcAft>
              <a:buFont typeface="Wingdings" panose="05000000000000000000" pitchFamily="2" charset="2"/>
              <a:buChar char="Ø"/>
            </a:pPr>
            <a:endParaRPr lang="en-US" sz="2400" dirty="0">
              <a:solidFill>
                <a:srgbClr val="1F1F1F"/>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07000"/>
              </a:lnSpc>
              <a:spcBef>
                <a:spcPts val="0"/>
              </a:spcBef>
              <a:spcAft>
                <a:spcPts val="800"/>
              </a:spcAft>
              <a:buFont typeface="Wingdings" panose="05000000000000000000" pitchFamily="2" charset="2"/>
              <a:buChar char="Ø"/>
            </a:pPr>
            <a:endParaRPr lang="en-US" sz="2400" dirty="0">
              <a:solidFill>
                <a:srgbClr val="1F1F1F"/>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4952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E747-71BD-D41B-75DD-BD5408C3C467}"/>
              </a:ext>
            </a:extLst>
          </p:cNvPr>
          <p:cNvSpPr>
            <a:spLocks noGrp="1"/>
          </p:cNvSpPr>
          <p:nvPr>
            <p:ph type="title"/>
          </p:nvPr>
        </p:nvSpPr>
        <p:spPr>
          <a:xfrm>
            <a:off x="677334" y="609600"/>
            <a:ext cx="8596668" cy="645459"/>
          </a:xfrm>
        </p:spPr>
        <p:txBody>
          <a:bodyPr>
            <a:noAutofit/>
          </a:bodyPr>
          <a:lstStyle/>
          <a:p>
            <a:r>
              <a:rPr lang="en-US" sz="4000" b="1" dirty="0">
                <a:solidFill>
                  <a:srgbClr val="1F1F1F"/>
                </a:solidFill>
                <a:effectLst/>
                <a:latin typeface="Times New Roman" panose="02020603050405020304" pitchFamily="18" charset="0"/>
                <a:ea typeface="Times New Roman" panose="02020603050405020304" pitchFamily="18" charset="0"/>
              </a:rPr>
              <a:t>Discussion</a:t>
            </a:r>
            <a:endParaRPr lang="en-US" sz="4000" dirty="0"/>
          </a:p>
        </p:txBody>
      </p:sp>
      <p:sp>
        <p:nvSpPr>
          <p:cNvPr id="3" name="Content Placeholder 2">
            <a:extLst>
              <a:ext uri="{FF2B5EF4-FFF2-40B4-BE49-F238E27FC236}">
                <a16:creationId xmlns:a16="http://schemas.microsoft.com/office/drawing/2014/main" id="{707AE36A-C84F-70CE-8D62-DC47FDAD21E3}"/>
              </a:ext>
            </a:extLst>
          </p:cNvPr>
          <p:cNvSpPr>
            <a:spLocks noGrp="1"/>
          </p:cNvSpPr>
          <p:nvPr>
            <p:ph idx="1"/>
          </p:nvPr>
        </p:nvSpPr>
        <p:spPr>
          <a:xfrm>
            <a:off x="677334" y="1541929"/>
            <a:ext cx="8845038" cy="4499433"/>
          </a:xfrm>
        </p:spPr>
        <p:txBody>
          <a:bodyPr>
            <a:normAutofit/>
          </a:bodyPr>
          <a:lstStyle/>
          <a:p>
            <a:pPr marR="0" algn="just">
              <a:lnSpc>
                <a:spcPct val="107000"/>
              </a:lnSpc>
              <a:spcBef>
                <a:spcPts val="0"/>
              </a:spcBef>
              <a:spcAft>
                <a:spcPts val="800"/>
              </a:spcAft>
              <a:buFont typeface="Wingdings" panose="05000000000000000000" pitchFamily="2" charset="2"/>
              <a:buChar char="Ø"/>
            </a:pPr>
            <a:r>
              <a:rPr lang="en-US" sz="20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u="sng"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Machine Learning Models </a:t>
            </a:r>
          </a:p>
          <a:p>
            <a:pPr algn="just">
              <a:lnSpc>
                <a:spcPct val="107000"/>
              </a:lnSpc>
              <a:spcBef>
                <a:spcPts val="0"/>
              </a:spcBef>
              <a:spcAft>
                <a:spcPts val="800"/>
              </a:spcAft>
              <a:buSzPts val="1000"/>
              <a:buFont typeface="Wingdings" panose="05000000000000000000" pitchFamily="2" charset="2"/>
              <a:buChar char="Ø"/>
              <a:tabLst>
                <a:tab pos="457200" algn="l"/>
              </a:tabLst>
            </a:pPr>
            <a:r>
              <a:rPr lang="en-US" sz="2000" b="1" dirty="0">
                <a:solidFill>
                  <a:srgbClr val="1F1F1F"/>
                </a:solidFill>
                <a:latin typeface="Times New Roman" panose="02020603050405020304" pitchFamily="18" charset="0"/>
                <a:ea typeface="Times New Roman" panose="02020603050405020304" pitchFamily="18" charset="0"/>
                <a:cs typeface="Times New Roman" panose="02020603050405020304" pitchFamily="18" charset="0"/>
              </a:rPr>
              <a:t>Logistic Regression</a:t>
            </a:r>
            <a:r>
              <a:rPr lang="en-US" sz="20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 statistical method used for binary classification tasks, which means it predicts the probability of occurrence of an event by fitting data to a logistic function. It’s a type of regression analysis where the dependent variable is binary (0 or 1 ), representing categories like ‘fraudulent’ and ‘non-fraudulent’ in credit card transactions.</a:t>
            </a:r>
          </a:p>
          <a:p>
            <a:pPr algn="just">
              <a:lnSpc>
                <a:spcPct val="107000"/>
              </a:lnSpc>
              <a:spcBef>
                <a:spcPts val="0"/>
              </a:spcBef>
              <a:spcAft>
                <a:spcPts val="800"/>
              </a:spcAft>
              <a:buSzPts val="1000"/>
              <a:buFont typeface="Wingdings" panose="05000000000000000000" pitchFamily="2" charset="2"/>
              <a:buChar char="Ø"/>
              <a:tabLst>
                <a:tab pos="457200" algn="l"/>
              </a:tabLst>
            </a:pPr>
            <a:r>
              <a:rPr lang="en-US" sz="2000" b="1" dirty="0">
                <a:solidFill>
                  <a:srgbClr val="1F1F1F"/>
                </a:solidFill>
                <a:latin typeface="Times New Roman" panose="02020603050405020304" pitchFamily="18" charset="0"/>
                <a:ea typeface="Times New Roman" panose="02020603050405020304" pitchFamily="18" charset="0"/>
                <a:cs typeface="Times New Roman" panose="02020603050405020304" pitchFamily="18" charset="0"/>
              </a:rPr>
              <a:t>Gradient Boosting </a:t>
            </a:r>
            <a:r>
              <a:rPr lang="en-US" sz="20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 powerful ensemble learning technique, can be effective applied to credit card fraud detection tasks due to its ability to identify which features contribute the </a:t>
            </a:r>
            <a:r>
              <a:rPr lang="en-US" sz="2000" dirty="0">
                <a:solidFill>
                  <a:srgbClr val="1F1F1F"/>
                </a:solidFill>
                <a:latin typeface="Times New Roman" panose="02020603050405020304" pitchFamily="18" charset="0"/>
                <a:ea typeface="Times New Roman" panose="02020603050405020304" pitchFamily="18" charset="0"/>
                <a:cs typeface="Times New Roman" panose="02020603050405020304" pitchFamily="18" charset="0"/>
              </a:rPr>
              <a:t>mo</a:t>
            </a:r>
            <a:r>
              <a:rPr lang="en-US" sz="20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st to predicting fraudulent transactions. Underlying patterns and characteristics associated with fraudulent activities can be find out with this model.</a:t>
            </a:r>
          </a:p>
        </p:txBody>
      </p:sp>
    </p:spTree>
    <p:extLst>
      <p:ext uri="{BB962C8B-B14F-4D97-AF65-F5344CB8AC3E}">
        <p14:creationId xmlns:p14="http://schemas.microsoft.com/office/powerpoint/2010/main" val="137415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E747-71BD-D41B-75DD-BD5408C3C467}"/>
              </a:ext>
            </a:extLst>
          </p:cNvPr>
          <p:cNvSpPr>
            <a:spLocks noGrp="1"/>
          </p:cNvSpPr>
          <p:nvPr>
            <p:ph type="title"/>
          </p:nvPr>
        </p:nvSpPr>
        <p:spPr>
          <a:xfrm>
            <a:off x="677334" y="609600"/>
            <a:ext cx="8596668" cy="645459"/>
          </a:xfrm>
        </p:spPr>
        <p:txBody>
          <a:bodyPr>
            <a:noAutofit/>
          </a:bodyPr>
          <a:lstStyle/>
          <a:p>
            <a:r>
              <a:rPr kumimoji="0" lang="en-US" sz="4000" b="1" i="0" u="none" strike="noStrike" kern="1200" cap="none" spc="0" normalizeH="0" baseline="0" noProof="0" dirty="0">
                <a:ln>
                  <a:noFill/>
                </a:ln>
                <a:solidFill>
                  <a:srgbClr val="1F1F1F"/>
                </a:solidFill>
                <a:effectLst/>
                <a:uLnTx/>
                <a:uFillTx/>
                <a:latin typeface="Times New Roman" panose="02020603050405020304" pitchFamily="18" charset="0"/>
                <a:ea typeface="Times New Roman" panose="02020603050405020304" pitchFamily="18" charset="0"/>
                <a:cs typeface="+mj-cs"/>
              </a:rPr>
              <a:t>Discussion </a:t>
            </a:r>
            <a:r>
              <a:rPr lang="en-US" sz="4000" dirty="0">
                <a:solidFill>
                  <a:srgbClr val="1F1F1F"/>
                </a:solidFill>
                <a:effectLst/>
                <a:latin typeface="Times New Roman" panose="02020603050405020304" pitchFamily="18" charset="0"/>
                <a:ea typeface="Times New Roman" panose="02020603050405020304" pitchFamily="18" charset="0"/>
              </a:rPr>
              <a:t>(contd.)</a:t>
            </a:r>
            <a:endParaRPr lang="en-US" sz="4000" dirty="0"/>
          </a:p>
        </p:txBody>
      </p:sp>
      <p:sp>
        <p:nvSpPr>
          <p:cNvPr id="3" name="Content Placeholder 2">
            <a:extLst>
              <a:ext uri="{FF2B5EF4-FFF2-40B4-BE49-F238E27FC236}">
                <a16:creationId xmlns:a16="http://schemas.microsoft.com/office/drawing/2014/main" id="{707AE36A-C84F-70CE-8D62-DC47FDAD21E3}"/>
              </a:ext>
            </a:extLst>
          </p:cNvPr>
          <p:cNvSpPr>
            <a:spLocks noGrp="1"/>
          </p:cNvSpPr>
          <p:nvPr>
            <p:ph idx="1"/>
          </p:nvPr>
        </p:nvSpPr>
        <p:spPr>
          <a:xfrm>
            <a:off x="677334" y="1541929"/>
            <a:ext cx="8596668" cy="4944596"/>
          </a:xfrm>
        </p:spPr>
        <p:txBody>
          <a:bodyPr>
            <a:noAutofit/>
          </a:bodyPr>
          <a:lstStyle/>
          <a:p>
            <a:pPr marL="0" marR="0" lvl="0" indent="0" algn="just">
              <a:lnSpc>
                <a:spcPct val="107000"/>
              </a:lnSpc>
              <a:spcBef>
                <a:spcPts val="0"/>
              </a:spcBef>
              <a:spcAft>
                <a:spcPts val="800"/>
              </a:spcAft>
              <a:buSzPts val="1000"/>
              <a:buNone/>
              <a:tabLst>
                <a:tab pos="457200" algn="l"/>
              </a:tabLst>
            </a:pPr>
            <a:r>
              <a:rPr lang="en-US" sz="2400" b="1" u="sng"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Statistical Analysis </a:t>
            </a:r>
            <a:endParaRPr lang="en-US" sz="1600" b="1" u="sng" dirty="0">
              <a:solidFill>
                <a:srgbClr val="1F1F1F"/>
              </a:solidFill>
              <a:latin typeface="Times New Roman" panose="02020603050405020304" pitchFamily="18" charset="0"/>
              <a:ea typeface="Times New Roman" panose="02020603050405020304" pitchFamily="18" charset="0"/>
              <a:cs typeface="Times New Roman" panose="02020603050405020304" pitchFamily="18" charset="0"/>
            </a:endParaRPr>
          </a:p>
          <a:p>
            <a:pPr marR="0" lvl="0" algn="just">
              <a:lnSpc>
                <a:spcPct val="107000"/>
              </a:lnSpc>
              <a:spcBef>
                <a:spcPts val="0"/>
              </a:spcBef>
              <a:spcAft>
                <a:spcPts val="800"/>
              </a:spcAft>
              <a:buSzPct val="75000"/>
              <a:buFont typeface="Wingdings" panose="05000000000000000000" pitchFamily="2" charset="2"/>
              <a:buChar char="Ø"/>
              <a:tabLst>
                <a:tab pos="457200" algn="l"/>
              </a:tabLst>
            </a:pPr>
            <a:r>
              <a:rPr lang="en-US" sz="2000" b="1" dirty="0">
                <a:solidFill>
                  <a:srgbClr val="1F1F1F"/>
                </a:solidFill>
                <a:latin typeface="Times New Roman" panose="02020603050405020304" pitchFamily="18" charset="0"/>
                <a:ea typeface="Times New Roman" panose="02020603050405020304" pitchFamily="18" charset="0"/>
                <a:cs typeface="Times New Roman" panose="02020603050405020304" pitchFamily="18" charset="0"/>
              </a:rPr>
              <a:t>Pearson Correlation Coefficient</a:t>
            </a:r>
            <a:r>
              <a:rPr lang="en-US" sz="20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It measures the linear correlation between two continuous variables. It quantifies the strength and direction of the relationship between variables, ranging from -1 to 1  with 0 indicating no correlation. It helps to identify which features are most strongly correlated with fraudulence and prioritize them in predictive modeling.</a:t>
            </a:r>
          </a:p>
          <a:p>
            <a:pPr marR="0" lvl="0" algn="just">
              <a:lnSpc>
                <a:spcPct val="107000"/>
              </a:lnSpc>
              <a:spcBef>
                <a:spcPts val="0"/>
              </a:spcBef>
              <a:spcAft>
                <a:spcPts val="800"/>
              </a:spcAft>
              <a:buSzPct val="75000"/>
              <a:buFont typeface="Wingdings" panose="05000000000000000000" pitchFamily="2" charset="2"/>
              <a:buChar char="Ø"/>
              <a:tabLst>
                <a:tab pos="457200" algn="l"/>
              </a:tabLst>
            </a:pPr>
            <a:endParaRPr lang="en-US" sz="20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R="0" lvl="0" algn="just">
              <a:lnSpc>
                <a:spcPct val="107000"/>
              </a:lnSpc>
              <a:spcBef>
                <a:spcPts val="0"/>
              </a:spcBef>
              <a:spcAft>
                <a:spcPts val="800"/>
              </a:spcAft>
              <a:buSzPct val="75000"/>
              <a:buFont typeface="Wingdings" panose="05000000000000000000" pitchFamily="2" charset="2"/>
              <a:buChar char="Ø"/>
              <a:tabLst>
                <a:tab pos="457200" algn="l"/>
              </a:tabLst>
            </a:pPr>
            <a:r>
              <a:rPr lang="en-US" sz="2000" b="1" dirty="0">
                <a:solidFill>
                  <a:srgbClr val="1F1F1F"/>
                </a:solidFill>
                <a:latin typeface="Times New Roman" panose="02020603050405020304" pitchFamily="18" charset="0"/>
                <a:ea typeface="Times New Roman" panose="02020603050405020304" pitchFamily="18" charset="0"/>
                <a:cs typeface="Times New Roman" panose="02020603050405020304" pitchFamily="18" charset="0"/>
              </a:rPr>
              <a:t>Mann-Whitney U test</a:t>
            </a:r>
            <a:r>
              <a:rPr lang="en-US" sz="20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solidFill>
                  <a:srgbClr val="1F1F1F"/>
                </a:solidFill>
                <a:latin typeface="Times New Roman" panose="02020603050405020304" pitchFamily="18" charset="0"/>
                <a:ea typeface="Times New Roman" panose="02020603050405020304" pitchFamily="18" charset="0"/>
                <a:cs typeface="Times New Roman" panose="02020603050405020304" pitchFamily="18" charset="0"/>
              </a:rPr>
              <a:t>It is  non - parametric statistical test used to compare the distributions of two independent samples. It assesses whether two groups (e.g., fraudulent vs. non-fraudulent transactions) have significantly different distributions related to transaction amounts.</a:t>
            </a:r>
            <a:endParaRPr lang="en-US" sz="20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4863231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1522</TotalTime>
  <Words>1007</Words>
  <Application>Microsoft Office PowerPoint</Application>
  <PresentationFormat>Widescreen</PresentationFormat>
  <Paragraphs>72</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Times New Roman</vt:lpstr>
      <vt:lpstr>Trebuchet MS</vt:lpstr>
      <vt:lpstr>Wingdings</vt:lpstr>
      <vt:lpstr>Wingdings 3</vt:lpstr>
      <vt:lpstr>Facet</vt:lpstr>
      <vt:lpstr>Exploring the Influence of Transaction Amounts on Fraudulent Activities in Credit Card Transactions </vt:lpstr>
      <vt:lpstr>PowerPoint Presentation</vt:lpstr>
      <vt:lpstr>Abstract</vt:lpstr>
      <vt:lpstr>Introduction</vt:lpstr>
      <vt:lpstr>Literature Review</vt:lpstr>
      <vt:lpstr>Research Questions</vt:lpstr>
      <vt:lpstr>Methodology</vt:lpstr>
      <vt:lpstr>Discussion</vt:lpstr>
      <vt:lpstr>Discussion (contd.)</vt:lpstr>
      <vt:lpstr>Source code</vt:lpstr>
      <vt:lpstr>Source code (contd.)</vt:lpstr>
      <vt:lpstr>Results</vt:lpstr>
      <vt:lpstr>Results</vt:lpstr>
      <vt:lpstr>Conclusion</vt:lpstr>
    </vt:vector>
  </TitlesOfParts>
  <Company>University of Cincinnati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Development for a Nonprofit Organization </dc:title>
  <dc:creator>Gaddam, Shanmuka Ajay Kumar (gaddamsr)</dc:creator>
  <cp:lastModifiedBy>Chandrika Bhargavi Achanta</cp:lastModifiedBy>
  <cp:revision>18</cp:revision>
  <dcterms:created xsi:type="dcterms:W3CDTF">2023-11-25T22:50:36Z</dcterms:created>
  <dcterms:modified xsi:type="dcterms:W3CDTF">2024-04-20T03:49:04Z</dcterms:modified>
</cp:coreProperties>
</file>