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8"/>
  </p:notesMasterIdLst>
  <p:handoutMasterIdLst>
    <p:handoutMasterId r:id="rId19"/>
  </p:handoutMasterIdLst>
  <p:sldIdLst>
    <p:sldId id="312" r:id="rId5"/>
    <p:sldId id="304" r:id="rId6"/>
    <p:sldId id="307" r:id="rId7"/>
    <p:sldId id="281" r:id="rId8"/>
    <p:sldId id="282" r:id="rId9"/>
    <p:sldId id="314" r:id="rId10"/>
    <p:sldId id="315" r:id="rId11"/>
    <p:sldId id="317" r:id="rId12"/>
    <p:sldId id="319" r:id="rId13"/>
    <p:sldId id="321" r:id="rId14"/>
    <p:sldId id="322" r:id="rId15"/>
    <p:sldId id="323" r:id="rId16"/>
    <p:sldId id="297" r:id="rId17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6A289-DA57-4145-AAE8-7B9C60EC9AF8}" v="6" dt="2025-07-13T14:03:56.746"/>
  </p1510:revLst>
</p1510:revInfo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 varScale="1">
        <p:scale>
          <a:sx n="91" d="100"/>
          <a:sy n="91" d="100"/>
        </p:scale>
        <p:origin x="370" y="7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tikam Chandrika" userId="d41c176b052bfddb" providerId="LiveId" clId="{E0A1D218-2DA2-4990-9EA4-25DBA5640996}"/>
    <pc:docChg chg="delSld">
      <pc:chgData name="Katikam Chandrika" userId="d41c176b052bfddb" providerId="LiveId" clId="{E0A1D218-2DA2-4990-9EA4-25DBA5640996}" dt="2025-04-28T12:13:21.715" v="0" actId="2696"/>
      <pc:docMkLst>
        <pc:docMk/>
      </pc:docMkLst>
      <pc:sldChg chg="del">
        <pc:chgData name="Katikam Chandrika" userId="d41c176b052bfddb" providerId="LiveId" clId="{E0A1D218-2DA2-4990-9EA4-25DBA5640996}" dt="2025-04-28T12:13:21.715" v="0" actId="2696"/>
        <pc:sldMkLst>
          <pc:docMk/>
          <pc:sldMk cId="4072101725" sldId="318"/>
        </pc:sldMkLst>
      </pc:sldChg>
    </pc:docChg>
  </pc:docChgLst>
  <pc:docChgLst>
    <pc:chgData name="Katikam Chandrika" userId="d41c176b052bfddb" providerId="LiveId" clId="{4066A289-DA57-4145-AAE8-7B9C60EC9AF8}"/>
    <pc:docChg chg="undo redo custSel modSld">
      <pc:chgData name="Katikam Chandrika" userId="d41c176b052bfddb" providerId="LiveId" clId="{4066A289-DA57-4145-AAE8-7B9C60EC9AF8}" dt="2025-07-13T14:03:57.578" v="401" actId="20577"/>
      <pc:docMkLst>
        <pc:docMk/>
      </pc:docMkLst>
      <pc:sldChg chg="modSp mod">
        <pc:chgData name="Katikam Chandrika" userId="d41c176b052bfddb" providerId="LiveId" clId="{4066A289-DA57-4145-AAE8-7B9C60EC9AF8}" dt="2025-07-13T14:03:54.570" v="400" actId="20577"/>
        <pc:sldMkLst>
          <pc:docMk/>
          <pc:sldMk cId="3913219759" sldId="304"/>
        </pc:sldMkLst>
        <pc:spChg chg="mod">
          <ac:chgData name="Katikam Chandrika" userId="d41c176b052bfddb" providerId="LiveId" clId="{4066A289-DA57-4145-AAE8-7B9C60EC9AF8}" dt="2025-07-13T14:03:50.222" v="396" actId="20577"/>
          <ac:spMkLst>
            <pc:docMk/>
            <pc:sldMk cId="3913219759" sldId="304"/>
            <ac:spMk id="2" creationId="{13021072-4A77-DB4D-DF41-58EADB7DA94E}"/>
          </ac:spMkLst>
        </pc:spChg>
        <pc:spChg chg="mod">
          <ac:chgData name="Katikam Chandrika" userId="d41c176b052bfddb" providerId="LiveId" clId="{4066A289-DA57-4145-AAE8-7B9C60EC9AF8}" dt="2025-07-13T14:03:54.570" v="400" actId="20577"/>
          <ac:spMkLst>
            <pc:docMk/>
            <pc:sldMk cId="3913219759" sldId="304"/>
            <ac:spMk id="3" creationId="{D4D22962-3C7F-E480-5C35-7F4860A098E1}"/>
          </ac:spMkLst>
        </pc:spChg>
      </pc:sldChg>
      <pc:sldChg chg="modSp mod">
        <pc:chgData name="Katikam Chandrika" userId="d41c176b052bfddb" providerId="LiveId" clId="{4066A289-DA57-4145-AAE8-7B9C60EC9AF8}" dt="2025-07-13T14:03:57.578" v="401" actId="20577"/>
        <pc:sldMkLst>
          <pc:docMk/>
          <pc:sldMk cId="2202437675" sldId="312"/>
        </pc:sldMkLst>
        <pc:spChg chg="mod">
          <ac:chgData name="Katikam Chandrika" userId="d41c176b052bfddb" providerId="LiveId" clId="{4066A289-DA57-4145-AAE8-7B9C60EC9AF8}" dt="2025-07-13T14:03:57.578" v="401" actId="20577"/>
          <ac:spMkLst>
            <pc:docMk/>
            <pc:sldMk cId="2202437675" sldId="312"/>
            <ac:spMk id="2" creationId="{4207FF65-A536-F639-8591-ED024C22330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49312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9146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tmp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tm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tmp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18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mp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1057274"/>
            <a:ext cx="7502013" cy="1531357"/>
          </a:xfrm>
        </p:spPr>
        <p:txBody>
          <a:bodyPr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SALES DATASET ANALYSIS-ADVANCED EXCEL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FA6F1-8020-14E9-DCF6-ABCD41511F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83044" y="4758813"/>
            <a:ext cx="2733367" cy="128317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Presented By:</a:t>
            </a:r>
          </a:p>
          <a:p>
            <a:r>
              <a:rPr lang="en-IN" dirty="0"/>
              <a:t>K . Chandrika</a:t>
            </a:r>
          </a:p>
          <a:p>
            <a:r>
              <a:rPr lang="en-IN" dirty="0"/>
              <a:t>Data Science &amp; Analytics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A8D343-6193-DB6F-AC2F-757A89E9B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0564" y="1057274"/>
            <a:ext cx="9875463" cy="535306"/>
          </a:xfrm>
        </p:spPr>
        <p:txBody>
          <a:bodyPr/>
          <a:lstStyle/>
          <a:p>
            <a:pPr algn="ctr"/>
            <a:r>
              <a:rPr lang="en-IN" dirty="0"/>
              <a:t>Macro recording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7D6952F-4E6E-2F87-7D4E-E47C91E9823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/>
              <a:t>Formatting the sales table (e.g., bold headers, apply borders, change font colors)</a:t>
            </a:r>
          </a:p>
          <a:p>
            <a:r>
              <a:rPr lang="en-US" dirty="0"/>
              <a:t>Calculating total revenue automatically</a:t>
            </a:r>
          </a:p>
          <a:p>
            <a:r>
              <a:rPr lang="en-US" dirty="0"/>
              <a:t>Updating charts when data changes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0FE1770-CF3D-70A9-1498-D3348AE02D21}"/>
              </a:ext>
            </a:extLst>
          </p:cNvPr>
          <p:cNvSpPr>
            <a:spLocks noGrp="1"/>
          </p:cNvSpPr>
          <p:nvPr>
            <p:ph sz="half" idx="15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Automation benefits:</a:t>
            </a:r>
          </a:p>
          <a:p>
            <a:r>
              <a:rPr lang="en-IN" dirty="0"/>
              <a:t>Time saved</a:t>
            </a:r>
          </a:p>
          <a:p>
            <a:r>
              <a:rPr lang="en-IN" dirty="0"/>
              <a:t>Consistency</a:t>
            </a:r>
          </a:p>
          <a:p>
            <a:r>
              <a:rPr lang="en-IN" dirty="0"/>
              <a:t>productivity</a:t>
            </a:r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F9399B-BCA4-5D85-D82C-CE5A0D3C0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8" y="834635"/>
            <a:ext cx="8328661" cy="613165"/>
          </a:xfrm>
        </p:spPr>
        <p:txBody>
          <a:bodyPr/>
          <a:lstStyle/>
          <a:p>
            <a:pPr algn="ctr"/>
            <a:r>
              <a:rPr lang="en-IN" dirty="0"/>
              <a:t>Insights &amp; recommendation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9459E6D-3C58-649D-AB24-79B82227F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965962"/>
            <a:ext cx="5181600" cy="4057404"/>
          </a:xfrm>
        </p:spPr>
        <p:txBody>
          <a:bodyPr/>
          <a:lstStyle/>
          <a:p>
            <a:r>
              <a:rPr lang="en-US" dirty="0"/>
              <a:t>1.Best-performing sales channels/products.</a:t>
            </a:r>
          </a:p>
          <a:p>
            <a:r>
              <a:rPr lang="en-US" dirty="0"/>
              <a:t>2.Trends in discounting and its impact on total sales.</a:t>
            </a:r>
          </a:p>
          <a:p>
            <a:r>
              <a:rPr lang="en-US" dirty="0"/>
              <a:t>3.Seasonal sales variations or peak performance times.</a:t>
            </a:r>
          </a:p>
          <a:p>
            <a:r>
              <a:rPr lang="en-US" dirty="0"/>
              <a:t>4.Recommendations for improving sales based on analysis (e.g., reduce returns, increase discounts on underperforming products).</a:t>
            </a:r>
            <a:endParaRPr lang="en-IN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10E01F4A-F4AA-163E-A0FC-083614B97D1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991349" y="1965961"/>
            <a:ext cx="4434677" cy="4057404"/>
          </a:xfrm>
        </p:spPr>
      </p:pic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268AC-8426-6587-F66A-151E7C33A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96341" y="1057275"/>
            <a:ext cx="10212086" cy="471490"/>
          </a:xfrm>
        </p:spPr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2EC7804-2206-56FB-E20C-80F5500D35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227C14-DE05-B0E9-095B-000B7B4F485A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1363980" y="2072640"/>
            <a:ext cx="10044446" cy="396934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analysis of Superstore sales data provided valuable insights into the company's sales performance, customer behavior, and operational efficiency.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821199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048001" y="2404263"/>
            <a:ext cx="5715000" cy="940918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816016"/>
            <a:ext cx="9974580" cy="1337249"/>
          </a:xfrm>
        </p:spPr>
        <p:txBody>
          <a:bodyPr/>
          <a:lstStyle/>
          <a:p>
            <a:pPr algn="ctr"/>
            <a:r>
              <a:rPr lang="en-US" sz="2400" dirty="0"/>
              <a:t>Project overview </a:t>
            </a:r>
            <a:br>
              <a:rPr lang="en-US" sz="2400" dirty="0"/>
            </a:br>
            <a:r>
              <a:rPr lang="en-US" sz="2400" dirty="0"/>
              <a:t>&amp;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9974580" cy="3207344"/>
          </a:xfrm>
        </p:spPr>
        <p:txBody>
          <a:bodyPr>
            <a:normAutofit lnSpcReduction="10000"/>
          </a:bodyPr>
          <a:lstStyle/>
          <a:p>
            <a:r>
              <a:rPr lang="en-US" sz="1800" b="1" dirty="0">
                <a:solidFill>
                  <a:schemeClr val="tx1"/>
                </a:solidFill>
              </a:rPr>
              <a:t>Project objectives: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To analyze sales data to identify trends, understand sales performance, and provide actionable business insights</a:t>
            </a:r>
            <a:r>
              <a:rPr lang="en-US" sz="1800" dirty="0"/>
              <a:t>.</a:t>
            </a:r>
          </a:p>
          <a:p>
            <a:r>
              <a:rPr lang="en-US" sz="1800" b="1" dirty="0">
                <a:solidFill>
                  <a:schemeClr val="tx1"/>
                </a:solidFill>
              </a:rPr>
              <a:t>Goals:</a:t>
            </a:r>
          </a:p>
          <a:p>
            <a:r>
              <a:rPr lang="en-US" sz="1800" dirty="0">
                <a:solidFill>
                  <a:schemeClr val="tx1"/>
                </a:solidFill>
              </a:rPr>
              <a:t>o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</a:rPr>
              <a:t>Analyze sales trends over time.</a:t>
            </a:r>
          </a:p>
          <a:p>
            <a:r>
              <a:rPr lang="en-US" sz="1800" dirty="0">
                <a:solidFill>
                  <a:schemeClr val="tx1"/>
                </a:solidFill>
              </a:rPr>
              <a:t>o Identify high-performing products and sales channels.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o Determine the impact of returns and discounts.</a:t>
            </a:r>
          </a:p>
          <a:p>
            <a:r>
              <a:rPr lang="en-US" sz="1800" dirty="0">
                <a:solidFill>
                  <a:schemeClr val="tx1"/>
                </a:solidFill>
              </a:rPr>
              <a:t>o Create a dynamic dashboard with key metrics.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EDA75-0988-2AC2-87F8-8DEC83A7B9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160" y="316471"/>
            <a:ext cx="6583680" cy="810855"/>
          </a:xfrm>
        </p:spPr>
        <p:txBody>
          <a:bodyPr/>
          <a:lstStyle/>
          <a:p>
            <a:pPr algn="ctr"/>
            <a:r>
              <a:rPr lang="en-US" sz="2400" dirty="0"/>
              <a:t>Data cleaning &amp;</a:t>
            </a:r>
            <a:br>
              <a:rPr lang="en-US" sz="2400" dirty="0"/>
            </a:br>
            <a:r>
              <a:rPr lang="en-US" sz="2400" dirty="0"/>
              <a:t> preparation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24A7C9B7-1CCF-FA65-BFAB-FBC44B786C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07924" y="1533832"/>
            <a:ext cx="10962966" cy="5216115"/>
          </a:xfrm>
        </p:spPr>
      </p:pic>
    </p:spTree>
    <p:extLst>
      <p:ext uri="{BB962C8B-B14F-4D97-AF65-F5344CB8AC3E}">
        <p14:creationId xmlns:p14="http://schemas.microsoft.com/office/powerpoint/2010/main" val="29064919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3781" y="106976"/>
            <a:ext cx="2281084" cy="299578"/>
          </a:xfrm>
        </p:spPr>
        <p:txBody>
          <a:bodyPr/>
          <a:lstStyle/>
          <a:p>
            <a:pPr algn="ctr"/>
            <a:r>
              <a:rPr lang="en-US" sz="1100" dirty="0"/>
              <a:t>Cleaning data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23E135C-A2B4-DD63-8612-D04B51EE14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42452" y="491614"/>
            <a:ext cx="11130116" cy="6366386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8A3977F-D854-A0F5-2752-660890C3A2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195484" y="1991032"/>
            <a:ext cx="8230541" cy="2526890"/>
          </a:xfrm>
        </p:spPr>
        <p:txBody>
          <a:bodyPr/>
          <a:lstStyle/>
          <a:p>
            <a:r>
              <a:rPr lang="en-US" dirty="0"/>
              <a:t> Total Revenue:</a:t>
            </a:r>
          </a:p>
          <a:p>
            <a:r>
              <a:rPr lang="en-US" dirty="0"/>
              <a:t>formula</a:t>
            </a:r>
            <a:r>
              <a:rPr lang="fr-FR" dirty="0"/>
              <a:t>=SUMPRODUCT(R:R, 1-T:T)</a:t>
            </a:r>
            <a:endParaRPr lang="en-US" dirty="0"/>
          </a:p>
          <a:p>
            <a:r>
              <a:rPr lang="en-US" dirty="0"/>
              <a:t> Average order value:</a:t>
            </a:r>
          </a:p>
          <a:p>
            <a:r>
              <a:rPr lang="en-US" dirty="0"/>
              <a:t>formula=AB/COUNTA(R:R)</a:t>
            </a:r>
          </a:p>
          <a:p>
            <a:r>
              <a:rPr lang="en-US" dirty="0"/>
              <a:t>Total Discount:</a:t>
            </a:r>
          </a:p>
          <a:p>
            <a:r>
              <a:rPr lang="en-US" dirty="0"/>
              <a:t>formula</a:t>
            </a:r>
            <a:r>
              <a:rPr lang="fr-FR" dirty="0"/>
              <a:t>=SUMPRODUCT(R:R, T:T</a:t>
            </a:r>
            <a:r>
              <a:rPr lang="en-US" dirty="0"/>
              <a:t>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F4557EB-1660-987B-22B3-B9ECE0D8C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76981"/>
            <a:ext cx="7354919" cy="805787"/>
          </a:xfrm>
        </p:spPr>
        <p:txBody>
          <a:bodyPr/>
          <a:lstStyle/>
          <a:p>
            <a:pPr algn="ctr"/>
            <a:r>
              <a:rPr lang="en-IN" sz="2400" dirty="0"/>
              <a:t>Key metrics calculation and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207EE51-8D3C-4EA5-46C9-2A0A11D26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4809" y="190501"/>
            <a:ext cx="6524171" cy="738187"/>
          </a:xfrm>
        </p:spPr>
        <p:txBody>
          <a:bodyPr/>
          <a:lstStyle/>
          <a:p>
            <a:pPr algn="ctr"/>
            <a:r>
              <a:rPr lang="en-IN" dirty="0"/>
              <a:t>calculations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CF00828-643C-E4B3-9F1B-D691DD6B7D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1461" y="1044676"/>
            <a:ext cx="5810865" cy="4022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BFB1C8B-27FE-2FE6-4E92-E181A7F373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205741"/>
            <a:ext cx="7796464" cy="722947"/>
          </a:xfrm>
        </p:spPr>
        <p:txBody>
          <a:bodyPr/>
          <a:lstStyle/>
          <a:p>
            <a:pPr algn="ctr"/>
            <a:r>
              <a:rPr lang="en-IN" dirty="0"/>
              <a:t>Pivot tables &amp; charts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1630B978-6942-A184-E31C-736BC42B701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914400" y="1203960"/>
            <a:ext cx="7002780" cy="4495800"/>
          </a:xfrm>
        </p:spPr>
      </p:pic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D718B8F-C65A-09EA-8E85-7124F0E5A99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56879" y="1203960"/>
            <a:ext cx="3284951" cy="4069185"/>
          </a:xfrm>
        </p:spPr>
        <p:txBody>
          <a:bodyPr/>
          <a:lstStyle/>
          <a:p>
            <a:r>
              <a:rPr lang="en-IN" dirty="0"/>
              <a:t>Pivot table:</a:t>
            </a:r>
          </a:p>
          <a:p>
            <a:r>
              <a:rPr lang="en-US" dirty="0"/>
              <a:t>PivotTables to aggregate data by dimensions like sales channel, product type, or date.</a:t>
            </a:r>
          </a:p>
          <a:p>
            <a:endParaRPr lang="en-IN" dirty="0"/>
          </a:p>
          <a:p>
            <a:r>
              <a:rPr lang="en-IN" dirty="0"/>
              <a:t>Pivot chart:</a:t>
            </a:r>
          </a:p>
          <a:p>
            <a:r>
              <a:rPr lang="en-US" dirty="0"/>
              <a:t>Pivot Charts were used to visualize sales trends over time or by product type.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Placeholder 9" descr="A person wearing a blue suit and headphones pointing at a computer">
            <a:extLst>
              <a:ext uri="{FF2B5EF4-FFF2-40B4-BE49-F238E27FC236}">
                <a16:creationId xmlns:a16="http://schemas.microsoft.com/office/drawing/2014/main" id="{DD0A0899-5B02-CEB5-E5DD-448B169C2377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</a:blip>
          <a:srcRect l="31888" r="31888"/>
          <a:stretch/>
        </p:blipFill>
        <p:spPr>
          <a:xfrm>
            <a:off x="8989454" y="965393"/>
            <a:ext cx="3202545" cy="5892607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2CE1B8-1C92-D6D2-444B-652DB90E86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61CEB5D5-B9C5-3AE2-5738-6736F14E3E5D}"/>
              </a:ext>
            </a:extLst>
          </p:cNvPr>
          <p:cNvPicPr>
            <a:picLocks noGrp="1" noChangeAspect="1"/>
          </p:cNvPicPr>
          <p:nvPr>
            <p:ph sz="half" idx="15"/>
          </p:nvPr>
        </p:nvPicPr>
        <p:blipFill>
          <a:blip r:embed="rId4"/>
          <a:stretch>
            <a:fillRect/>
          </a:stretch>
        </p:blipFill>
        <p:spPr>
          <a:xfrm>
            <a:off x="868679" y="1508224"/>
            <a:ext cx="6972301" cy="4125714"/>
          </a:xfrm>
        </p:spPr>
      </p:pic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8776EAD-89E2-C94C-A59C-F8B18D6C60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65439" y="1457208"/>
            <a:ext cx="3763950" cy="4144192"/>
          </a:xfrm>
        </p:spPr>
        <p:txBody>
          <a:bodyPr/>
          <a:lstStyle/>
          <a:p>
            <a:r>
              <a:rPr lang="en-US" dirty="0"/>
              <a:t>Why we are use the dash board ?</a:t>
            </a:r>
          </a:p>
          <a:p>
            <a:r>
              <a:rPr lang="en-US" dirty="0"/>
              <a:t>1.Summarizes key data</a:t>
            </a:r>
          </a:p>
          <a:p>
            <a:r>
              <a:rPr lang="en-US" dirty="0"/>
              <a:t>2.Tracks performance</a:t>
            </a:r>
          </a:p>
          <a:p>
            <a:r>
              <a:rPr lang="en-US" dirty="0"/>
              <a:t>3.Supports faster decisions</a:t>
            </a:r>
          </a:p>
          <a:p>
            <a:r>
              <a:rPr lang="en-US" dirty="0"/>
              <a:t>4.Saves time</a:t>
            </a:r>
            <a:endParaRPr lang="en-IN" dirty="0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1775541-FF31-78B0-9941-372A81D2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0180" y="463390"/>
            <a:ext cx="7631709" cy="680527"/>
          </a:xfrm>
        </p:spPr>
        <p:txBody>
          <a:bodyPr/>
          <a:lstStyle/>
          <a:p>
            <a:pPr algn="ctr"/>
            <a:r>
              <a:rPr lang="en-IN" dirty="0"/>
              <a:t>Dash board overview</a:t>
            </a:r>
          </a:p>
        </p:txBody>
      </p:sp>
    </p:spTree>
    <p:extLst>
      <p:ext uri="{BB962C8B-B14F-4D97-AF65-F5344CB8AC3E}">
        <p14:creationId xmlns:p14="http://schemas.microsoft.com/office/powerpoint/2010/main" val="19416196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913EEC9-16E3-6C86-97D0-A7EC7EA09C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8532727A-BEB0-7661-9158-7C03426D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1800" y="1089213"/>
            <a:ext cx="6537960" cy="625287"/>
          </a:xfrm>
        </p:spPr>
        <p:txBody>
          <a:bodyPr/>
          <a:lstStyle/>
          <a:p>
            <a:pPr algn="ctr"/>
            <a:r>
              <a:rPr lang="en-IN" dirty="0"/>
              <a:t>What-if analysis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E474A25-A509-FA47-1183-2262AB1E5F3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IN" dirty="0"/>
              <a:t>Scenario:</a:t>
            </a:r>
          </a:p>
          <a:p>
            <a:r>
              <a:rPr lang="en-US" dirty="0"/>
              <a:t>To see how changes in factors (like sales volume or return rate) affect total revenue.</a:t>
            </a:r>
            <a:endParaRPr lang="en-IN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89A3DAAC-67C9-C3DE-08BA-A1B4F11F2F1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Goal seek:</a:t>
            </a:r>
          </a:p>
          <a:p>
            <a:pPr marL="0" indent="0">
              <a:buNone/>
            </a:pPr>
            <a:r>
              <a:rPr lang="en-US" dirty="0"/>
              <a:t>To find the input value needed to reach a specific goal.</a:t>
            </a:r>
          </a:p>
          <a:p>
            <a:pPr marL="0" indent="0">
              <a:buNone/>
            </a:pPr>
            <a:endParaRPr lang="en-IN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485AC50D-32E2-12AC-DAB0-125DB43218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5900" y="2996804"/>
            <a:ext cx="4663440" cy="30568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{823D2D39-4F08-47EC-8010-37D379F74131}tf78438558_win32</Template>
  <TotalTime>175</TotalTime>
  <Words>369</Words>
  <Application>Microsoft Office PowerPoint</Application>
  <PresentationFormat>Widescreen</PresentationFormat>
  <Paragraphs>63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Black</vt:lpstr>
      <vt:lpstr>Calibri</vt:lpstr>
      <vt:lpstr>Sabon Next LT</vt:lpstr>
      <vt:lpstr>Custom</vt:lpstr>
      <vt:lpstr>SALES DATASET ANALYSIS-ADVANCED EXCEL PROJECT</vt:lpstr>
      <vt:lpstr>Project overview  &amp; objectives</vt:lpstr>
      <vt:lpstr>Data cleaning &amp;  preparation</vt:lpstr>
      <vt:lpstr>Cleaning data</vt:lpstr>
      <vt:lpstr>Key metrics calculation and data analysis</vt:lpstr>
      <vt:lpstr>calculations</vt:lpstr>
      <vt:lpstr>Pivot tables &amp; charts</vt:lpstr>
      <vt:lpstr>Dash board overview</vt:lpstr>
      <vt:lpstr>What-if analysis</vt:lpstr>
      <vt:lpstr>Macro recording</vt:lpstr>
      <vt:lpstr>Insights &amp; recommendation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Katikam Chandrika</dc:creator>
  <cp:lastModifiedBy>Katikam Chandrika</cp:lastModifiedBy>
  <cp:revision>1</cp:revision>
  <dcterms:created xsi:type="dcterms:W3CDTF">2025-04-28T09:41:07Z</dcterms:created>
  <dcterms:modified xsi:type="dcterms:W3CDTF">2025-07-13T14:03:59Z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