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4"/>
  </p:sldMasterIdLst>
  <p:sldIdLst>
    <p:sldId id="256" r:id="rId5"/>
    <p:sldId id="257" r:id="rId6"/>
    <p:sldId id="258" r:id="rId7"/>
    <p:sldId id="259" r:id="rId8"/>
    <p:sldId id="260" r:id="rId9"/>
    <p:sldId id="261" r:id="rId10"/>
    <p:sldId id="262" r:id="rId11"/>
    <p:sldId id="263" r:id="rId12"/>
    <p:sldId id="267" r:id="rId13"/>
    <p:sldId id="268" r:id="rId14"/>
    <p:sldId id="264" r:id="rId15"/>
    <p:sldId id="275" r:id="rId16"/>
    <p:sldId id="269" r:id="rId17"/>
    <p:sldId id="270" r:id="rId18"/>
    <p:sldId id="271" r:id="rId19"/>
    <p:sldId id="276" r:id="rId20"/>
    <p:sldId id="272" r:id="rId21"/>
    <p:sldId id="265" r:id="rId22"/>
    <p:sldId id="266" r:id="rId23"/>
    <p:sldId id="273"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93B7A7-0E4B-4CF9-A485-770ECD7AF26C}" v="1036" dt="2024-10-07T19:26:38.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1" d="100"/>
          <a:sy n="71" d="100"/>
        </p:scale>
        <p:origin x="36"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FEED65-6A60-463F-A573-0C5EA64A5E16}"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1518399B-DEE9-476D-8D22-22041CF92149}">
      <dgm:prSet/>
      <dgm:spPr/>
      <dgm:t>
        <a:bodyPr/>
        <a:lstStyle/>
        <a:p>
          <a:r>
            <a:rPr lang="en-US" b="0" i="0"/>
            <a:t>Vaccines are crucial for public health, but no vaccine is entirely risk-free</a:t>
          </a:r>
          <a:endParaRPr lang="en-US"/>
        </a:p>
      </dgm:t>
    </dgm:pt>
    <dgm:pt modelId="{5CC4E24A-CDB4-4A1E-995A-007ADA329305}" type="parTrans" cxnId="{2E3DE394-B384-449F-A577-2E8255C979DC}">
      <dgm:prSet/>
      <dgm:spPr/>
      <dgm:t>
        <a:bodyPr/>
        <a:lstStyle/>
        <a:p>
          <a:endParaRPr lang="en-US"/>
        </a:p>
      </dgm:t>
    </dgm:pt>
    <dgm:pt modelId="{8694450E-ABB9-48C1-8D35-5B92EDD1F391}" type="sibTrans" cxnId="{2E3DE394-B384-449F-A577-2E8255C979DC}">
      <dgm:prSet phldrT="01"/>
      <dgm:spPr/>
      <dgm:t>
        <a:bodyPr/>
        <a:lstStyle/>
        <a:p>
          <a:r>
            <a:rPr lang="en-US"/>
            <a:t>01</a:t>
          </a:r>
        </a:p>
      </dgm:t>
    </dgm:pt>
    <dgm:pt modelId="{CB961459-7925-4915-91E2-B29F8023A3AC}">
      <dgm:prSet/>
      <dgm:spPr/>
      <dgm:t>
        <a:bodyPr/>
        <a:lstStyle/>
        <a:p>
          <a:r>
            <a:rPr lang="en-US" b="0" i="0"/>
            <a:t>Understanding which vaccines cause more severe reactions for certain individuals is vital to minimize risk and improve patient safety. This project is timely, given the increased focus on vaccination safety during the COVID-19 pandemic.</a:t>
          </a:r>
          <a:endParaRPr lang="en-US"/>
        </a:p>
      </dgm:t>
    </dgm:pt>
    <dgm:pt modelId="{1491608A-526C-4A6D-B0D6-F1BEA8FB0843}" type="parTrans" cxnId="{795EEE43-2349-4ED0-8FAD-D50DA771DB3A}">
      <dgm:prSet/>
      <dgm:spPr/>
      <dgm:t>
        <a:bodyPr/>
        <a:lstStyle/>
        <a:p>
          <a:endParaRPr lang="en-US"/>
        </a:p>
      </dgm:t>
    </dgm:pt>
    <dgm:pt modelId="{0E3577C7-C709-4848-BFD8-78CCE7A38FED}" type="sibTrans" cxnId="{795EEE43-2349-4ED0-8FAD-D50DA771DB3A}">
      <dgm:prSet phldrT="02"/>
      <dgm:spPr/>
      <dgm:t>
        <a:bodyPr/>
        <a:lstStyle/>
        <a:p>
          <a:r>
            <a:rPr lang="en-US"/>
            <a:t>02</a:t>
          </a:r>
        </a:p>
      </dgm:t>
    </dgm:pt>
    <dgm:pt modelId="{0D5FD42F-95E1-43AB-8EDD-EF4EE08E4CE8}">
      <dgm:prSet/>
      <dgm:spPr/>
      <dgm:t>
        <a:bodyPr/>
        <a:lstStyle/>
        <a:p>
          <a:r>
            <a:rPr lang="en-US" b="0" i="0"/>
            <a:t>This research is particularly relevant given the increased focus on vaccination safety during the COVID-19 pandemic and the ongoing need for effective, safe immunization programs</a:t>
          </a:r>
          <a:r>
            <a:rPr lang="en-US"/>
            <a:t>.</a:t>
          </a:r>
        </a:p>
      </dgm:t>
    </dgm:pt>
    <dgm:pt modelId="{A65008FD-B2A9-42C4-8E40-FD9D75E020F6}" type="parTrans" cxnId="{EF4FC746-2E8B-4E3E-8D7E-2B21F43BFD52}">
      <dgm:prSet/>
      <dgm:spPr/>
      <dgm:t>
        <a:bodyPr/>
        <a:lstStyle/>
        <a:p>
          <a:endParaRPr lang="en-US"/>
        </a:p>
      </dgm:t>
    </dgm:pt>
    <dgm:pt modelId="{1696A4C8-ABCE-462A-A804-8CB1C7E17F57}" type="sibTrans" cxnId="{EF4FC746-2E8B-4E3E-8D7E-2B21F43BFD52}">
      <dgm:prSet phldrT="03"/>
      <dgm:spPr/>
      <dgm:t>
        <a:bodyPr/>
        <a:lstStyle/>
        <a:p>
          <a:r>
            <a:rPr lang="en-US"/>
            <a:t>03</a:t>
          </a:r>
        </a:p>
      </dgm:t>
    </dgm:pt>
    <dgm:pt modelId="{B85C7D94-F55C-4DB8-8558-DB337566EF98}" type="pres">
      <dgm:prSet presAssocID="{D4FEED65-6A60-463F-A573-0C5EA64A5E16}" presName="Name0" presStyleCnt="0">
        <dgm:presLayoutVars>
          <dgm:animLvl val="lvl"/>
          <dgm:resizeHandles val="exact"/>
        </dgm:presLayoutVars>
      </dgm:prSet>
      <dgm:spPr/>
    </dgm:pt>
    <dgm:pt modelId="{04F7449F-53E4-4092-92CA-A180627238F5}" type="pres">
      <dgm:prSet presAssocID="{1518399B-DEE9-476D-8D22-22041CF92149}" presName="compositeNode" presStyleCnt="0">
        <dgm:presLayoutVars>
          <dgm:bulletEnabled val="1"/>
        </dgm:presLayoutVars>
      </dgm:prSet>
      <dgm:spPr/>
    </dgm:pt>
    <dgm:pt modelId="{46CA5D91-6871-4927-8AA2-4A42835617FD}" type="pres">
      <dgm:prSet presAssocID="{1518399B-DEE9-476D-8D22-22041CF92149}" presName="bgRect" presStyleLbl="alignNode1" presStyleIdx="0" presStyleCnt="3"/>
      <dgm:spPr/>
    </dgm:pt>
    <dgm:pt modelId="{85F88A47-8682-4FC0-B836-2C3C2800023D}" type="pres">
      <dgm:prSet presAssocID="{8694450E-ABB9-48C1-8D35-5B92EDD1F391}" presName="sibTransNodeRect" presStyleLbl="alignNode1" presStyleIdx="0" presStyleCnt="3">
        <dgm:presLayoutVars>
          <dgm:chMax val="0"/>
          <dgm:bulletEnabled val="1"/>
        </dgm:presLayoutVars>
      </dgm:prSet>
      <dgm:spPr/>
    </dgm:pt>
    <dgm:pt modelId="{B163AD7D-4D57-464C-B365-E0C35B34B132}" type="pres">
      <dgm:prSet presAssocID="{1518399B-DEE9-476D-8D22-22041CF92149}" presName="nodeRect" presStyleLbl="alignNode1" presStyleIdx="0" presStyleCnt="3">
        <dgm:presLayoutVars>
          <dgm:bulletEnabled val="1"/>
        </dgm:presLayoutVars>
      </dgm:prSet>
      <dgm:spPr/>
    </dgm:pt>
    <dgm:pt modelId="{79ADB894-05A6-4F09-ACE4-2B597CFDE1AA}" type="pres">
      <dgm:prSet presAssocID="{8694450E-ABB9-48C1-8D35-5B92EDD1F391}" presName="sibTrans" presStyleCnt="0"/>
      <dgm:spPr/>
    </dgm:pt>
    <dgm:pt modelId="{42A9EB24-AAA0-4EE9-8EC8-DAC2D3C5F1EF}" type="pres">
      <dgm:prSet presAssocID="{CB961459-7925-4915-91E2-B29F8023A3AC}" presName="compositeNode" presStyleCnt="0">
        <dgm:presLayoutVars>
          <dgm:bulletEnabled val="1"/>
        </dgm:presLayoutVars>
      </dgm:prSet>
      <dgm:spPr/>
    </dgm:pt>
    <dgm:pt modelId="{F1E23A84-00F9-40FE-822C-E325AC8F14C2}" type="pres">
      <dgm:prSet presAssocID="{CB961459-7925-4915-91E2-B29F8023A3AC}" presName="bgRect" presStyleLbl="alignNode1" presStyleIdx="1" presStyleCnt="3"/>
      <dgm:spPr/>
    </dgm:pt>
    <dgm:pt modelId="{63658559-9200-40FF-9D65-D945315E98A4}" type="pres">
      <dgm:prSet presAssocID="{0E3577C7-C709-4848-BFD8-78CCE7A38FED}" presName="sibTransNodeRect" presStyleLbl="alignNode1" presStyleIdx="1" presStyleCnt="3">
        <dgm:presLayoutVars>
          <dgm:chMax val="0"/>
          <dgm:bulletEnabled val="1"/>
        </dgm:presLayoutVars>
      </dgm:prSet>
      <dgm:spPr/>
    </dgm:pt>
    <dgm:pt modelId="{71071FBB-FC48-47AC-AC90-C7ED1B8EB77C}" type="pres">
      <dgm:prSet presAssocID="{CB961459-7925-4915-91E2-B29F8023A3AC}" presName="nodeRect" presStyleLbl="alignNode1" presStyleIdx="1" presStyleCnt="3">
        <dgm:presLayoutVars>
          <dgm:bulletEnabled val="1"/>
        </dgm:presLayoutVars>
      </dgm:prSet>
      <dgm:spPr/>
    </dgm:pt>
    <dgm:pt modelId="{91742D44-55A6-4002-B85A-C1FBDEAB76A9}" type="pres">
      <dgm:prSet presAssocID="{0E3577C7-C709-4848-BFD8-78CCE7A38FED}" presName="sibTrans" presStyleCnt="0"/>
      <dgm:spPr/>
    </dgm:pt>
    <dgm:pt modelId="{CEC4F19B-D2BA-4A3E-A421-F0D06A1E6B44}" type="pres">
      <dgm:prSet presAssocID="{0D5FD42F-95E1-43AB-8EDD-EF4EE08E4CE8}" presName="compositeNode" presStyleCnt="0">
        <dgm:presLayoutVars>
          <dgm:bulletEnabled val="1"/>
        </dgm:presLayoutVars>
      </dgm:prSet>
      <dgm:spPr/>
    </dgm:pt>
    <dgm:pt modelId="{C3DD8161-E8F9-48D9-BEC8-302FDD517C39}" type="pres">
      <dgm:prSet presAssocID="{0D5FD42F-95E1-43AB-8EDD-EF4EE08E4CE8}" presName="bgRect" presStyleLbl="alignNode1" presStyleIdx="2" presStyleCnt="3"/>
      <dgm:spPr/>
    </dgm:pt>
    <dgm:pt modelId="{0D83AFDC-0F0D-478B-BE00-6D869DCFE28F}" type="pres">
      <dgm:prSet presAssocID="{1696A4C8-ABCE-462A-A804-8CB1C7E17F57}" presName="sibTransNodeRect" presStyleLbl="alignNode1" presStyleIdx="2" presStyleCnt="3">
        <dgm:presLayoutVars>
          <dgm:chMax val="0"/>
          <dgm:bulletEnabled val="1"/>
        </dgm:presLayoutVars>
      </dgm:prSet>
      <dgm:spPr/>
    </dgm:pt>
    <dgm:pt modelId="{90BA0C21-B7A6-4A85-B6C1-3ACC3E79237A}" type="pres">
      <dgm:prSet presAssocID="{0D5FD42F-95E1-43AB-8EDD-EF4EE08E4CE8}" presName="nodeRect" presStyleLbl="alignNode1" presStyleIdx="2" presStyleCnt="3">
        <dgm:presLayoutVars>
          <dgm:bulletEnabled val="1"/>
        </dgm:presLayoutVars>
      </dgm:prSet>
      <dgm:spPr/>
    </dgm:pt>
  </dgm:ptLst>
  <dgm:cxnLst>
    <dgm:cxn modelId="{A42D6813-F1F7-4C86-A133-2B761673D898}" type="presOf" srcId="{1518399B-DEE9-476D-8D22-22041CF92149}" destId="{46CA5D91-6871-4927-8AA2-4A42835617FD}" srcOrd="0" destOrd="0" presId="urn:microsoft.com/office/officeart/2016/7/layout/LinearBlockProcessNumbered"/>
    <dgm:cxn modelId="{F6F1801F-FA76-4EC4-9317-6212708226F1}" type="presOf" srcId="{8694450E-ABB9-48C1-8D35-5B92EDD1F391}" destId="{85F88A47-8682-4FC0-B836-2C3C2800023D}" srcOrd="0" destOrd="0" presId="urn:microsoft.com/office/officeart/2016/7/layout/LinearBlockProcessNumbered"/>
    <dgm:cxn modelId="{ABA8F727-CE78-4463-85D2-54C2C320A165}" type="presOf" srcId="{1696A4C8-ABCE-462A-A804-8CB1C7E17F57}" destId="{0D83AFDC-0F0D-478B-BE00-6D869DCFE28F}" srcOrd="0" destOrd="0" presId="urn:microsoft.com/office/officeart/2016/7/layout/LinearBlockProcessNumbered"/>
    <dgm:cxn modelId="{795EEE43-2349-4ED0-8FAD-D50DA771DB3A}" srcId="{D4FEED65-6A60-463F-A573-0C5EA64A5E16}" destId="{CB961459-7925-4915-91E2-B29F8023A3AC}" srcOrd="1" destOrd="0" parTransId="{1491608A-526C-4A6D-B0D6-F1BEA8FB0843}" sibTransId="{0E3577C7-C709-4848-BFD8-78CCE7A38FED}"/>
    <dgm:cxn modelId="{9CEE4844-D25A-4FBB-90EC-51F60084DD15}" type="presOf" srcId="{0D5FD42F-95E1-43AB-8EDD-EF4EE08E4CE8}" destId="{C3DD8161-E8F9-48D9-BEC8-302FDD517C39}" srcOrd="0" destOrd="0" presId="urn:microsoft.com/office/officeart/2016/7/layout/LinearBlockProcessNumbered"/>
    <dgm:cxn modelId="{D300B465-3A9E-4478-BD47-AEA9925619E8}" type="presOf" srcId="{0D5FD42F-95E1-43AB-8EDD-EF4EE08E4CE8}" destId="{90BA0C21-B7A6-4A85-B6C1-3ACC3E79237A}" srcOrd="1" destOrd="0" presId="urn:microsoft.com/office/officeart/2016/7/layout/LinearBlockProcessNumbered"/>
    <dgm:cxn modelId="{EF4FC746-2E8B-4E3E-8D7E-2B21F43BFD52}" srcId="{D4FEED65-6A60-463F-A573-0C5EA64A5E16}" destId="{0D5FD42F-95E1-43AB-8EDD-EF4EE08E4CE8}" srcOrd="2" destOrd="0" parTransId="{A65008FD-B2A9-42C4-8E40-FD9D75E020F6}" sibTransId="{1696A4C8-ABCE-462A-A804-8CB1C7E17F57}"/>
    <dgm:cxn modelId="{C92FED6D-0CBB-4953-AA12-C6F4444D372E}" type="presOf" srcId="{0E3577C7-C709-4848-BFD8-78CCE7A38FED}" destId="{63658559-9200-40FF-9D65-D945315E98A4}" srcOrd="0" destOrd="0" presId="urn:microsoft.com/office/officeart/2016/7/layout/LinearBlockProcessNumbered"/>
    <dgm:cxn modelId="{CA52C34F-6FB2-4BA4-B0D3-0F10ADF884C4}" type="presOf" srcId="{CB961459-7925-4915-91E2-B29F8023A3AC}" destId="{71071FBB-FC48-47AC-AC90-C7ED1B8EB77C}" srcOrd="1" destOrd="0" presId="urn:microsoft.com/office/officeart/2016/7/layout/LinearBlockProcessNumbered"/>
    <dgm:cxn modelId="{2E3DE394-B384-449F-A577-2E8255C979DC}" srcId="{D4FEED65-6A60-463F-A573-0C5EA64A5E16}" destId="{1518399B-DEE9-476D-8D22-22041CF92149}" srcOrd="0" destOrd="0" parTransId="{5CC4E24A-CDB4-4A1E-995A-007ADA329305}" sibTransId="{8694450E-ABB9-48C1-8D35-5B92EDD1F391}"/>
    <dgm:cxn modelId="{6E06C1B7-DB54-4DFE-B539-6D53DD00952F}" type="presOf" srcId="{D4FEED65-6A60-463F-A573-0C5EA64A5E16}" destId="{B85C7D94-F55C-4DB8-8558-DB337566EF98}" srcOrd="0" destOrd="0" presId="urn:microsoft.com/office/officeart/2016/7/layout/LinearBlockProcessNumbered"/>
    <dgm:cxn modelId="{8BCA81DC-BA64-44EE-A957-DF93559891DF}" type="presOf" srcId="{1518399B-DEE9-476D-8D22-22041CF92149}" destId="{B163AD7D-4D57-464C-B365-E0C35B34B132}" srcOrd="1" destOrd="0" presId="urn:microsoft.com/office/officeart/2016/7/layout/LinearBlockProcessNumbered"/>
    <dgm:cxn modelId="{808B1AE3-81CE-423A-A8DC-2077FDE70126}" type="presOf" srcId="{CB961459-7925-4915-91E2-B29F8023A3AC}" destId="{F1E23A84-00F9-40FE-822C-E325AC8F14C2}" srcOrd="0" destOrd="0" presId="urn:microsoft.com/office/officeart/2016/7/layout/LinearBlockProcessNumbered"/>
    <dgm:cxn modelId="{49DC580F-8E9A-452D-9E83-8AB30E15C4E8}" type="presParOf" srcId="{B85C7D94-F55C-4DB8-8558-DB337566EF98}" destId="{04F7449F-53E4-4092-92CA-A180627238F5}" srcOrd="0" destOrd="0" presId="urn:microsoft.com/office/officeart/2016/7/layout/LinearBlockProcessNumbered"/>
    <dgm:cxn modelId="{CE55D8F7-ED73-46BB-9E59-A280D3320597}" type="presParOf" srcId="{04F7449F-53E4-4092-92CA-A180627238F5}" destId="{46CA5D91-6871-4927-8AA2-4A42835617FD}" srcOrd="0" destOrd="0" presId="urn:microsoft.com/office/officeart/2016/7/layout/LinearBlockProcessNumbered"/>
    <dgm:cxn modelId="{9F2302B5-45EB-4F09-BF3E-5BDC363E61F5}" type="presParOf" srcId="{04F7449F-53E4-4092-92CA-A180627238F5}" destId="{85F88A47-8682-4FC0-B836-2C3C2800023D}" srcOrd="1" destOrd="0" presId="urn:microsoft.com/office/officeart/2016/7/layout/LinearBlockProcessNumbered"/>
    <dgm:cxn modelId="{9B544510-78A3-4D7B-8FB7-CA60111CBDD0}" type="presParOf" srcId="{04F7449F-53E4-4092-92CA-A180627238F5}" destId="{B163AD7D-4D57-464C-B365-E0C35B34B132}" srcOrd="2" destOrd="0" presId="urn:microsoft.com/office/officeart/2016/7/layout/LinearBlockProcessNumbered"/>
    <dgm:cxn modelId="{608C1757-FC22-4C7C-9E3B-F45B16B6B470}" type="presParOf" srcId="{B85C7D94-F55C-4DB8-8558-DB337566EF98}" destId="{79ADB894-05A6-4F09-ACE4-2B597CFDE1AA}" srcOrd="1" destOrd="0" presId="urn:microsoft.com/office/officeart/2016/7/layout/LinearBlockProcessNumbered"/>
    <dgm:cxn modelId="{DACA6357-04F6-4E51-9BE5-2D53F1CE2C1B}" type="presParOf" srcId="{B85C7D94-F55C-4DB8-8558-DB337566EF98}" destId="{42A9EB24-AAA0-4EE9-8EC8-DAC2D3C5F1EF}" srcOrd="2" destOrd="0" presId="urn:microsoft.com/office/officeart/2016/7/layout/LinearBlockProcessNumbered"/>
    <dgm:cxn modelId="{C72D90AA-260F-47D6-AB73-9063BFA59A44}" type="presParOf" srcId="{42A9EB24-AAA0-4EE9-8EC8-DAC2D3C5F1EF}" destId="{F1E23A84-00F9-40FE-822C-E325AC8F14C2}" srcOrd="0" destOrd="0" presId="urn:microsoft.com/office/officeart/2016/7/layout/LinearBlockProcessNumbered"/>
    <dgm:cxn modelId="{7E005A86-B019-4E74-B2EA-6F6740A79D2C}" type="presParOf" srcId="{42A9EB24-AAA0-4EE9-8EC8-DAC2D3C5F1EF}" destId="{63658559-9200-40FF-9D65-D945315E98A4}" srcOrd="1" destOrd="0" presId="urn:microsoft.com/office/officeart/2016/7/layout/LinearBlockProcessNumbered"/>
    <dgm:cxn modelId="{A2B9F8DD-5FC3-4745-AE21-5566A6BF801E}" type="presParOf" srcId="{42A9EB24-AAA0-4EE9-8EC8-DAC2D3C5F1EF}" destId="{71071FBB-FC48-47AC-AC90-C7ED1B8EB77C}" srcOrd="2" destOrd="0" presId="urn:microsoft.com/office/officeart/2016/7/layout/LinearBlockProcessNumbered"/>
    <dgm:cxn modelId="{638C9BFB-B34F-4DE6-8A8C-0F62AE09FDBA}" type="presParOf" srcId="{B85C7D94-F55C-4DB8-8558-DB337566EF98}" destId="{91742D44-55A6-4002-B85A-C1FBDEAB76A9}" srcOrd="3" destOrd="0" presId="urn:microsoft.com/office/officeart/2016/7/layout/LinearBlockProcessNumbered"/>
    <dgm:cxn modelId="{670D9BA4-5DF9-4E88-A41B-D0C541543D93}" type="presParOf" srcId="{B85C7D94-F55C-4DB8-8558-DB337566EF98}" destId="{CEC4F19B-D2BA-4A3E-A421-F0D06A1E6B44}" srcOrd="4" destOrd="0" presId="urn:microsoft.com/office/officeart/2016/7/layout/LinearBlockProcessNumbered"/>
    <dgm:cxn modelId="{788049A7-9F99-45FB-968E-E9B4D072AADA}" type="presParOf" srcId="{CEC4F19B-D2BA-4A3E-A421-F0D06A1E6B44}" destId="{C3DD8161-E8F9-48D9-BEC8-302FDD517C39}" srcOrd="0" destOrd="0" presId="urn:microsoft.com/office/officeart/2016/7/layout/LinearBlockProcessNumbered"/>
    <dgm:cxn modelId="{D4087575-07B4-4A96-A966-D701A5107F90}" type="presParOf" srcId="{CEC4F19B-D2BA-4A3E-A421-F0D06A1E6B44}" destId="{0D83AFDC-0F0D-478B-BE00-6D869DCFE28F}" srcOrd="1" destOrd="0" presId="urn:microsoft.com/office/officeart/2016/7/layout/LinearBlockProcessNumbered"/>
    <dgm:cxn modelId="{87C6F1DE-C5B9-430E-B833-7B4CBF865792}" type="presParOf" srcId="{CEC4F19B-D2BA-4A3E-A421-F0D06A1E6B44}" destId="{90BA0C21-B7A6-4A85-B6C1-3ACC3E79237A}"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4B44A7-080A-4C52-844B-A2A10E225D4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70B2E33-AAA0-4512-AB78-872F4EA7EAB7}">
      <dgm:prSet/>
      <dgm:spPr/>
      <dgm:t>
        <a:bodyPr/>
        <a:lstStyle/>
        <a:p>
          <a:pPr>
            <a:lnSpc>
              <a:spcPct val="100000"/>
            </a:lnSpc>
          </a:pPr>
          <a:r>
            <a:rPr lang="en-US" b="0" i="0"/>
            <a:t>Can we predict whether a vaccine will cause a serious adverse event based on patient demographics, health history, and symptoms?</a:t>
          </a:r>
          <a:endParaRPr lang="en-US"/>
        </a:p>
      </dgm:t>
    </dgm:pt>
    <dgm:pt modelId="{A7BEA086-3D79-4FDE-9484-E90744485824}" type="parTrans" cxnId="{74A78076-AFE9-4A7B-840F-11937AF2F94A}">
      <dgm:prSet/>
      <dgm:spPr/>
      <dgm:t>
        <a:bodyPr/>
        <a:lstStyle/>
        <a:p>
          <a:endParaRPr lang="en-US"/>
        </a:p>
      </dgm:t>
    </dgm:pt>
    <dgm:pt modelId="{A36E8D49-0776-42C8-B122-2570921462D2}" type="sibTrans" cxnId="{74A78076-AFE9-4A7B-840F-11937AF2F94A}">
      <dgm:prSet/>
      <dgm:spPr/>
      <dgm:t>
        <a:bodyPr/>
        <a:lstStyle/>
        <a:p>
          <a:pPr>
            <a:lnSpc>
              <a:spcPct val="100000"/>
            </a:lnSpc>
          </a:pPr>
          <a:endParaRPr lang="en-US"/>
        </a:p>
      </dgm:t>
    </dgm:pt>
    <dgm:pt modelId="{33DDED42-9621-46A8-BF35-F25F2ABBC52B}">
      <dgm:prSet/>
      <dgm:spPr/>
      <dgm:t>
        <a:bodyPr/>
        <a:lstStyle/>
        <a:p>
          <a:pPr>
            <a:lnSpc>
              <a:spcPct val="100000"/>
            </a:lnSpc>
          </a:pPr>
          <a:r>
            <a:rPr lang="en-US" b="0" i="0"/>
            <a:t>Certain vaccines have a higher likelihood of causing serious adverse reactions in patients with specific characteristics, and this risk can be predicted using machine learning models.</a:t>
          </a:r>
          <a:endParaRPr lang="en-US"/>
        </a:p>
      </dgm:t>
    </dgm:pt>
    <dgm:pt modelId="{3C73BB4C-1143-4696-84AE-8E12ED834583}" type="parTrans" cxnId="{CFF7A395-A7D0-420F-9AEA-0C14ADBBA16C}">
      <dgm:prSet/>
      <dgm:spPr/>
      <dgm:t>
        <a:bodyPr/>
        <a:lstStyle/>
        <a:p>
          <a:endParaRPr lang="en-US"/>
        </a:p>
      </dgm:t>
    </dgm:pt>
    <dgm:pt modelId="{2F008C67-CF17-45E1-9135-19F1F6A11DFE}" type="sibTrans" cxnId="{CFF7A395-A7D0-420F-9AEA-0C14ADBBA16C}">
      <dgm:prSet/>
      <dgm:spPr/>
      <dgm:t>
        <a:bodyPr/>
        <a:lstStyle/>
        <a:p>
          <a:endParaRPr lang="en-US"/>
        </a:p>
      </dgm:t>
    </dgm:pt>
    <dgm:pt modelId="{4335EDE8-F5A1-48F0-925C-EF1AC797EAB0}" type="pres">
      <dgm:prSet presAssocID="{B04B44A7-080A-4C52-844B-A2A10E225D48}" presName="root" presStyleCnt="0">
        <dgm:presLayoutVars>
          <dgm:dir/>
          <dgm:resizeHandles val="exact"/>
        </dgm:presLayoutVars>
      </dgm:prSet>
      <dgm:spPr/>
    </dgm:pt>
    <dgm:pt modelId="{C0B03FB6-E93B-4459-8EDB-BAAF7DC54A2A}" type="pres">
      <dgm:prSet presAssocID="{B04B44A7-080A-4C52-844B-A2A10E225D48}" presName="container" presStyleCnt="0">
        <dgm:presLayoutVars>
          <dgm:dir/>
          <dgm:resizeHandles val="exact"/>
        </dgm:presLayoutVars>
      </dgm:prSet>
      <dgm:spPr/>
    </dgm:pt>
    <dgm:pt modelId="{8E08B936-A289-4453-9D1E-39843BC096DB}" type="pres">
      <dgm:prSet presAssocID="{470B2E33-AAA0-4512-AB78-872F4EA7EAB7}" presName="compNode" presStyleCnt="0"/>
      <dgm:spPr/>
    </dgm:pt>
    <dgm:pt modelId="{F8567592-916F-4126-9836-3E9C846EE8E4}" type="pres">
      <dgm:prSet presAssocID="{470B2E33-AAA0-4512-AB78-872F4EA7EAB7}" presName="iconBgRect" presStyleLbl="bgShp" presStyleIdx="0" presStyleCnt="2"/>
      <dgm:spPr/>
    </dgm:pt>
    <dgm:pt modelId="{EAA711C0-2004-48EC-BCAA-13FA4835A1C9}" type="pres">
      <dgm:prSet presAssocID="{470B2E33-AAA0-4512-AB78-872F4EA7EAB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edle"/>
        </a:ext>
      </dgm:extLst>
    </dgm:pt>
    <dgm:pt modelId="{7CA07D79-BA1A-4F0A-B76C-F21621820362}" type="pres">
      <dgm:prSet presAssocID="{470B2E33-AAA0-4512-AB78-872F4EA7EAB7}" presName="spaceRect" presStyleCnt="0"/>
      <dgm:spPr/>
    </dgm:pt>
    <dgm:pt modelId="{A2F9B8C5-0623-4550-B1B4-67BC8EB594E7}" type="pres">
      <dgm:prSet presAssocID="{470B2E33-AAA0-4512-AB78-872F4EA7EAB7}" presName="textRect" presStyleLbl="revTx" presStyleIdx="0" presStyleCnt="2">
        <dgm:presLayoutVars>
          <dgm:chMax val="1"/>
          <dgm:chPref val="1"/>
        </dgm:presLayoutVars>
      </dgm:prSet>
      <dgm:spPr/>
    </dgm:pt>
    <dgm:pt modelId="{0012CFCC-A90B-4887-9453-234A9E7151B8}" type="pres">
      <dgm:prSet presAssocID="{A36E8D49-0776-42C8-B122-2570921462D2}" presName="sibTrans" presStyleLbl="sibTrans2D1" presStyleIdx="0" presStyleCnt="0"/>
      <dgm:spPr/>
    </dgm:pt>
    <dgm:pt modelId="{D185FEE3-52B3-4E7A-B1E7-7219224EABCC}" type="pres">
      <dgm:prSet presAssocID="{33DDED42-9621-46A8-BF35-F25F2ABBC52B}" presName="compNode" presStyleCnt="0"/>
      <dgm:spPr/>
    </dgm:pt>
    <dgm:pt modelId="{B33AFFC6-ED7A-46CA-9A9E-E9D2CE239F03}" type="pres">
      <dgm:prSet presAssocID="{33DDED42-9621-46A8-BF35-F25F2ABBC52B}" presName="iconBgRect" presStyleLbl="bgShp" presStyleIdx="1" presStyleCnt="2"/>
      <dgm:spPr/>
    </dgm:pt>
    <dgm:pt modelId="{ED637DDC-FBEF-49E4-9CAA-9734D2237A3B}" type="pres">
      <dgm:prSet presAssocID="{33DDED42-9621-46A8-BF35-F25F2ABBC52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87801A3D-6624-4019-A3D7-F3A387BF7679}" type="pres">
      <dgm:prSet presAssocID="{33DDED42-9621-46A8-BF35-F25F2ABBC52B}" presName="spaceRect" presStyleCnt="0"/>
      <dgm:spPr/>
    </dgm:pt>
    <dgm:pt modelId="{E499B255-C0BE-4E2E-8365-36122805C339}" type="pres">
      <dgm:prSet presAssocID="{33DDED42-9621-46A8-BF35-F25F2ABBC52B}" presName="textRect" presStyleLbl="revTx" presStyleIdx="1" presStyleCnt="2">
        <dgm:presLayoutVars>
          <dgm:chMax val="1"/>
          <dgm:chPref val="1"/>
        </dgm:presLayoutVars>
      </dgm:prSet>
      <dgm:spPr/>
    </dgm:pt>
  </dgm:ptLst>
  <dgm:cxnLst>
    <dgm:cxn modelId="{74A78076-AFE9-4A7B-840F-11937AF2F94A}" srcId="{B04B44A7-080A-4C52-844B-A2A10E225D48}" destId="{470B2E33-AAA0-4512-AB78-872F4EA7EAB7}" srcOrd="0" destOrd="0" parTransId="{A7BEA086-3D79-4FDE-9484-E90744485824}" sibTransId="{A36E8D49-0776-42C8-B122-2570921462D2}"/>
    <dgm:cxn modelId="{350C6F7E-E9BC-4750-A3D8-FC4103BC6097}" type="presOf" srcId="{33DDED42-9621-46A8-BF35-F25F2ABBC52B}" destId="{E499B255-C0BE-4E2E-8365-36122805C339}" srcOrd="0" destOrd="0" presId="urn:microsoft.com/office/officeart/2018/2/layout/IconCircleList"/>
    <dgm:cxn modelId="{54973E92-99B7-4CBB-A73C-20127A6C8819}" type="presOf" srcId="{B04B44A7-080A-4C52-844B-A2A10E225D48}" destId="{4335EDE8-F5A1-48F0-925C-EF1AC797EAB0}" srcOrd="0" destOrd="0" presId="urn:microsoft.com/office/officeart/2018/2/layout/IconCircleList"/>
    <dgm:cxn modelId="{CFF7A395-A7D0-420F-9AEA-0C14ADBBA16C}" srcId="{B04B44A7-080A-4C52-844B-A2A10E225D48}" destId="{33DDED42-9621-46A8-BF35-F25F2ABBC52B}" srcOrd="1" destOrd="0" parTransId="{3C73BB4C-1143-4696-84AE-8E12ED834583}" sibTransId="{2F008C67-CF17-45E1-9135-19F1F6A11DFE}"/>
    <dgm:cxn modelId="{F08B36D9-10C9-4AFD-831B-9E406157F3F5}" type="presOf" srcId="{470B2E33-AAA0-4512-AB78-872F4EA7EAB7}" destId="{A2F9B8C5-0623-4550-B1B4-67BC8EB594E7}" srcOrd="0" destOrd="0" presId="urn:microsoft.com/office/officeart/2018/2/layout/IconCircleList"/>
    <dgm:cxn modelId="{355D3DEF-88A4-4908-B6C6-68D578BE5525}" type="presOf" srcId="{A36E8D49-0776-42C8-B122-2570921462D2}" destId="{0012CFCC-A90B-4887-9453-234A9E7151B8}" srcOrd="0" destOrd="0" presId="urn:microsoft.com/office/officeart/2018/2/layout/IconCircleList"/>
    <dgm:cxn modelId="{47AE70F4-B423-48A1-83D1-31A396F957CD}" type="presParOf" srcId="{4335EDE8-F5A1-48F0-925C-EF1AC797EAB0}" destId="{C0B03FB6-E93B-4459-8EDB-BAAF7DC54A2A}" srcOrd="0" destOrd="0" presId="urn:microsoft.com/office/officeart/2018/2/layout/IconCircleList"/>
    <dgm:cxn modelId="{13E84FF7-4591-4D95-85AB-20FC3F9E318E}" type="presParOf" srcId="{C0B03FB6-E93B-4459-8EDB-BAAF7DC54A2A}" destId="{8E08B936-A289-4453-9D1E-39843BC096DB}" srcOrd="0" destOrd="0" presId="urn:microsoft.com/office/officeart/2018/2/layout/IconCircleList"/>
    <dgm:cxn modelId="{F470E0D1-E45C-478E-B98C-114E965C2F3F}" type="presParOf" srcId="{8E08B936-A289-4453-9D1E-39843BC096DB}" destId="{F8567592-916F-4126-9836-3E9C846EE8E4}" srcOrd="0" destOrd="0" presId="urn:microsoft.com/office/officeart/2018/2/layout/IconCircleList"/>
    <dgm:cxn modelId="{2DE7001C-5214-4762-B36A-6F0725F250B4}" type="presParOf" srcId="{8E08B936-A289-4453-9D1E-39843BC096DB}" destId="{EAA711C0-2004-48EC-BCAA-13FA4835A1C9}" srcOrd="1" destOrd="0" presId="urn:microsoft.com/office/officeart/2018/2/layout/IconCircleList"/>
    <dgm:cxn modelId="{D5860689-D603-4FEB-8B54-C5F00576E6AD}" type="presParOf" srcId="{8E08B936-A289-4453-9D1E-39843BC096DB}" destId="{7CA07D79-BA1A-4F0A-B76C-F21621820362}" srcOrd="2" destOrd="0" presId="urn:microsoft.com/office/officeart/2018/2/layout/IconCircleList"/>
    <dgm:cxn modelId="{A0D458FA-2FC3-4677-A42A-51E76513F1B7}" type="presParOf" srcId="{8E08B936-A289-4453-9D1E-39843BC096DB}" destId="{A2F9B8C5-0623-4550-B1B4-67BC8EB594E7}" srcOrd="3" destOrd="0" presId="urn:microsoft.com/office/officeart/2018/2/layout/IconCircleList"/>
    <dgm:cxn modelId="{0A6692A4-C2D7-47ED-A9B4-8F76C3794707}" type="presParOf" srcId="{C0B03FB6-E93B-4459-8EDB-BAAF7DC54A2A}" destId="{0012CFCC-A90B-4887-9453-234A9E7151B8}" srcOrd="1" destOrd="0" presId="urn:microsoft.com/office/officeart/2018/2/layout/IconCircleList"/>
    <dgm:cxn modelId="{35637356-F223-436E-9A8C-2E758E30EE7B}" type="presParOf" srcId="{C0B03FB6-E93B-4459-8EDB-BAAF7DC54A2A}" destId="{D185FEE3-52B3-4E7A-B1E7-7219224EABCC}" srcOrd="2" destOrd="0" presId="urn:microsoft.com/office/officeart/2018/2/layout/IconCircleList"/>
    <dgm:cxn modelId="{EB51B8CE-4061-4246-BBDF-3A3B7F418CEF}" type="presParOf" srcId="{D185FEE3-52B3-4E7A-B1E7-7219224EABCC}" destId="{B33AFFC6-ED7A-46CA-9A9E-E9D2CE239F03}" srcOrd="0" destOrd="0" presId="urn:microsoft.com/office/officeart/2018/2/layout/IconCircleList"/>
    <dgm:cxn modelId="{B87B838F-A1DE-4A2D-8EE0-58B97E2956D0}" type="presParOf" srcId="{D185FEE3-52B3-4E7A-B1E7-7219224EABCC}" destId="{ED637DDC-FBEF-49E4-9CAA-9734D2237A3B}" srcOrd="1" destOrd="0" presId="urn:microsoft.com/office/officeart/2018/2/layout/IconCircleList"/>
    <dgm:cxn modelId="{4412C8FA-F729-443C-AE03-B5B372E727B6}" type="presParOf" srcId="{D185FEE3-52B3-4E7A-B1E7-7219224EABCC}" destId="{87801A3D-6624-4019-A3D7-F3A387BF7679}" srcOrd="2" destOrd="0" presId="urn:microsoft.com/office/officeart/2018/2/layout/IconCircleList"/>
    <dgm:cxn modelId="{716D1AB6-A2AF-43FB-999D-04BB1D43CCAC}" type="presParOf" srcId="{D185FEE3-52B3-4E7A-B1E7-7219224EABCC}" destId="{E499B255-C0BE-4E2E-8365-36122805C33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CA5D91-6871-4927-8AA2-4A42835617FD}">
      <dsp:nvSpPr>
        <dsp:cNvPr id="0" name=""/>
        <dsp:cNvSpPr/>
      </dsp:nvSpPr>
      <dsp:spPr>
        <a:xfrm>
          <a:off x="738" y="157279"/>
          <a:ext cx="2989659" cy="358759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312" tIns="0" rIns="295312" bIns="330200" numCol="1" spcCol="1270" anchor="t" anchorCtr="0">
          <a:noAutofit/>
        </a:bodyPr>
        <a:lstStyle/>
        <a:p>
          <a:pPr marL="0" lvl="0" indent="0" algn="l" defTabSz="711200">
            <a:lnSpc>
              <a:spcPct val="90000"/>
            </a:lnSpc>
            <a:spcBef>
              <a:spcPct val="0"/>
            </a:spcBef>
            <a:spcAft>
              <a:spcPct val="35000"/>
            </a:spcAft>
            <a:buNone/>
          </a:pPr>
          <a:r>
            <a:rPr lang="en-US" sz="1600" b="0" i="0" kern="1200"/>
            <a:t>Vaccines are crucial for public health, but no vaccine is entirely risk-free</a:t>
          </a:r>
          <a:endParaRPr lang="en-US" sz="1600" kern="1200"/>
        </a:p>
      </dsp:txBody>
      <dsp:txXfrm>
        <a:off x="738" y="1592315"/>
        <a:ext cx="2989659" cy="2152554"/>
      </dsp:txXfrm>
    </dsp:sp>
    <dsp:sp modelId="{85F88A47-8682-4FC0-B836-2C3C2800023D}">
      <dsp:nvSpPr>
        <dsp:cNvPr id="0" name=""/>
        <dsp:cNvSpPr/>
      </dsp:nvSpPr>
      <dsp:spPr>
        <a:xfrm>
          <a:off x="738" y="157279"/>
          <a:ext cx="2989659" cy="14350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95312" tIns="165100" rIns="295312"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738" y="157279"/>
        <a:ext cx="2989659" cy="1435036"/>
      </dsp:txXfrm>
    </dsp:sp>
    <dsp:sp modelId="{F1E23A84-00F9-40FE-822C-E325AC8F14C2}">
      <dsp:nvSpPr>
        <dsp:cNvPr id="0" name=""/>
        <dsp:cNvSpPr/>
      </dsp:nvSpPr>
      <dsp:spPr>
        <a:xfrm>
          <a:off x="3229570" y="157279"/>
          <a:ext cx="2989659" cy="3587591"/>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312" tIns="0" rIns="295312" bIns="330200" numCol="1" spcCol="1270" anchor="t" anchorCtr="0">
          <a:noAutofit/>
        </a:bodyPr>
        <a:lstStyle/>
        <a:p>
          <a:pPr marL="0" lvl="0" indent="0" algn="l" defTabSz="711200">
            <a:lnSpc>
              <a:spcPct val="90000"/>
            </a:lnSpc>
            <a:spcBef>
              <a:spcPct val="0"/>
            </a:spcBef>
            <a:spcAft>
              <a:spcPct val="35000"/>
            </a:spcAft>
            <a:buNone/>
          </a:pPr>
          <a:r>
            <a:rPr lang="en-US" sz="1600" b="0" i="0" kern="1200"/>
            <a:t>Understanding which vaccines cause more severe reactions for certain individuals is vital to minimize risk and improve patient safety. This project is timely, given the increased focus on vaccination safety during the COVID-19 pandemic.</a:t>
          </a:r>
          <a:endParaRPr lang="en-US" sz="1600" kern="1200"/>
        </a:p>
      </dsp:txBody>
      <dsp:txXfrm>
        <a:off x="3229570" y="1592315"/>
        <a:ext cx="2989659" cy="2152554"/>
      </dsp:txXfrm>
    </dsp:sp>
    <dsp:sp modelId="{63658559-9200-40FF-9D65-D945315E98A4}">
      <dsp:nvSpPr>
        <dsp:cNvPr id="0" name=""/>
        <dsp:cNvSpPr/>
      </dsp:nvSpPr>
      <dsp:spPr>
        <a:xfrm>
          <a:off x="3229570" y="157279"/>
          <a:ext cx="2989659" cy="14350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95312" tIns="165100" rIns="295312"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229570" y="157279"/>
        <a:ext cx="2989659" cy="1435036"/>
      </dsp:txXfrm>
    </dsp:sp>
    <dsp:sp modelId="{C3DD8161-E8F9-48D9-BEC8-302FDD517C39}">
      <dsp:nvSpPr>
        <dsp:cNvPr id="0" name=""/>
        <dsp:cNvSpPr/>
      </dsp:nvSpPr>
      <dsp:spPr>
        <a:xfrm>
          <a:off x="6458402" y="157279"/>
          <a:ext cx="2989659" cy="3587591"/>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312" tIns="0" rIns="295312" bIns="330200" numCol="1" spcCol="1270" anchor="t" anchorCtr="0">
          <a:noAutofit/>
        </a:bodyPr>
        <a:lstStyle/>
        <a:p>
          <a:pPr marL="0" lvl="0" indent="0" algn="l" defTabSz="711200">
            <a:lnSpc>
              <a:spcPct val="90000"/>
            </a:lnSpc>
            <a:spcBef>
              <a:spcPct val="0"/>
            </a:spcBef>
            <a:spcAft>
              <a:spcPct val="35000"/>
            </a:spcAft>
            <a:buNone/>
          </a:pPr>
          <a:r>
            <a:rPr lang="en-US" sz="1600" b="0" i="0" kern="1200"/>
            <a:t>This research is particularly relevant given the increased focus on vaccination safety during the COVID-19 pandemic and the ongoing need for effective, safe immunization programs</a:t>
          </a:r>
          <a:r>
            <a:rPr lang="en-US" sz="1600" kern="1200"/>
            <a:t>.</a:t>
          </a:r>
        </a:p>
      </dsp:txBody>
      <dsp:txXfrm>
        <a:off x="6458402" y="1592315"/>
        <a:ext cx="2989659" cy="2152554"/>
      </dsp:txXfrm>
    </dsp:sp>
    <dsp:sp modelId="{0D83AFDC-0F0D-478B-BE00-6D869DCFE28F}">
      <dsp:nvSpPr>
        <dsp:cNvPr id="0" name=""/>
        <dsp:cNvSpPr/>
      </dsp:nvSpPr>
      <dsp:spPr>
        <a:xfrm>
          <a:off x="6458402" y="157279"/>
          <a:ext cx="2989659" cy="14350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95312" tIns="165100" rIns="295312"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458402" y="157279"/>
        <a:ext cx="2989659" cy="14350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67592-916F-4126-9836-3E9C846EE8E4}">
      <dsp:nvSpPr>
        <dsp:cNvPr id="0" name=""/>
        <dsp:cNvSpPr/>
      </dsp:nvSpPr>
      <dsp:spPr>
        <a:xfrm>
          <a:off x="142002" y="1329868"/>
          <a:ext cx="1299614" cy="12996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A711C0-2004-48EC-BCAA-13FA4835A1C9}">
      <dsp:nvSpPr>
        <dsp:cNvPr id="0" name=""/>
        <dsp:cNvSpPr/>
      </dsp:nvSpPr>
      <dsp:spPr>
        <a:xfrm>
          <a:off x="414921" y="1602787"/>
          <a:ext cx="753776" cy="7537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F9B8C5-0623-4550-B1B4-67BC8EB594E7}">
      <dsp:nvSpPr>
        <dsp:cNvPr id="0" name=""/>
        <dsp:cNvSpPr/>
      </dsp:nvSpPr>
      <dsp:spPr>
        <a:xfrm>
          <a:off x="1720105" y="1329868"/>
          <a:ext cx="3063376" cy="1299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0" i="0" kern="1200"/>
            <a:t>Can we predict whether a vaccine will cause a serious adverse event based on patient demographics, health history, and symptoms?</a:t>
          </a:r>
          <a:endParaRPr lang="en-US" sz="1500" kern="1200"/>
        </a:p>
      </dsp:txBody>
      <dsp:txXfrm>
        <a:off x="1720105" y="1329868"/>
        <a:ext cx="3063376" cy="1299614"/>
      </dsp:txXfrm>
    </dsp:sp>
    <dsp:sp modelId="{B33AFFC6-ED7A-46CA-9A9E-E9D2CE239F03}">
      <dsp:nvSpPr>
        <dsp:cNvPr id="0" name=""/>
        <dsp:cNvSpPr/>
      </dsp:nvSpPr>
      <dsp:spPr>
        <a:xfrm>
          <a:off x="5317251" y="1329868"/>
          <a:ext cx="1299614" cy="12996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637DDC-FBEF-49E4-9CAA-9734D2237A3B}">
      <dsp:nvSpPr>
        <dsp:cNvPr id="0" name=""/>
        <dsp:cNvSpPr/>
      </dsp:nvSpPr>
      <dsp:spPr>
        <a:xfrm>
          <a:off x="5590170" y="1602787"/>
          <a:ext cx="753776" cy="7537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99B255-C0BE-4E2E-8365-36122805C339}">
      <dsp:nvSpPr>
        <dsp:cNvPr id="0" name=""/>
        <dsp:cNvSpPr/>
      </dsp:nvSpPr>
      <dsp:spPr>
        <a:xfrm>
          <a:off x="6895354" y="1329868"/>
          <a:ext cx="3063376" cy="1299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0" i="0" kern="1200"/>
            <a:t>Certain vaccines have a higher likelihood of causing serious adverse reactions in patients with specific characteristics, and this risk can be predicted using machine learning models.</a:t>
          </a:r>
          <a:endParaRPr lang="en-US" sz="1500" kern="1200"/>
        </a:p>
      </dsp:txBody>
      <dsp:txXfrm>
        <a:off x="6895354" y="1329868"/>
        <a:ext cx="3063376" cy="129961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October 23,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7694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October 23,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4176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October 23,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35415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October 23,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06778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October 23,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0150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October 23,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29129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October 23,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912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October 23,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3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October 23,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72230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October 23,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50448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October 23,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59900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Wednesday, October 23, 2024</a:t>
            </a:fld>
            <a:endParaRPr lang="en-US" cap="all"/>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43362485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vaers.hhs.gov/data/dataset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CE9E2ED-2BB1-46AE-A037-86EC1BF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73A563-3D4F-19D6-F4CE-2B393FFBE5D6}"/>
              </a:ext>
            </a:extLst>
          </p:cNvPr>
          <p:cNvSpPr>
            <a:spLocks noGrp="1"/>
          </p:cNvSpPr>
          <p:nvPr>
            <p:ph type="ctrTitle"/>
          </p:nvPr>
        </p:nvSpPr>
        <p:spPr>
          <a:xfrm>
            <a:off x="217714" y="364950"/>
            <a:ext cx="5972629" cy="2947210"/>
          </a:xfrm>
        </p:spPr>
        <p:txBody>
          <a:bodyPr anchor="t">
            <a:noAutofit/>
          </a:bodyPr>
          <a:lstStyle/>
          <a:p>
            <a:pPr algn="l">
              <a:lnSpc>
                <a:spcPct val="90000"/>
              </a:lnSpc>
            </a:pPr>
            <a:r>
              <a:rPr lang="en-US" b="1" err="1"/>
              <a:t>VaxRisk</a:t>
            </a:r>
            <a:r>
              <a:rPr lang="en-US" b="1"/>
              <a:t>:</a:t>
            </a:r>
            <a:br>
              <a:rPr lang="en-US" b="1"/>
            </a:br>
            <a:r>
              <a:rPr lang="en-US" b="1"/>
              <a:t>Analysis of VAERS Reports for Vaccine Safety Assessment</a:t>
            </a:r>
          </a:p>
        </p:txBody>
      </p:sp>
      <p:sp>
        <p:nvSpPr>
          <p:cNvPr id="42" name="Rectangle 4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edle and vial">
            <a:extLst>
              <a:ext uri="{FF2B5EF4-FFF2-40B4-BE49-F238E27FC236}">
                <a16:creationId xmlns:a16="http://schemas.microsoft.com/office/drawing/2014/main" id="{B977E403-1736-F541-715C-65EA6DDFC92B}"/>
              </a:ext>
            </a:extLst>
          </p:cNvPr>
          <p:cNvPicPr>
            <a:picLocks noChangeAspect="1"/>
          </p:cNvPicPr>
          <p:nvPr/>
        </p:nvPicPr>
        <p:blipFill>
          <a:blip r:embed="rId2"/>
          <a:srcRect l="20109" r="13140" b="-2"/>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cxnSp>
        <p:nvCxnSpPr>
          <p:cNvPr id="6" name="Straight Connector 5">
            <a:extLst>
              <a:ext uri="{FF2B5EF4-FFF2-40B4-BE49-F238E27FC236}">
                <a16:creationId xmlns:a16="http://schemas.microsoft.com/office/drawing/2014/main" id="{738E9DD3-CDB4-1E02-1C89-28A8BD7E87A1}"/>
              </a:ext>
            </a:extLst>
          </p:cNvPr>
          <p:cNvCxnSpPr/>
          <p:nvPr/>
        </p:nvCxnSpPr>
        <p:spPr>
          <a:xfrm>
            <a:off x="142040" y="5358174"/>
            <a:ext cx="5261429" cy="0"/>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F75C8860-0566-E292-C992-B20A2877A2B2}"/>
              </a:ext>
            </a:extLst>
          </p:cNvPr>
          <p:cNvSpPr txBox="1"/>
          <p:nvPr/>
        </p:nvSpPr>
        <p:spPr>
          <a:xfrm>
            <a:off x="95993" y="5522312"/>
            <a:ext cx="6121728" cy="923330"/>
          </a:xfrm>
          <a:prstGeom prst="rect">
            <a:avLst/>
          </a:prstGeom>
          <a:noFill/>
        </p:spPr>
        <p:txBody>
          <a:bodyPr wrap="square">
            <a:spAutoFit/>
          </a:bodyPr>
          <a:lstStyle/>
          <a:p>
            <a:r>
              <a:rPr lang="en-US">
                <a:solidFill>
                  <a:schemeClr val="accent2">
                    <a:lumMod val="75000"/>
                  </a:schemeClr>
                </a:solidFill>
                <a:latin typeface="Calibri"/>
                <a:ea typeface="Calibri"/>
                <a:cs typeface="Calibri"/>
              </a:rPr>
              <a:t>Chandrikarani Vaidya</a:t>
            </a:r>
          </a:p>
          <a:p>
            <a:r>
              <a:rPr lang="en-US">
                <a:solidFill>
                  <a:schemeClr val="accent2">
                    <a:lumMod val="75000"/>
                  </a:schemeClr>
                </a:solidFill>
                <a:latin typeface="Calibri"/>
                <a:ea typeface="Calibri"/>
                <a:cs typeface="Calibri"/>
              </a:rPr>
              <a:t>Sai Ganesh </a:t>
            </a:r>
            <a:r>
              <a:rPr lang="en-US" err="1">
                <a:solidFill>
                  <a:schemeClr val="accent2">
                    <a:lumMod val="75000"/>
                  </a:schemeClr>
                </a:solidFill>
                <a:latin typeface="Calibri"/>
                <a:ea typeface="Calibri"/>
                <a:cs typeface="Calibri"/>
              </a:rPr>
              <a:t>Donka</a:t>
            </a:r>
            <a:endParaRPr lang="en-US">
              <a:solidFill>
                <a:schemeClr val="accent2">
                  <a:lumMod val="75000"/>
                </a:schemeClr>
              </a:solidFill>
              <a:latin typeface="Calibri"/>
              <a:ea typeface="Calibri"/>
              <a:cs typeface="Calibri"/>
            </a:endParaRPr>
          </a:p>
          <a:p>
            <a:r>
              <a:rPr lang="en-US" err="1">
                <a:solidFill>
                  <a:schemeClr val="accent2">
                    <a:lumMod val="75000"/>
                  </a:schemeClr>
                </a:solidFill>
                <a:latin typeface="Calibri"/>
                <a:ea typeface="Calibri"/>
                <a:cs typeface="Calibri"/>
              </a:rPr>
              <a:t>Terala</a:t>
            </a:r>
            <a:r>
              <a:rPr lang="en-US">
                <a:solidFill>
                  <a:schemeClr val="accent2">
                    <a:lumMod val="75000"/>
                  </a:schemeClr>
                </a:solidFill>
                <a:latin typeface="Calibri"/>
                <a:ea typeface="Calibri"/>
                <a:cs typeface="Calibri"/>
              </a:rPr>
              <a:t> </a:t>
            </a:r>
            <a:r>
              <a:rPr lang="en-US" err="1">
                <a:solidFill>
                  <a:schemeClr val="accent2">
                    <a:lumMod val="75000"/>
                  </a:schemeClr>
                </a:solidFill>
                <a:latin typeface="Calibri"/>
                <a:ea typeface="Calibri"/>
                <a:cs typeface="Calibri"/>
              </a:rPr>
              <a:t>Bhuvana</a:t>
            </a:r>
            <a:r>
              <a:rPr lang="en-US">
                <a:solidFill>
                  <a:schemeClr val="accent2">
                    <a:lumMod val="75000"/>
                  </a:schemeClr>
                </a:solidFill>
                <a:latin typeface="Calibri"/>
                <a:ea typeface="Calibri"/>
                <a:cs typeface="Calibri"/>
              </a:rPr>
              <a:t> Chandrika</a:t>
            </a:r>
          </a:p>
        </p:txBody>
      </p:sp>
      <p:sp>
        <p:nvSpPr>
          <p:cNvPr id="12" name="TextBox 11">
            <a:extLst>
              <a:ext uri="{FF2B5EF4-FFF2-40B4-BE49-F238E27FC236}">
                <a16:creationId xmlns:a16="http://schemas.microsoft.com/office/drawing/2014/main" id="{F192E211-5358-7A26-60AB-402853CDAB8A}"/>
              </a:ext>
            </a:extLst>
          </p:cNvPr>
          <p:cNvSpPr txBox="1"/>
          <p:nvPr/>
        </p:nvSpPr>
        <p:spPr>
          <a:xfrm>
            <a:off x="0" y="4470747"/>
            <a:ext cx="6121728" cy="646331"/>
          </a:xfrm>
          <a:prstGeom prst="rect">
            <a:avLst/>
          </a:prstGeom>
          <a:noFill/>
        </p:spPr>
        <p:txBody>
          <a:bodyPr wrap="square">
            <a:spAutoFit/>
          </a:bodyPr>
          <a:lstStyle/>
          <a:p>
            <a:pPr marL="114300" indent="0">
              <a:buNone/>
            </a:pPr>
            <a:r>
              <a:rPr lang="en-US">
                <a:solidFill>
                  <a:schemeClr val="accent2">
                    <a:lumMod val="75000"/>
                  </a:schemeClr>
                </a:solidFill>
              </a:rPr>
              <a:t>DATA 606 Capstone in Data Science</a:t>
            </a:r>
          </a:p>
          <a:p>
            <a:pPr marL="114300" indent="0">
              <a:buNone/>
            </a:pPr>
            <a:r>
              <a:rPr lang="en-US">
                <a:solidFill>
                  <a:schemeClr val="accent2">
                    <a:lumMod val="75000"/>
                  </a:schemeClr>
                </a:solidFill>
              </a:rPr>
              <a:t>Under the guidance: Ozgur Ozturk</a:t>
            </a:r>
          </a:p>
        </p:txBody>
      </p:sp>
    </p:spTree>
    <p:extLst>
      <p:ext uri="{BB962C8B-B14F-4D97-AF65-F5344CB8AC3E}">
        <p14:creationId xmlns:p14="http://schemas.microsoft.com/office/powerpoint/2010/main" val="145725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D02D-30BA-4596-9877-FC3256285D39}"/>
              </a:ext>
            </a:extLst>
          </p:cNvPr>
          <p:cNvSpPr>
            <a:spLocks noGrp="1"/>
          </p:cNvSpPr>
          <p:nvPr>
            <p:ph type="title"/>
          </p:nvPr>
        </p:nvSpPr>
        <p:spPr>
          <a:xfrm>
            <a:off x="332509" y="48492"/>
            <a:ext cx="10241280" cy="1234440"/>
          </a:xfrm>
        </p:spPr>
        <p:txBody>
          <a:bodyPr/>
          <a:lstStyle/>
          <a:p>
            <a:r>
              <a:rPr lang="en-US" dirty="0"/>
              <a:t>Merging </a:t>
            </a:r>
            <a:r>
              <a:rPr lang="en-US" dirty="0" err="1"/>
              <a:t>Dataframes</a:t>
            </a:r>
            <a:r>
              <a:rPr lang="en-US" dirty="0"/>
              <a:t> </a:t>
            </a:r>
          </a:p>
        </p:txBody>
      </p:sp>
      <p:pic>
        <p:nvPicPr>
          <p:cNvPr id="5" name="Content Placeholder 4">
            <a:extLst>
              <a:ext uri="{FF2B5EF4-FFF2-40B4-BE49-F238E27FC236}">
                <a16:creationId xmlns:a16="http://schemas.microsoft.com/office/drawing/2014/main" id="{F61BF828-4765-BE61-9182-5A70EC534E61}"/>
              </a:ext>
            </a:extLst>
          </p:cNvPr>
          <p:cNvPicPr>
            <a:picLocks noGrp="1" noChangeAspect="1"/>
          </p:cNvPicPr>
          <p:nvPr>
            <p:ph idx="1"/>
          </p:nvPr>
        </p:nvPicPr>
        <p:blipFill>
          <a:blip r:embed="rId2"/>
          <a:stretch>
            <a:fillRect/>
          </a:stretch>
        </p:blipFill>
        <p:spPr>
          <a:xfrm>
            <a:off x="7980219" y="156214"/>
            <a:ext cx="2507672" cy="6127145"/>
          </a:xfrm>
        </p:spPr>
      </p:pic>
      <p:sp>
        <p:nvSpPr>
          <p:cNvPr id="6" name="TextBox 5">
            <a:extLst>
              <a:ext uri="{FF2B5EF4-FFF2-40B4-BE49-F238E27FC236}">
                <a16:creationId xmlns:a16="http://schemas.microsoft.com/office/drawing/2014/main" id="{644E70E8-FDAA-1C5B-F1EF-3CFE62642450}"/>
              </a:ext>
            </a:extLst>
          </p:cNvPr>
          <p:cNvSpPr txBox="1"/>
          <p:nvPr/>
        </p:nvSpPr>
        <p:spPr>
          <a:xfrm>
            <a:off x="242454" y="1601631"/>
            <a:ext cx="5966442" cy="1754326"/>
          </a:xfrm>
          <a:prstGeom prst="rect">
            <a:avLst/>
          </a:prstGeom>
          <a:noFill/>
        </p:spPr>
        <p:txBody>
          <a:bodyPr wrap="none" rtlCol="0">
            <a:spAutoFit/>
          </a:bodyPr>
          <a:lstStyle/>
          <a:p>
            <a:r>
              <a:rPr lang="en-US" dirty="0"/>
              <a:t>After Merging all the </a:t>
            </a:r>
            <a:r>
              <a:rPr lang="en-US" dirty="0" err="1"/>
              <a:t>dataframes</a:t>
            </a:r>
            <a:r>
              <a:rPr lang="en-US" dirty="0"/>
              <a:t> from the year 2015 to 2024</a:t>
            </a:r>
          </a:p>
          <a:p>
            <a:r>
              <a:rPr lang="en-US" altLang="en-US" dirty="0">
                <a:latin typeface="Arial" panose="020B0604020202020204" pitchFamily="34" charset="0"/>
              </a:rPr>
              <a:t>t</a:t>
            </a:r>
            <a:r>
              <a:rPr kumimoji="0" lang="en-US" altLang="en-US" b="0" i="0" u="none" strike="noStrike" cap="none" normalizeH="0" baseline="0" dirty="0">
                <a:ln>
                  <a:noFill/>
                </a:ln>
                <a:solidFill>
                  <a:schemeClr val="tx1"/>
                </a:solidFill>
                <a:effectLst/>
                <a:latin typeface="Arial" panose="020B0604020202020204" pitchFamily="34" charset="0"/>
              </a:rPr>
              <a:t>otal size of data is 1.3GB</a:t>
            </a:r>
          </a:p>
          <a:p>
            <a:endParaRPr lang="en-US" altLang="en-US" dirty="0">
              <a:latin typeface="Arial" panose="020B0604020202020204" pitchFamily="34" charset="0"/>
            </a:endParaRPr>
          </a:p>
          <a:p>
            <a:endParaRPr kumimoji="0" lang="en-US" altLang="en-US" b="0" i="0" u="none" strike="noStrike" cap="none" normalizeH="0" baseline="0" dirty="0">
              <a:ln>
                <a:noFill/>
              </a:ln>
              <a:solidFill>
                <a:schemeClr val="tx1"/>
              </a:solidFill>
              <a:effectLst/>
              <a:latin typeface="Arial" panose="020B0604020202020204" pitchFamily="34" charset="0"/>
            </a:endParaRPr>
          </a:p>
          <a:p>
            <a:r>
              <a:rPr lang="en-US" altLang="en-US" dirty="0">
                <a:latin typeface="Arial" panose="020B0604020202020204" pitchFamily="34" charset="0"/>
              </a:rPr>
              <a:t>It consists of total 2106687 rows and 47 columns</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8" name="Rectangle 2">
            <a:extLst>
              <a:ext uri="{FF2B5EF4-FFF2-40B4-BE49-F238E27FC236}">
                <a16:creationId xmlns:a16="http://schemas.microsoft.com/office/drawing/2014/main" id="{F87AA742-CAF5-A01B-434B-3B40271D74AB}"/>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9346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5AA59-D445-D56C-4A2B-E04051527E9A}"/>
              </a:ext>
            </a:extLst>
          </p:cNvPr>
          <p:cNvSpPr>
            <a:spLocks noGrp="1"/>
          </p:cNvSpPr>
          <p:nvPr>
            <p:ph type="title"/>
          </p:nvPr>
        </p:nvSpPr>
        <p:spPr>
          <a:xfrm>
            <a:off x="1295400" y="-8802"/>
            <a:ext cx="10241280" cy="1234440"/>
          </a:xfrm>
        </p:spPr>
        <p:txBody>
          <a:bodyPr>
            <a:normAutofit/>
          </a:bodyPr>
          <a:lstStyle/>
          <a:p>
            <a:r>
              <a:rPr lang="en-US" dirty="0"/>
              <a:t>Exploratory</a:t>
            </a:r>
            <a:r>
              <a:rPr lang="en-US" sz="4000" dirty="0"/>
              <a:t> Data Analysis</a:t>
            </a:r>
          </a:p>
        </p:txBody>
      </p:sp>
      <p:sp>
        <p:nvSpPr>
          <p:cNvPr id="10" name="TextBox 9">
            <a:extLst>
              <a:ext uri="{FF2B5EF4-FFF2-40B4-BE49-F238E27FC236}">
                <a16:creationId xmlns:a16="http://schemas.microsoft.com/office/drawing/2014/main" id="{D7F48A9F-5717-08F0-9170-C9B16374F89B}"/>
              </a:ext>
            </a:extLst>
          </p:cNvPr>
          <p:cNvSpPr txBox="1"/>
          <p:nvPr/>
        </p:nvSpPr>
        <p:spPr>
          <a:xfrm>
            <a:off x="564373" y="1806618"/>
            <a:ext cx="3444533" cy="400110"/>
          </a:xfrm>
          <a:prstGeom prst="rect">
            <a:avLst/>
          </a:prstGeom>
          <a:noFill/>
        </p:spPr>
        <p:txBody>
          <a:bodyPr wrap="none" rtlCol="0">
            <a:spAutoFit/>
          </a:bodyPr>
          <a:lstStyle/>
          <a:p>
            <a:r>
              <a:rPr lang="en-US" sz="2000" b="1" dirty="0"/>
              <a:t>1. Understanding Vaccine type</a:t>
            </a:r>
          </a:p>
        </p:txBody>
      </p:sp>
      <p:pic>
        <p:nvPicPr>
          <p:cNvPr id="6" name="Picture 5">
            <a:extLst>
              <a:ext uri="{FF2B5EF4-FFF2-40B4-BE49-F238E27FC236}">
                <a16:creationId xmlns:a16="http://schemas.microsoft.com/office/drawing/2014/main" id="{7612EC6D-0316-19A4-6AF1-A3942120655A}"/>
              </a:ext>
            </a:extLst>
          </p:cNvPr>
          <p:cNvPicPr>
            <a:picLocks noChangeAspect="1"/>
          </p:cNvPicPr>
          <p:nvPr/>
        </p:nvPicPr>
        <p:blipFill>
          <a:blip r:embed="rId2"/>
          <a:stretch>
            <a:fillRect/>
          </a:stretch>
        </p:blipFill>
        <p:spPr>
          <a:xfrm>
            <a:off x="393550" y="2710207"/>
            <a:ext cx="5164770" cy="3022774"/>
          </a:xfrm>
          <a:prstGeom prst="rect">
            <a:avLst/>
          </a:prstGeom>
        </p:spPr>
      </p:pic>
      <p:sp>
        <p:nvSpPr>
          <p:cNvPr id="8" name="TextBox 7">
            <a:extLst>
              <a:ext uri="{FF2B5EF4-FFF2-40B4-BE49-F238E27FC236}">
                <a16:creationId xmlns:a16="http://schemas.microsoft.com/office/drawing/2014/main" id="{257F81F4-22DE-0926-3D06-A9E67BAEAF95}"/>
              </a:ext>
            </a:extLst>
          </p:cNvPr>
          <p:cNvSpPr txBox="1"/>
          <p:nvPr/>
        </p:nvSpPr>
        <p:spPr>
          <a:xfrm>
            <a:off x="6010383" y="2817994"/>
            <a:ext cx="5239819" cy="1754326"/>
          </a:xfrm>
          <a:prstGeom prst="rect">
            <a:avLst/>
          </a:prstGeom>
          <a:noFill/>
        </p:spPr>
        <p:txBody>
          <a:bodyPr wrap="square" rtlCol="0">
            <a:spAutoFit/>
          </a:bodyPr>
          <a:lstStyle/>
          <a:p>
            <a:r>
              <a:rPr lang="en-US" dirty="0"/>
              <a:t>The chart shows that COVID-19 vaccines dominate, with over 1.4 million adverse effects, far surpassing all other vaccines. VARZOS follows with much lower numbers, and vaccines like FLU3, TDAP, and VARCEL have minimal counts, highlighting the overwhelming focus on COVID-19 vaccinations.</a:t>
            </a:r>
          </a:p>
        </p:txBody>
      </p:sp>
    </p:spTree>
    <p:extLst>
      <p:ext uri="{BB962C8B-B14F-4D97-AF65-F5344CB8AC3E}">
        <p14:creationId xmlns:p14="http://schemas.microsoft.com/office/powerpoint/2010/main" val="1027841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FC9930-D1D7-5571-7A0D-2C11FB9D90FA}"/>
              </a:ext>
            </a:extLst>
          </p:cNvPr>
          <p:cNvPicPr>
            <a:picLocks noGrp="1" noChangeAspect="1"/>
          </p:cNvPicPr>
          <p:nvPr>
            <p:ph idx="1"/>
          </p:nvPr>
        </p:nvPicPr>
        <p:blipFill>
          <a:blip r:embed="rId2"/>
          <a:stretch>
            <a:fillRect/>
          </a:stretch>
        </p:blipFill>
        <p:spPr>
          <a:xfrm>
            <a:off x="244866" y="1907480"/>
            <a:ext cx="7388833" cy="3959225"/>
          </a:xfrm>
        </p:spPr>
      </p:pic>
      <p:sp>
        <p:nvSpPr>
          <p:cNvPr id="7" name="TextBox 6">
            <a:extLst>
              <a:ext uri="{FF2B5EF4-FFF2-40B4-BE49-F238E27FC236}">
                <a16:creationId xmlns:a16="http://schemas.microsoft.com/office/drawing/2014/main" id="{F0901CD3-B63B-88E4-17BA-6CDC6343BAFE}"/>
              </a:ext>
            </a:extLst>
          </p:cNvPr>
          <p:cNvSpPr txBox="1"/>
          <p:nvPr/>
        </p:nvSpPr>
        <p:spPr>
          <a:xfrm>
            <a:off x="470043" y="991295"/>
            <a:ext cx="6097712" cy="369332"/>
          </a:xfrm>
          <a:prstGeom prst="rect">
            <a:avLst/>
          </a:prstGeom>
          <a:noFill/>
        </p:spPr>
        <p:txBody>
          <a:bodyPr wrap="square">
            <a:spAutoFit/>
          </a:bodyPr>
          <a:lstStyle/>
          <a:p>
            <a:r>
              <a:rPr lang="en-US" sz="1800" b="1" dirty="0"/>
              <a:t>1. Understanding Vaccine type</a:t>
            </a:r>
          </a:p>
        </p:txBody>
      </p:sp>
      <p:sp>
        <p:nvSpPr>
          <p:cNvPr id="9" name="TextBox 8">
            <a:extLst>
              <a:ext uri="{FF2B5EF4-FFF2-40B4-BE49-F238E27FC236}">
                <a16:creationId xmlns:a16="http://schemas.microsoft.com/office/drawing/2014/main" id="{3FA5AFA5-E983-626E-14A8-7EE262751CE7}"/>
              </a:ext>
            </a:extLst>
          </p:cNvPr>
          <p:cNvSpPr txBox="1"/>
          <p:nvPr/>
        </p:nvSpPr>
        <p:spPr>
          <a:xfrm>
            <a:off x="7911101" y="2404824"/>
            <a:ext cx="3544584" cy="2862322"/>
          </a:xfrm>
          <a:prstGeom prst="rect">
            <a:avLst/>
          </a:prstGeom>
          <a:noFill/>
        </p:spPr>
        <p:txBody>
          <a:bodyPr wrap="square">
            <a:spAutoFit/>
          </a:bodyPr>
          <a:lstStyle/>
          <a:p>
            <a:r>
              <a:rPr lang="en-US" dirty="0"/>
              <a:t>The chart, after grouping vaccine types into broader categories like "COVID" and "FLU," highlights the top 4 vaccines with reported adverse events (AEs). </a:t>
            </a:r>
          </a:p>
          <a:p>
            <a:endParaRPr lang="en-US" dirty="0"/>
          </a:p>
          <a:p>
            <a:r>
              <a:rPr lang="en-US" dirty="0"/>
              <a:t>These vaccines—COVID, VARZOS, FLU, and PPV—will be the focus for further analysis, as they account for the most significant AE reports.</a:t>
            </a:r>
          </a:p>
        </p:txBody>
      </p:sp>
    </p:spTree>
    <p:extLst>
      <p:ext uri="{BB962C8B-B14F-4D97-AF65-F5344CB8AC3E}">
        <p14:creationId xmlns:p14="http://schemas.microsoft.com/office/powerpoint/2010/main" val="409351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AAA1C82-B79B-0276-4EA0-A818F2F59CE5}"/>
              </a:ext>
            </a:extLst>
          </p:cNvPr>
          <p:cNvSpPr txBox="1"/>
          <p:nvPr/>
        </p:nvSpPr>
        <p:spPr>
          <a:xfrm>
            <a:off x="3566084" y="702025"/>
            <a:ext cx="5884240" cy="400110"/>
          </a:xfrm>
          <a:prstGeom prst="rect">
            <a:avLst/>
          </a:prstGeom>
          <a:noFill/>
        </p:spPr>
        <p:txBody>
          <a:bodyPr wrap="none" rtlCol="0">
            <a:spAutoFit/>
          </a:bodyPr>
          <a:lstStyle/>
          <a:p>
            <a:r>
              <a:rPr lang="en-US" sz="2000" b="1" dirty="0"/>
              <a:t>2. Understanding the demographics: Age and Gender</a:t>
            </a:r>
          </a:p>
        </p:txBody>
      </p:sp>
      <p:pic>
        <p:nvPicPr>
          <p:cNvPr id="6" name="Picture 5">
            <a:extLst>
              <a:ext uri="{FF2B5EF4-FFF2-40B4-BE49-F238E27FC236}">
                <a16:creationId xmlns:a16="http://schemas.microsoft.com/office/drawing/2014/main" id="{FB250B78-DF28-EE0D-6AE5-342E358BD9BC}"/>
              </a:ext>
            </a:extLst>
          </p:cNvPr>
          <p:cNvPicPr>
            <a:picLocks noChangeAspect="1"/>
          </p:cNvPicPr>
          <p:nvPr/>
        </p:nvPicPr>
        <p:blipFill>
          <a:blip r:embed="rId2"/>
          <a:stretch>
            <a:fillRect/>
          </a:stretch>
        </p:blipFill>
        <p:spPr>
          <a:xfrm>
            <a:off x="359596" y="1574006"/>
            <a:ext cx="5455577" cy="3471305"/>
          </a:xfrm>
          <a:prstGeom prst="rect">
            <a:avLst/>
          </a:prstGeom>
        </p:spPr>
      </p:pic>
      <p:sp>
        <p:nvSpPr>
          <p:cNvPr id="9" name="TextBox 8">
            <a:extLst>
              <a:ext uri="{FF2B5EF4-FFF2-40B4-BE49-F238E27FC236}">
                <a16:creationId xmlns:a16="http://schemas.microsoft.com/office/drawing/2014/main" id="{B6BD2568-E1FC-967C-9FC1-926F16968C9F}"/>
              </a:ext>
            </a:extLst>
          </p:cNvPr>
          <p:cNvSpPr txBox="1"/>
          <p:nvPr/>
        </p:nvSpPr>
        <p:spPr>
          <a:xfrm>
            <a:off x="838295" y="5253038"/>
            <a:ext cx="5455577" cy="923330"/>
          </a:xfrm>
          <a:prstGeom prst="rect">
            <a:avLst/>
          </a:prstGeom>
          <a:noFill/>
        </p:spPr>
        <p:txBody>
          <a:bodyPr wrap="square" rtlCol="0">
            <a:spAutoFit/>
          </a:bodyPr>
          <a:lstStyle/>
          <a:p>
            <a:r>
              <a:rPr lang="en-US" dirty="0"/>
              <a:t>The histogram shows the frequency of age distribution with VAERS patient entries. It shows a peak at 50-60 stating elderly people has significant impact.</a:t>
            </a:r>
          </a:p>
        </p:txBody>
      </p:sp>
      <p:pic>
        <p:nvPicPr>
          <p:cNvPr id="11" name="Picture 10">
            <a:extLst>
              <a:ext uri="{FF2B5EF4-FFF2-40B4-BE49-F238E27FC236}">
                <a16:creationId xmlns:a16="http://schemas.microsoft.com/office/drawing/2014/main" id="{52809591-038D-2AFF-333C-B5900C1D4543}"/>
              </a:ext>
            </a:extLst>
          </p:cNvPr>
          <p:cNvPicPr>
            <a:picLocks noChangeAspect="1"/>
          </p:cNvPicPr>
          <p:nvPr/>
        </p:nvPicPr>
        <p:blipFill>
          <a:blip r:embed="rId3"/>
          <a:stretch>
            <a:fillRect/>
          </a:stretch>
        </p:blipFill>
        <p:spPr>
          <a:xfrm>
            <a:off x="7832681" y="1633925"/>
            <a:ext cx="3014389" cy="3206945"/>
          </a:xfrm>
          <a:prstGeom prst="rect">
            <a:avLst/>
          </a:prstGeom>
        </p:spPr>
      </p:pic>
      <p:sp>
        <p:nvSpPr>
          <p:cNvPr id="12" name="TextBox 11">
            <a:extLst>
              <a:ext uri="{FF2B5EF4-FFF2-40B4-BE49-F238E27FC236}">
                <a16:creationId xmlns:a16="http://schemas.microsoft.com/office/drawing/2014/main" id="{A6BA9286-B7A4-0903-FBC2-9F7D50B038D4}"/>
              </a:ext>
            </a:extLst>
          </p:cNvPr>
          <p:cNvSpPr txBox="1"/>
          <p:nvPr/>
        </p:nvSpPr>
        <p:spPr>
          <a:xfrm>
            <a:off x="6750789" y="5253038"/>
            <a:ext cx="5178171" cy="1200329"/>
          </a:xfrm>
          <a:prstGeom prst="rect">
            <a:avLst/>
          </a:prstGeom>
          <a:noFill/>
        </p:spPr>
        <p:txBody>
          <a:bodyPr wrap="square" rtlCol="0">
            <a:spAutoFit/>
          </a:bodyPr>
          <a:lstStyle/>
          <a:p>
            <a:pPr algn="l"/>
            <a:r>
              <a:rPr lang="en-US" dirty="0"/>
              <a:t>The pie chart shows that </a:t>
            </a:r>
            <a:r>
              <a:rPr lang="en-US" b="0" i="0" dirty="0">
                <a:effectLst/>
                <a:latin typeface="__fkGroteskNeue_598ab8"/>
              </a:rPr>
              <a:t>Female (F): Comprises the majority with 61.0% of the </a:t>
            </a:r>
            <a:r>
              <a:rPr lang="en-US" b="0" i="0" dirty="0" err="1">
                <a:effectLst/>
                <a:latin typeface="__fkGroteskNeue_598ab8"/>
              </a:rPr>
              <a:t>patients.Male</a:t>
            </a:r>
            <a:r>
              <a:rPr lang="en-US" b="0" i="0" dirty="0">
                <a:effectLst/>
                <a:latin typeface="__fkGroteskNeue_598ab8"/>
              </a:rPr>
              <a:t> (M): Accounts for 31.9%. Unspecified (U): Makes up 7.1%.</a:t>
            </a:r>
          </a:p>
          <a:p>
            <a:endParaRPr lang="en-US" dirty="0"/>
          </a:p>
        </p:txBody>
      </p:sp>
    </p:spTree>
    <p:extLst>
      <p:ext uri="{BB962C8B-B14F-4D97-AF65-F5344CB8AC3E}">
        <p14:creationId xmlns:p14="http://schemas.microsoft.com/office/powerpoint/2010/main" val="977375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C394756-25D6-E441-3631-4C436D01A6DC}"/>
              </a:ext>
            </a:extLst>
          </p:cNvPr>
          <p:cNvSpPr txBox="1"/>
          <p:nvPr/>
        </p:nvSpPr>
        <p:spPr>
          <a:xfrm>
            <a:off x="3986800" y="1184563"/>
            <a:ext cx="5189819" cy="400110"/>
          </a:xfrm>
          <a:prstGeom prst="rect">
            <a:avLst/>
          </a:prstGeom>
          <a:noFill/>
        </p:spPr>
        <p:txBody>
          <a:bodyPr wrap="none" rtlCol="0">
            <a:spAutoFit/>
          </a:bodyPr>
          <a:lstStyle/>
          <a:p>
            <a:r>
              <a:rPr lang="en-US" sz="2000" b="1" dirty="0"/>
              <a:t>3. Understanding Adverse events over the time</a:t>
            </a:r>
          </a:p>
        </p:txBody>
      </p:sp>
      <p:pic>
        <p:nvPicPr>
          <p:cNvPr id="6" name="Picture 5">
            <a:extLst>
              <a:ext uri="{FF2B5EF4-FFF2-40B4-BE49-F238E27FC236}">
                <a16:creationId xmlns:a16="http://schemas.microsoft.com/office/drawing/2014/main" id="{95A858B9-59FA-A29A-526F-3E142EFE9D27}"/>
              </a:ext>
            </a:extLst>
          </p:cNvPr>
          <p:cNvPicPr>
            <a:picLocks noChangeAspect="1"/>
          </p:cNvPicPr>
          <p:nvPr/>
        </p:nvPicPr>
        <p:blipFill>
          <a:blip r:embed="rId2"/>
          <a:stretch>
            <a:fillRect/>
          </a:stretch>
        </p:blipFill>
        <p:spPr>
          <a:xfrm>
            <a:off x="0" y="2097058"/>
            <a:ext cx="7691495" cy="3473509"/>
          </a:xfrm>
          <a:prstGeom prst="rect">
            <a:avLst/>
          </a:prstGeom>
        </p:spPr>
      </p:pic>
      <p:sp>
        <p:nvSpPr>
          <p:cNvPr id="8" name="TextBox 7">
            <a:extLst>
              <a:ext uri="{FF2B5EF4-FFF2-40B4-BE49-F238E27FC236}">
                <a16:creationId xmlns:a16="http://schemas.microsoft.com/office/drawing/2014/main" id="{F93F8F68-AAF3-218E-FEF0-85E748B97D33}"/>
              </a:ext>
            </a:extLst>
          </p:cNvPr>
          <p:cNvSpPr txBox="1"/>
          <p:nvPr/>
        </p:nvSpPr>
        <p:spPr>
          <a:xfrm>
            <a:off x="8103869" y="2264151"/>
            <a:ext cx="3386137" cy="3139321"/>
          </a:xfrm>
          <a:prstGeom prst="rect">
            <a:avLst/>
          </a:prstGeom>
          <a:noFill/>
        </p:spPr>
        <p:txBody>
          <a:bodyPr wrap="square">
            <a:spAutoFit/>
          </a:bodyPr>
          <a:lstStyle/>
          <a:p>
            <a:r>
              <a:rPr lang="en-US" b="0" i="0" dirty="0">
                <a:effectLst/>
                <a:latin typeface="__fkGroteskNeue_598ab8"/>
              </a:rPr>
              <a:t>A significant spike in reports is observed starting in </a:t>
            </a:r>
            <a:r>
              <a:rPr lang="en-US" dirty="0">
                <a:latin typeface="__fkGroteskNeue_598ab8"/>
              </a:rPr>
              <a:t>late</a:t>
            </a:r>
            <a:r>
              <a:rPr lang="en-US" b="0" i="0" dirty="0">
                <a:effectLst/>
                <a:latin typeface="__fkGroteskNeue_598ab8"/>
              </a:rPr>
              <a:t> 2020, coinciding with the onset of the COVID-19 pandemic. This trend peaks dramatically in 2021.</a:t>
            </a:r>
          </a:p>
          <a:p>
            <a:endParaRPr lang="en-US" dirty="0">
              <a:latin typeface="__fkGroteskNeue_598ab8"/>
            </a:endParaRPr>
          </a:p>
          <a:p>
            <a:r>
              <a:rPr lang="en-US" b="0" i="0" dirty="0">
                <a:effectLst/>
                <a:latin typeface="__fkGroteskNeue_598ab8"/>
              </a:rPr>
              <a:t>After the peak in 2021, there is a gradual decline, but the number of reports remains higher than pre-pandemic levels through 2024.</a:t>
            </a:r>
            <a:endParaRPr lang="en-US" dirty="0"/>
          </a:p>
        </p:txBody>
      </p:sp>
    </p:spTree>
    <p:extLst>
      <p:ext uri="{BB962C8B-B14F-4D97-AF65-F5344CB8AC3E}">
        <p14:creationId xmlns:p14="http://schemas.microsoft.com/office/powerpoint/2010/main" val="3571834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4F95BD-CC02-E43C-3066-650C0ED07007}"/>
              </a:ext>
            </a:extLst>
          </p:cNvPr>
          <p:cNvPicPr>
            <a:picLocks noChangeAspect="1"/>
          </p:cNvPicPr>
          <p:nvPr/>
        </p:nvPicPr>
        <p:blipFill>
          <a:blip r:embed="rId2"/>
          <a:stretch>
            <a:fillRect/>
          </a:stretch>
        </p:blipFill>
        <p:spPr>
          <a:xfrm>
            <a:off x="591358" y="1758018"/>
            <a:ext cx="6581889" cy="4149090"/>
          </a:xfrm>
          <a:prstGeom prst="rect">
            <a:avLst/>
          </a:prstGeom>
        </p:spPr>
      </p:pic>
      <p:sp>
        <p:nvSpPr>
          <p:cNvPr id="15" name="TextBox 14">
            <a:extLst>
              <a:ext uri="{FF2B5EF4-FFF2-40B4-BE49-F238E27FC236}">
                <a16:creationId xmlns:a16="http://schemas.microsoft.com/office/drawing/2014/main" id="{D5361C2A-7BEE-F80B-E05A-D94B2B17DB7C}"/>
              </a:ext>
            </a:extLst>
          </p:cNvPr>
          <p:cNvSpPr txBox="1"/>
          <p:nvPr/>
        </p:nvSpPr>
        <p:spPr>
          <a:xfrm>
            <a:off x="4097655" y="676572"/>
            <a:ext cx="6343650" cy="369332"/>
          </a:xfrm>
          <a:prstGeom prst="rect">
            <a:avLst/>
          </a:prstGeom>
          <a:noFill/>
        </p:spPr>
        <p:txBody>
          <a:bodyPr wrap="square">
            <a:spAutoFit/>
          </a:bodyPr>
          <a:lstStyle/>
          <a:p>
            <a:r>
              <a:rPr lang="en-US" sz="1800" b="1" dirty="0"/>
              <a:t>4. What are the top 10 symptoms?</a:t>
            </a:r>
          </a:p>
        </p:txBody>
      </p:sp>
      <p:sp>
        <p:nvSpPr>
          <p:cNvPr id="16" name="TextBox 15">
            <a:extLst>
              <a:ext uri="{FF2B5EF4-FFF2-40B4-BE49-F238E27FC236}">
                <a16:creationId xmlns:a16="http://schemas.microsoft.com/office/drawing/2014/main" id="{B0B98E7D-C066-2F21-B329-C0DCD13AABF8}"/>
              </a:ext>
            </a:extLst>
          </p:cNvPr>
          <p:cNvSpPr txBox="1"/>
          <p:nvPr/>
        </p:nvSpPr>
        <p:spPr>
          <a:xfrm>
            <a:off x="8053357" y="2274838"/>
            <a:ext cx="3148044" cy="2308324"/>
          </a:xfrm>
          <a:prstGeom prst="rect">
            <a:avLst/>
          </a:prstGeom>
          <a:noFill/>
        </p:spPr>
        <p:txBody>
          <a:bodyPr wrap="square" rtlCol="0">
            <a:spAutoFit/>
          </a:bodyPr>
          <a:lstStyle/>
          <a:p>
            <a:r>
              <a:rPr lang="en-US" dirty="0"/>
              <a:t>From this bar graph, we see most frequently reported symptoms were pyrexia and headache. Fatigue, pain, and chills follow closely, indicating these are common adverse reactions. The graph shows top 10 Symptoms.</a:t>
            </a:r>
          </a:p>
        </p:txBody>
      </p:sp>
    </p:spTree>
    <p:extLst>
      <p:ext uri="{BB962C8B-B14F-4D97-AF65-F5344CB8AC3E}">
        <p14:creationId xmlns:p14="http://schemas.microsoft.com/office/powerpoint/2010/main" val="3517240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118FBA2-0316-F7D3-F246-60938C37832C}"/>
              </a:ext>
            </a:extLst>
          </p:cNvPr>
          <p:cNvSpPr txBox="1"/>
          <p:nvPr/>
        </p:nvSpPr>
        <p:spPr>
          <a:xfrm>
            <a:off x="4620490" y="635230"/>
            <a:ext cx="2831869" cy="400110"/>
          </a:xfrm>
          <a:prstGeom prst="rect">
            <a:avLst/>
          </a:prstGeom>
          <a:noFill/>
        </p:spPr>
        <p:txBody>
          <a:bodyPr wrap="square" rtlCol="0">
            <a:spAutoFit/>
          </a:bodyPr>
          <a:lstStyle/>
          <a:p>
            <a:r>
              <a:rPr lang="en-US" sz="2000" b="1" dirty="0"/>
              <a:t>5. Top 10 Manufacturers</a:t>
            </a:r>
          </a:p>
        </p:txBody>
      </p:sp>
      <p:pic>
        <p:nvPicPr>
          <p:cNvPr id="5" name="Picture 4">
            <a:extLst>
              <a:ext uri="{FF2B5EF4-FFF2-40B4-BE49-F238E27FC236}">
                <a16:creationId xmlns:a16="http://schemas.microsoft.com/office/drawing/2014/main" id="{8ED1BB9A-E0A9-4F2C-634A-7D06DC124085}"/>
              </a:ext>
            </a:extLst>
          </p:cNvPr>
          <p:cNvPicPr>
            <a:picLocks noChangeAspect="1"/>
          </p:cNvPicPr>
          <p:nvPr/>
        </p:nvPicPr>
        <p:blipFill>
          <a:blip r:embed="rId2"/>
          <a:stretch>
            <a:fillRect/>
          </a:stretch>
        </p:blipFill>
        <p:spPr>
          <a:xfrm>
            <a:off x="445770" y="1337310"/>
            <a:ext cx="6678861" cy="4640580"/>
          </a:xfrm>
          <a:prstGeom prst="rect">
            <a:avLst/>
          </a:prstGeom>
        </p:spPr>
      </p:pic>
      <p:sp>
        <p:nvSpPr>
          <p:cNvPr id="7" name="TextBox 6">
            <a:extLst>
              <a:ext uri="{FF2B5EF4-FFF2-40B4-BE49-F238E27FC236}">
                <a16:creationId xmlns:a16="http://schemas.microsoft.com/office/drawing/2014/main" id="{5BEC85F1-3870-190B-6C29-7D6CED38DB5A}"/>
              </a:ext>
            </a:extLst>
          </p:cNvPr>
          <p:cNvSpPr txBox="1"/>
          <p:nvPr/>
        </p:nvSpPr>
        <p:spPr>
          <a:xfrm>
            <a:off x="7383249" y="2055197"/>
            <a:ext cx="4439295" cy="2031325"/>
          </a:xfrm>
          <a:prstGeom prst="rect">
            <a:avLst/>
          </a:prstGeom>
          <a:noFill/>
        </p:spPr>
        <p:txBody>
          <a:bodyPr wrap="square">
            <a:spAutoFit/>
          </a:bodyPr>
          <a:lstStyle/>
          <a:p>
            <a:r>
              <a:rPr lang="en-US" b="0" i="0" dirty="0">
                <a:effectLst/>
                <a:latin typeface="__fkGroteskNeue_598ab8"/>
              </a:rPr>
              <a:t>The plot shows the 10 vaccine manufactures </a:t>
            </a:r>
            <a:r>
              <a:rPr lang="en-US" dirty="0">
                <a:latin typeface="__fkGroteskNeue_598ab8"/>
              </a:rPr>
              <a:t>using which caused adverse events. </a:t>
            </a:r>
          </a:p>
          <a:p>
            <a:r>
              <a:rPr lang="en-US" b="0" i="0" dirty="0">
                <a:effectLst/>
                <a:latin typeface="__fkGroteskNeue_598ab8"/>
              </a:rPr>
              <a:t>Pfizer/BioNTech and Moderna have the highest reports, reflecting their major role in COVID-19 vaccinations.</a:t>
            </a:r>
          </a:p>
          <a:p>
            <a:r>
              <a:rPr lang="en-US" b="0" i="0" dirty="0">
                <a:effectLst/>
                <a:latin typeface="__fkGroteskNeue_598ab8"/>
              </a:rPr>
              <a:t>Other manufacturers like Merck and GlaxoSmithKline also contribute significantly.</a:t>
            </a:r>
            <a:endParaRPr lang="en-US" dirty="0"/>
          </a:p>
        </p:txBody>
      </p:sp>
    </p:spTree>
    <p:extLst>
      <p:ext uri="{BB962C8B-B14F-4D97-AF65-F5344CB8AC3E}">
        <p14:creationId xmlns:p14="http://schemas.microsoft.com/office/powerpoint/2010/main" val="3423775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B7B39CC4-1A5A-4FA4-2102-6A96006ACCAE}"/>
              </a:ext>
            </a:extLst>
          </p:cNvPr>
          <p:cNvPicPr>
            <a:picLocks noGrp="1" noChangeAspect="1"/>
          </p:cNvPicPr>
          <p:nvPr>
            <p:ph idx="1"/>
          </p:nvPr>
        </p:nvPicPr>
        <p:blipFill>
          <a:blip r:embed="rId2"/>
          <a:stretch>
            <a:fillRect/>
          </a:stretch>
        </p:blipFill>
        <p:spPr>
          <a:xfrm>
            <a:off x="1514551" y="678873"/>
            <a:ext cx="9308760" cy="4977679"/>
          </a:xfrm>
        </p:spPr>
      </p:pic>
    </p:spTree>
    <p:extLst>
      <p:ext uri="{BB962C8B-B14F-4D97-AF65-F5344CB8AC3E}">
        <p14:creationId xmlns:p14="http://schemas.microsoft.com/office/powerpoint/2010/main" val="1294369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B99F0C-4F2A-593A-18D7-CBEC10FDD151}"/>
              </a:ext>
            </a:extLst>
          </p:cNvPr>
          <p:cNvSpPr>
            <a:spLocks noGrp="1"/>
          </p:cNvSpPr>
          <p:nvPr>
            <p:ph type="title"/>
          </p:nvPr>
        </p:nvSpPr>
        <p:spPr>
          <a:xfrm>
            <a:off x="1111990" y="-653199"/>
            <a:ext cx="5929422" cy="1852976"/>
          </a:xfrm>
        </p:spPr>
        <p:txBody>
          <a:bodyPr>
            <a:normAutofit/>
          </a:bodyPr>
          <a:lstStyle/>
          <a:p>
            <a:r>
              <a:rPr lang="en-US" sz="4000"/>
              <a:t>Data </a:t>
            </a:r>
            <a:r>
              <a:rPr lang="en-US"/>
              <a:t>engineering</a:t>
            </a:r>
            <a:endParaRPr lang="en-US" sz="4000"/>
          </a:p>
        </p:txBody>
      </p:sp>
      <p:sp>
        <p:nvSpPr>
          <p:cNvPr id="3" name="Content Placeholder 2">
            <a:extLst>
              <a:ext uri="{FF2B5EF4-FFF2-40B4-BE49-F238E27FC236}">
                <a16:creationId xmlns:a16="http://schemas.microsoft.com/office/drawing/2014/main" id="{2438CCBD-0BED-D917-BCAC-E37B5BDA513B}"/>
              </a:ext>
            </a:extLst>
          </p:cNvPr>
          <p:cNvSpPr>
            <a:spLocks noGrp="1"/>
          </p:cNvSpPr>
          <p:nvPr>
            <p:ph idx="1"/>
          </p:nvPr>
        </p:nvSpPr>
        <p:spPr>
          <a:xfrm>
            <a:off x="1111990" y="1656181"/>
            <a:ext cx="5929422" cy="3322219"/>
          </a:xfrm>
        </p:spPr>
        <p:txBody>
          <a:bodyPr>
            <a:normAutofit/>
          </a:bodyPr>
          <a:lstStyle/>
          <a:p>
            <a:pPr marL="0" indent="0">
              <a:buNone/>
            </a:pPr>
            <a:r>
              <a:rPr lang="en-US" sz="1800" b="0" i="0">
                <a:effectLst/>
              </a:rPr>
              <a:t>Data Preprocessing Steps</a:t>
            </a:r>
          </a:p>
          <a:p>
            <a:pPr marL="457200" indent="-457200">
              <a:buAutoNum type="arabicPeriod"/>
            </a:pPr>
            <a:r>
              <a:rPr lang="en-US" sz="1800" b="0" i="0">
                <a:effectLst/>
              </a:rPr>
              <a:t>Merging the three CSV files (VAERSDATA, VAERSVAX, VAERSSYMPTOMS) for each year</a:t>
            </a:r>
          </a:p>
          <a:p>
            <a:pPr marL="457200" indent="-457200">
              <a:buFont typeface="Arial" panose="020B0604020202020204" pitchFamily="34" charset="0"/>
              <a:buAutoNum type="arabicPeriod"/>
            </a:pPr>
            <a:r>
              <a:rPr lang="en-US" sz="1800" b="0" i="0">
                <a:effectLst/>
              </a:rPr>
              <a:t>Handling missing values and data inconsistencies</a:t>
            </a:r>
          </a:p>
          <a:p>
            <a:pPr marL="457200" indent="-457200">
              <a:buFont typeface="Arial" panose="020B0604020202020204" pitchFamily="34" charset="0"/>
              <a:buAutoNum type="arabicPeriod"/>
            </a:pPr>
            <a:r>
              <a:rPr lang="en-US" sz="1800" b="0" i="0">
                <a:effectLst/>
              </a:rPr>
              <a:t>Encoding categorical variables (e.g., vaccine types, symptoms)</a:t>
            </a:r>
          </a:p>
          <a:p>
            <a:pPr marL="457200" indent="-457200">
              <a:buAutoNum type="arabicPeriod"/>
            </a:pPr>
            <a:r>
              <a:rPr lang="en-US" sz="1800"/>
              <a:t>Feature engineering: Creating age groups</a:t>
            </a:r>
            <a:endParaRPr lang="en-US" sz="1800" b="0" i="0">
              <a:effectLst/>
            </a:endParaRPr>
          </a:p>
          <a:p>
            <a:endParaRPr lang="en-US" sz="1800"/>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11A927FA-9EC1-BDAD-1DE5-4372D9CDFB4A}"/>
              </a:ext>
            </a:extLst>
          </p:cNvPr>
          <p:cNvPicPr>
            <a:picLocks noChangeAspect="1"/>
          </p:cNvPicPr>
          <p:nvPr/>
        </p:nvPicPr>
        <p:blipFill>
          <a:blip r:embed="rId2"/>
          <a:srcRect l="27247" r="33057" b="2"/>
          <a:stretch/>
        </p:blipFill>
        <p:spPr>
          <a:xfrm>
            <a:off x="8115300" y="-12515"/>
            <a:ext cx="4076700" cy="6418631"/>
          </a:xfrm>
          <a:prstGeom prst="rect">
            <a:avLst/>
          </a:prstGeom>
        </p:spPr>
      </p:pic>
    </p:spTree>
    <p:extLst>
      <p:ext uri="{BB962C8B-B14F-4D97-AF65-F5344CB8AC3E}">
        <p14:creationId xmlns:p14="http://schemas.microsoft.com/office/powerpoint/2010/main" val="4290355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9158A-8628-A0C0-4EA4-49FB4E52FB03}"/>
              </a:ext>
            </a:extLst>
          </p:cNvPr>
          <p:cNvSpPr>
            <a:spLocks noGrp="1"/>
          </p:cNvSpPr>
          <p:nvPr>
            <p:ph type="title"/>
          </p:nvPr>
        </p:nvSpPr>
        <p:spPr>
          <a:xfrm>
            <a:off x="1308847" y="454869"/>
            <a:ext cx="10241280" cy="1234440"/>
          </a:xfrm>
        </p:spPr>
        <p:txBody>
          <a:bodyPr/>
          <a:lstStyle/>
          <a:p>
            <a:r>
              <a:rPr lang="en-US" dirty="0"/>
              <a:t>Project Scope</a:t>
            </a:r>
          </a:p>
        </p:txBody>
      </p:sp>
      <p:sp>
        <p:nvSpPr>
          <p:cNvPr id="3" name="Content Placeholder 2">
            <a:extLst>
              <a:ext uri="{FF2B5EF4-FFF2-40B4-BE49-F238E27FC236}">
                <a16:creationId xmlns:a16="http://schemas.microsoft.com/office/drawing/2014/main" id="{49A4D423-147D-9D13-A8F0-53C56C228113}"/>
              </a:ext>
            </a:extLst>
          </p:cNvPr>
          <p:cNvSpPr>
            <a:spLocks noGrp="1"/>
          </p:cNvSpPr>
          <p:nvPr>
            <p:ph idx="1"/>
          </p:nvPr>
        </p:nvSpPr>
        <p:spPr/>
        <p:txBody>
          <a:bodyPr/>
          <a:lstStyle/>
          <a:p>
            <a:r>
              <a:rPr lang="en-US" b="0" i="0">
                <a:effectLst/>
              </a:rPr>
              <a:t>Vaccines Considered: COVID-19, Varicella-Zoster (VARZOS), Pneumococcal vaccine polyvalent (PPV), and Influenza (FLU) vaccines. </a:t>
            </a:r>
          </a:p>
          <a:p>
            <a:r>
              <a:rPr lang="en-US" b="0" i="0">
                <a:effectLst/>
              </a:rPr>
              <a:t>Problem: Predicting the risk of serious AEs based on patient demographics, symptoms, and health history. Developing insights to identify which vaccines are safer for different patient profiles.</a:t>
            </a:r>
          </a:p>
          <a:p>
            <a:pPr marL="0" indent="0">
              <a:buNone/>
            </a:pPr>
            <a:endParaRPr lang="en-US"/>
          </a:p>
        </p:txBody>
      </p:sp>
    </p:spTree>
    <p:extLst>
      <p:ext uri="{BB962C8B-B14F-4D97-AF65-F5344CB8AC3E}">
        <p14:creationId xmlns:p14="http://schemas.microsoft.com/office/powerpoint/2010/main" val="694620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A5CEBC-3F8D-1837-D72D-271B4FB791FA}"/>
              </a:ext>
            </a:extLst>
          </p:cNvPr>
          <p:cNvSpPr>
            <a:spLocks noGrp="1"/>
          </p:cNvSpPr>
          <p:nvPr>
            <p:ph type="title"/>
          </p:nvPr>
        </p:nvSpPr>
        <p:spPr>
          <a:xfrm>
            <a:off x="1371600" y="457200"/>
            <a:ext cx="5868785" cy="1556724"/>
          </a:xfrm>
        </p:spPr>
        <p:txBody>
          <a:bodyPr anchor="b">
            <a:normAutofit/>
          </a:bodyPr>
          <a:lstStyle/>
          <a:p>
            <a:r>
              <a:rPr lang="en"/>
              <a:t>TABLE OF CONTENTS</a:t>
            </a:r>
            <a:endParaRPr lang="en-US"/>
          </a:p>
        </p:txBody>
      </p:sp>
      <p:sp>
        <p:nvSpPr>
          <p:cNvPr id="3" name="Content Placeholder 2">
            <a:extLst>
              <a:ext uri="{FF2B5EF4-FFF2-40B4-BE49-F238E27FC236}">
                <a16:creationId xmlns:a16="http://schemas.microsoft.com/office/drawing/2014/main" id="{6965E6D4-D95E-4083-F44D-BD29B10D951B}"/>
              </a:ext>
            </a:extLst>
          </p:cNvPr>
          <p:cNvSpPr>
            <a:spLocks noGrp="1"/>
          </p:cNvSpPr>
          <p:nvPr>
            <p:ph idx="1"/>
          </p:nvPr>
        </p:nvSpPr>
        <p:spPr>
          <a:xfrm>
            <a:off x="1371600" y="2344189"/>
            <a:ext cx="5868785" cy="3327336"/>
          </a:xfrm>
        </p:spPr>
        <p:txBody>
          <a:bodyPr anchor="t">
            <a:normAutofit/>
          </a:bodyPr>
          <a:lstStyle/>
          <a:p>
            <a:pPr marL="457200" indent="-457200">
              <a:buAutoNum type="arabicPeriod"/>
            </a:pPr>
            <a:r>
              <a:rPr lang="en-US" sz="1600"/>
              <a:t>Introduction</a:t>
            </a:r>
          </a:p>
          <a:p>
            <a:pPr marL="457200" indent="-457200">
              <a:buAutoNum type="arabicPeriod"/>
            </a:pPr>
            <a:r>
              <a:rPr lang="en-US" sz="1600"/>
              <a:t>Background</a:t>
            </a:r>
          </a:p>
          <a:p>
            <a:pPr marL="457200" indent="-457200">
              <a:buAutoNum type="arabicPeriod"/>
            </a:pPr>
            <a:r>
              <a:rPr lang="en-US" sz="1600"/>
              <a:t>Data Description</a:t>
            </a:r>
          </a:p>
          <a:p>
            <a:pPr marL="457200" indent="-457200">
              <a:buAutoNum type="arabicPeriod"/>
            </a:pPr>
            <a:r>
              <a:rPr lang="en-US" sz="1600"/>
              <a:t>Exploratory Data Analysis and Data engineering</a:t>
            </a:r>
          </a:p>
          <a:p>
            <a:pPr marL="457200" indent="-457200">
              <a:buAutoNum type="arabicPeriod"/>
            </a:pPr>
            <a:r>
              <a:rPr lang="en-US" sz="1600"/>
              <a:t>Project Scope</a:t>
            </a:r>
          </a:p>
          <a:p>
            <a:pPr marL="0" indent="0">
              <a:buNone/>
            </a:pPr>
            <a:endParaRPr lang="en-US" sz="1600"/>
          </a:p>
        </p:txBody>
      </p:sp>
      <p:pic>
        <p:nvPicPr>
          <p:cNvPr id="7" name="Graphic 6" descr="Check List">
            <a:extLst>
              <a:ext uri="{FF2B5EF4-FFF2-40B4-BE49-F238E27FC236}">
                <a16:creationId xmlns:a16="http://schemas.microsoft.com/office/drawing/2014/main" id="{48511B4D-22C5-166D-3F27-B140740980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7585" y="1028700"/>
            <a:ext cx="4037215" cy="4037215"/>
          </a:xfrm>
          <a:prstGeom prst="rect">
            <a:avLst/>
          </a:prstGeom>
        </p:spPr>
      </p:pic>
      <p:sp>
        <p:nvSpPr>
          <p:cNvPr id="21" name="Rectangle 20">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445476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44F6E-7E7B-4C8F-92D4-B1496A2CC81B}"/>
              </a:ext>
            </a:extLst>
          </p:cNvPr>
          <p:cNvSpPr>
            <a:spLocks noGrp="1"/>
          </p:cNvSpPr>
          <p:nvPr>
            <p:ph type="title"/>
          </p:nvPr>
        </p:nvSpPr>
        <p:spPr>
          <a:xfrm>
            <a:off x="1383632" y="49557"/>
            <a:ext cx="10241280" cy="1234440"/>
          </a:xfrm>
        </p:spPr>
        <p:txBody>
          <a:bodyPr/>
          <a:lstStyle/>
          <a:p>
            <a:r>
              <a:rPr lang="en-US" dirty="0"/>
              <a:t>Vaccine Considered</a:t>
            </a:r>
          </a:p>
        </p:txBody>
      </p:sp>
      <p:sp>
        <p:nvSpPr>
          <p:cNvPr id="3" name="Content Placeholder 2">
            <a:extLst>
              <a:ext uri="{FF2B5EF4-FFF2-40B4-BE49-F238E27FC236}">
                <a16:creationId xmlns:a16="http://schemas.microsoft.com/office/drawing/2014/main" id="{8B816C91-B878-3910-8CF3-04423F1E1B5B}"/>
              </a:ext>
            </a:extLst>
          </p:cNvPr>
          <p:cNvSpPr>
            <a:spLocks noGrp="1"/>
          </p:cNvSpPr>
          <p:nvPr>
            <p:ph idx="1"/>
          </p:nvPr>
        </p:nvSpPr>
        <p:spPr/>
        <p:txBody>
          <a:bodyPr>
            <a:normAutofit fontScale="92500" lnSpcReduction="10000"/>
          </a:bodyPr>
          <a:lstStyle/>
          <a:p>
            <a:r>
              <a:rPr lang="en-US" dirty="0"/>
              <a:t>COVID vaccine that Acute respiratory illness in humans caused by a coronavirus, capable of producing severe symptoms.</a:t>
            </a:r>
          </a:p>
          <a:p>
            <a:r>
              <a:rPr lang="en-US" dirty="0"/>
              <a:t>VARICELLA-ZOSTER VACCINE (VARZOS): Vaccine that reduces the incidence of herpes zoster (shingles), a disease caused by reactivation of the varicella-zoster virus (VZV), which is also responsible for chickenpox.</a:t>
            </a:r>
          </a:p>
          <a:p>
            <a:r>
              <a:rPr lang="en-US" dirty="0"/>
              <a:t>FLU (Influenza) vaccine protects against FLU and from its potential serious complications.</a:t>
            </a:r>
          </a:p>
          <a:p>
            <a:r>
              <a:rPr lang="en-US" dirty="0"/>
              <a:t>PPV vaccine protects against infections like pneumonia and meningitis caused by Streptococcus pneumoniae bacteria, especially in older adults and those with weakened immune systems.</a:t>
            </a:r>
          </a:p>
          <a:p>
            <a:endParaRPr lang="en-US" dirty="0"/>
          </a:p>
          <a:p>
            <a:endParaRPr lang="en-US" dirty="0"/>
          </a:p>
          <a:p>
            <a:endParaRPr lang="en-US" dirty="0"/>
          </a:p>
        </p:txBody>
      </p:sp>
    </p:spTree>
    <p:extLst>
      <p:ext uri="{BB962C8B-B14F-4D97-AF65-F5344CB8AC3E}">
        <p14:creationId xmlns:p14="http://schemas.microsoft.com/office/powerpoint/2010/main" val="454792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8F1DA978-2FF0-4E09-976F-91C6D4AA5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5488" y="125488"/>
            <a:ext cx="6346209" cy="6095235"/>
          </a:xfrm>
          <a:prstGeom prst="rect">
            <a:avLst/>
          </a:prstGeom>
          <a:gradFill>
            <a:gsLst>
              <a:gs pos="0">
                <a:schemeClr val="accent5">
                  <a:lumMod val="60000"/>
                  <a:lumOff val="40000"/>
                  <a:alpha val="0"/>
                </a:schemeClr>
              </a:gs>
              <a:gs pos="99000">
                <a:schemeClr val="accent2">
                  <a:alpha val="9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88104" y="2550870"/>
            <a:ext cx="2501979" cy="6112279"/>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79BBB12-9455-421B-86B2-0EA775202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72450" y="728296"/>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FC75BA61-C3D1-91F2-6F8A-DB9AD66FBCC8}"/>
              </a:ext>
            </a:extLst>
          </p:cNvPr>
          <p:cNvSpPr>
            <a:spLocks noGrp="1"/>
          </p:cNvSpPr>
          <p:nvPr>
            <p:ph type="title"/>
          </p:nvPr>
        </p:nvSpPr>
        <p:spPr>
          <a:xfrm>
            <a:off x="872556" y="740563"/>
            <a:ext cx="4688488" cy="3232560"/>
          </a:xfrm>
        </p:spPr>
        <p:txBody>
          <a:bodyPr vert="horz" lIns="0" tIns="0" rIns="0" bIns="0" rtlCol="0" anchor="b">
            <a:normAutofit/>
          </a:bodyPr>
          <a:lstStyle/>
          <a:p>
            <a:r>
              <a:rPr lang="en-US" sz="4000" spc="750">
                <a:solidFill>
                  <a:schemeClr val="bg1"/>
                </a:solidFill>
              </a:rPr>
              <a:t>Thank you</a:t>
            </a:r>
          </a:p>
        </p:txBody>
      </p:sp>
      <p:pic>
        <p:nvPicPr>
          <p:cNvPr id="8" name="Graphic 7" descr="Smiling Face with No Fill">
            <a:extLst>
              <a:ext uri="{FF2B5EF4-FFF2-40B4-BE49-F238E27FC236}">
                <a16:creationId xmlns:a16="http://schemas.microsoft.com/office/drawing/2014/main" id="{F4DA3F9F-88C9-FA86-067D-597A5111C3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9154" y="1199785"/>
            <a:ext cx="4449692" cy="4449692"/>
          </a:xfrm>
          <a:prstGeom prst="rect">
            <a:avLst/>
          </a:prstGeom>
        </p:spPr>
      </p:pic>
    </p:spTree>
    <p:extLst>
      <p:ext uri="{BB962C8B-B14F-4D97-AF65-F5344CB8AC3E}">
        <p14:creationId xmlns:p14="http://schemas.microsoft.com/office/powerpoint/2010/main" val="1302272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62E919-8FEB-0612-305D-6DE650D68994}"/>
              </a:ext>
            </a:extLst>
          </p:cNvPr>
          <p:cNvSpPr>
            <a:spLocks noGrp="1"/>
          </p:cNvSpPr>
          <p:nvPr>
            <p:ph type="title"/>
          </p:nvPr>
        </p:nvSpPr>
        <p:spPr>
          <a:xfrm>
            <a:off x="1380236" y="38126"/>
            <a:ext cx="5929422" cy="1852976"/>
          </a:xfrm>
        </p:spPr>
        <p:txBody>
          <a:bodyPr>
            <a:normAutofit/>
          </a:bodyPr>
          <a:lstStyle/>
          <a:p>
            <a:r>
              <a:rPr lang="en"/>
              <a:t>INTRODUCTION</a:t>
            </a:r>
            <a:endParaRPr lang="en-US"/>
          </a:p>
        </p:txBody>
      </p:sp>
      <p:sp>
        <p:nvSpPr>
          <p:cNvPr id="3" name="Content Placeholder 2">
            <a:extLst>
              <a:ext uri="{FF2B5EF4-FFF2-40B4-BE49-F238E27FC236}">
                <a16:creationId xmlns:a16="http://schemas.microsoft.com/office/drawing/2014/main" id="{76FE2688-3C47-0C97-A437-2DB2D6BDD5ED}"/>
              </a:ext>
            </a:extLst>
          </p:cNvPr>
          <p:cNvSpPr>
            <a:spLocks noGrp="1"/>
          </p:cNvSpPr>
          <p:nvPr>
            <p:ph idx="1"/>
          </p:nvPr>
        </p:nvSpPr>
        <p:spPr>
          <a:xfrm>
            <a:off x="1380237" y="2621381"/>
            <a:ext cx="5929422" cy="3322219"/>
          </a:xfrm>
        </p:spPr>
        <p:txBody>
          <a:bodyPr>
            <a:normAutofit/>
          </a:bodyPr>
          <a:lstStyle/>
          <a:p>
            <a:pPr marL="0" indent="0">
              <a:lnSpc>
                <a:spcPct val="110000"/>
              </a:lnSpc>
              <a:buNone/>
            </a:pPr>
            <a:r>
              <a:rPr lang="en-US" sz="1700" b="0" i="0">
                <a:effectLst/>
              </a:rPr>
              <a:t>In an era of heightened focus on public health and vaccine safety, our project aims to analyze and predict Adverse Events (AEs) associated with vaccines using data from the Vaccine Adverse Event Reporting System (VAERS).  Our primary goal is to develop a model that predicts the risk of AEs and create a tool to help users assess vaccine safety.</a:t>
            </a:r>
          </a:p>
          <a:p>
            <a:pPr marL="0" indent="0">
              <a:lnSpc>
                <a:spcPct val="110000"/>
              </a:lnSpc>
              <a:buNone/>
            </a:pPr>
            <a:r>
              <a:rPr lang="en-US" sz="1700" b="0" i="0">
                <a:effectLst/>
              </a:rPr>
              <a:t>What is an Adverse Event (AE)?</a:t>
            </a:r>
            <a:br>
              <a:rPr lang="en-US" sz="1700" b="0" i="0">
                <a:effectLst/>
              </a:rPr>
            </a:br>
            <a:r>
              <a:rPr lang="en-US" sz="1700" b="0" i="0">
                <a:effectLst/>
              </a:rPr>
              <a:t>An Adverse Event is a harmful or unintended outcome that occurs after a patient receives medical care, including vaccination. AEs can range from mild (e.g., soreness at injection site) to severe (e.g., anaphylaxis).</a:t>
            </a:r>
            <a:endParaRPr lang="en-US" sz="1700"/>
          </a:p>
          <a:p>
            <a:pPr marL="0" indent="0">
              <a:lnSpc>
                <a:spcPct val="110000"/>
              </a:lnSpc>
              <a:buNone/>
            </a:pPr>
            <a:endParaRPr lang="en-US" sz="1700" b="0" i="0">
              <a:effectLst/>
            </a:endParaRPr>
          </a:p>
          <a:p>
            <a:pPr marL="0" indent="0">
              <a:lnSpc>
                <a:spcPct val="110000"/>
              </a:lnSpc>
              <a:buNone/>
            </a:pPr>
            <a:endParaRPr lang="en-US" sz="1700"/>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harmaceutical research lab">
            <a:extLst>
              <a:ext uri="{FF2B5EF4-FFF2-40B4-BE49-F238E27FC236}">
                <a16:creationId xmlns:a16="http://schemas.microsoft.com/office/drawing/2014/main" id="{460EF169-7D7A-081C-5B83-3FBC31AC1064}"/>
              </a:ext>
            </a:extLst>
          </p:cNvPr>
          <p:cNvPicPr>
            <a:picLocks noChangeAspect="1"/>
          </p:cNvPicPr>
          <p:nvPr/>
        </p:nvPicPr>
        <p:blipFill>
          <a:blip r:embed="rId2"/>
          <a:srcRect l="31345" r="21019" b="-2"/>
          <a:stretch/>
        </p:blipFill>
        <p:spPr>
          <a:xfrm>
            <a:off x="8115300" y="-12515"/>
            <a:ext cx="4076700" cy="6418631"/>
          </a:xfrm>
          <a:prstGeom prst="rect">
            <a:avLst/>
          </a:prstGeom>
        </p:spPr>
      </p:pic>
    </p:spTree>
    <p:extLst>
      <p:ext uri="{BB962C8B-B14F-4D97-AF65-F5344CB8AC3E}">
        <p14:creationId xmlns:p14="http://schemas.microsoft.com/office/powerpoint/2010/main" val="358372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D8FAF097-5073-4347-985F-3B9C1042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DE622D-384A-21DE-CAA7-235679069378}"/>
              </a:ext>
            </a:extLst>
          </p:cNvPr>
          <p:cNvSpPr>
            <a:spLocks noGrp="1"/>
          </p:cNvSpPr>
          <p:nvPr>
            <p:ph type="title"/>
          </p:nvPr>
        </p:nvSpPr>
        <p:spPr>
          <a:xfrm>
            <a:off x="1371599" y="474031"/>
            <a:ext cx="9448801" cy="1003895"/>
          </a:xfrm>
        </p:spPr>
        <p:txBody>
          <a:bodyPr anchor="b">
            <a:normAutofit/>
          </a:bodyPr>
          <a:lstStyle/>
          <a:p>
            <a:r>
              <a:rPr lang="en-US"/>
              <a:t>Project Rationale</a:t>
            </a:r>
          </a:p>
        </p:txBody>
      </p:sp>
      <p:sp>
        <p:nvSpPr>
          <p:cNvPr id="45" name="Rectangle 44">
            <a:extLst>
              <a:ext uri="{FF2B5EF4-FFF2-40B4-BE49-F238E27FC236}">
                <a16:creationId xmlns:a16="http://schemas.microsoft.com/office/drawing/2014/main" id="{445029C0-7C9E-4B38-AF9F-4F41075F6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22416BE-CA7D-4941-954A-840BCE5B8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Content Placeholder 2">
            <a:extLst>
              <a:ext uri="{FF2B5EF4-FFF2-40B4-BE49-F238E27FC236}">
                <a16:creationId xmlns:a16="http://schemas.microsoft.com/office/drawing/2014/main" id="{9F4E1C78-E2DD-551C-9EA9-C827AE05F87D}"/>
              </a:ext>
            </a:extLst>
          </p:cNvPr>
          <p:cNvGraphicFramePr>
            <a:graphicFrameLocks noGrp="1"/>
          </p:cNvGraphicFramePr>
          <p:nvPr>
            <p:ph idx="1"/>
            <p:extLst>
              <p:ext uri="{D42A27DB-BD31-4B8C-83A1-F6EECF244321}">
                <p14:modId xmlns:p14="http://schemas.microsoft.com/office/powerpoint/2010/main" val="1261190542"/>
              </p:ext>
            </p:extLst>
          </p:nvPr>
        </p:nvGraphicFramePr>
        <p:xfrm>
          <a:off x="1371600" y="1913860"/>
          <a:ext cx="9448800" cy="3902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154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8CBC5F-6D88-8B2B-1BA6-187486DC22C4}"/>
              </a:ext>
            </a:extLst>
          </p:cNvPr>
          <p:cNvSpPr>
            <a:spLocks noGrp="1"/>
          </p:cNvSpPr>
          <p:nvPr>
            <p:ph type="title"/>
          </p:nvPr>
        </p:nvSpPr>
        <p:spPr/>
        <p:txBody>
          <a:bodyPr/>
          <a:lstStyle/>
          <a:p>
            <a:r>
              <a:rPr lang="en-US"/>
              <a:t>Research Question and Hypothesis</a:t>
            </a:r>
          </a:p>
        </p:txBody>
      </p:sp>
      <p:graphicFrame>
        <p:nvGraphicFramePr>
          <p:cNvPr id="11" name="Content Placeholder 6">
            <a:extLst>
              <a:ext uri="{FF2B5EF4-FFF2-40B4-BE49-F238E27FC236}">
                <a16:creationId xmlns:a16="http://schemas.microsoft.com/office/drawing/2014/main" id="{98D0AD93-5B8B-9666-0B44-13B0EBC539D6}"/>
              </a:ext>
            </a:extLst>
          </p:cNvPr>
          <p:cNvGraphicFramePr>
            <a:graphicFrameLocks noGrp="1"/>
          </p:cNvGraphicFramePr>
          <p:nvPr>
            <p:ph sz="half" idx="1"/>
          </p:nvPr>
        </p:nvGraphicFramePr>
        <p:xfrm>
          <a:off x="1371599" y="2112264"/>
          <a:ext cx="10100733" cy="3959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407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DB36978-70AD-9E44-204B-40DF5A1C2F9D}"/>
              </a:ext>
            </a:extLst>
          </p:cNvPr>
          <p:cNvSpPr>
            <a:spLocks noGrp="1"/>
          </p:cNvSpPr>
          <p:nvPr>
            <p:ph type="title"/>
          </p:nvPr>
        </p:nvSpPr>
        <p:spPr>
          <a:xfrm>
            <a:off x="8643193" y="457201"/>
            <a:ext cx="3091607" cy="1727643"/>
          </a:xfrm>
        </p:spPr>
        <p:txBody>
          <a:bodyPr anchor="b">
            <a:normAutofit/>
          </a:bodyPr>
          <a:lstStyle/>
          <a:p>
            <a:r>
              <a:rPr lang="en-US" sz="2800"/>
              <a:t>Motivation Behind the study</a:t>
            </a:r>
          </a:p>
        </p:txBody>
      </p:sp>
      <p:pic>
        <p:nvPicPr>
          <p:cNvPr id="7" name="Picture 6" descr="Line of vials">
            <a:extLst>
              <a:ext uri="{FF2B5EF4-FFF2-40B4-BE49-F238E27FC236}">
                <a16:creationId xmlns:a16="http://schemas.microsoft.com/office/drawing/2014/main" id="{37D3D61A-1F7F-17ED-55F1-C30A91A281E4}"/>
              </a:ext>
            </a:extLst>
          </p:cNvPr>
          <p:cNvPicPr>
            <a:picLocks noChangeAspect="1"/>
          </p:cNvPicPr>
          <p:nvPr/>
        </p:nvPicPr>
        <p:blipFill>
          <a:blip r:embed="rId2"/>
          <a:srcRect l="15470" r="-1" b="-1"/>
          <a:stretch/>
        </p:blipFill>
        <p:spPr>
          <a:xfrm>
            <a:off x="20" y="431"/>
            <a:ext cx="8115280" cy="6408311"/>
          </a:xfrm>
          <a:prstGeom prst="rect">
            <a:avLst/>
          </a:prstGeom>
        </p:spPr>
      </p:pic>
      <p:sp>
        <p:nvSpPr>
          <p:cNvPr id="5" name="Content Placeholder 4">
            <a:extLst>
              <a:ext uri="{FF2B5EF4-FFF2-40B4-BE49-F238E27FC236}">
                <a16:creationId xmlns:a16="http://schemas.microsoft.com/office/drawing/2014/main" id="{70B52DC4-C2B7-8514-84FB-33284E1DCCDB}"/>
              </a:ext>
            </a:extLst>
          </p:cNvPr>
          <p:cNvSpPr>
            <a:spLocks noGrp="1"/>
          </p:cNvSpPr>
          <p:nvPr>
            <p:ph idx="1"/>
          </p:nvPr>
        </p:nvSpPr>
        <p:spPr>
          <a:xfrm>
            <a:off x="8643193" y="2530549"/>
            <a:ext cx="2942813" cy="3428124"/>
          </a:xfrm>
        </p:spPr>
        <p:txBody>
          <a:bodyPr>
            <a:normAutofit/>
          </a:bodyPr>
          <a:lstStyle/>
          <a:p>
            <a:pPr marL="0" indent="0">
              <a:lnSpc>
                <a:spcPct val="110000"/>
              </a:lnSpc>
              <a:buNone/>
            </a:pPr>
            <a:r>
              <a:rPr lang="en-US" sz="1400" b="0" i="0">
                <a:effectLst/>
                <a:latin typeface="var(--font-fk-grotesk-neue)"/>
              </a:rPr>
              <a:t>Over 1 million COVID-19 vaccine injuries have been reported, highlighting the need to identify factors contributing to adverse outcomes. </a:t>
            </a:r>
          </a:p>
          <a:p>
            <a:pPr marL="0" indent="0">
              <a:lnSpc>
                <a:spcPct val="110000"/>
              </a:lnSpc>
              <a:buNone/>
            </a:pPr>
            <a:r>
              <a:rPr lang="en-US" sz="1400" b="0" i="0">
                <a:effectLst/>
                <a:latin typeface="var(--font-fk-grotesk-neue)"/>
              </a:rPr>
              <a:t>Serious adverse events (AEs), though rare, can lead to severe complications include severe allergic reactions, seizures, and life-threatening complications.</a:t>
            </a:r>
          </a:p>
          <a:p>
            <a:pPr marL="0" indent="0">
              <a:lnSpc>
                <a:spcPct val="110000"/>
              </a:lnSpc>
              <a:buNone/>
            </a:pPr>
            <a:r>
              <a:rPr lang="en-US" sz="1400" b="0" i="0">
                <a:effectLst/>
                <a:latin typeface="var(--font-fk-grotesk-neue)"/>
              </a:rPr>
              <a:t>A CDC investigation into the Janssen vaccine revealed higher rates of fainting, emphasizing the importance of monitoring vaccine recipients.</a:t>
            </a:r>
          </a:p>
          <a:p>
            <a:pPr marL="0" indent="0">
              <a:lnSpc>
                <a:spcPct val="110000"/>
              </a:lnSpc>
              <a:buNone/>
            </a:pPr>
            <a:endParaRPr lang="en-US" sz="1400"/>
          </a:p>
        </p:txBody>
      </p:sp>
      <p:sp>
        <p:nvSpPr>
          <p:cNvPr id="13" name="Rectangle 12">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7065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989E4-1018-71FD-7A59-CEE5EA532B32}"/>
              </a:ext>
            </a:extLst>
          </p:cNvPr>
          <p:cNvSpPr>
            <a:spLocks noGrp="1"/>
          </p:cNvSpPr>
          <p:nvPr>
            <p:ph type="title"/>
          </p:nvPr>
        </p:nvSpPr>
        <p:spPr>
          <a:xfrm>
            <a:off x="1371601" y="457199"/>
            <a:ext cx="9448800" cy="1061357"/>
          </a:xfrm>
        </p:spPr>
        <p:txBody>
          <a:bodyPr>
            <a:normAutofit/>
          </a:bodyPr>
          <a:lstStyle/>
          <a:p>
            <a:pPr>
              <a:lnSpc>
                <a:spcPct val="90000"/>
              </a:lnSpc>
            </a:pPr>
            <a:r>
              <a:rPr lang="en-US" sz="3700"/>
              <a:t>Overview of similar </a:t>
            </a:r>
            <a:r>
              <a:rPr lang="en-US"/>
              <a:t>approaches</a:t>
            </a:r>
            <a:endParaRPr lang="en-US" sz="3700"/>
          </a:p>
        </p:txBody>
      </p:sp>
      <p:sp>
        <p:nvSpPr>
          <p:cNvPr id="28" name="Content Placeholder 2">
            <a:extLst>
              <a:ext uri="{FF2B5EF4-FFF2-40B4-BE49-F238E27FC236}">
                <a16:creationId xmlns:a16="http://schemas.microsoft.com/office/drawing/2014/main" id="{C534B2C0-7EF4-3924-5056-8FDD81C2FA7E}"/>
              </a:ext>
            </a:extLst>
          </p:cNvPr>
          <p:cNvSpPr>
            <a:spLocks noGrp="1"/>
          </p:cNvSpPr>
          <p:nvPr>
            <p:ph idx="1"/>
          </p:nvPr>
        </p:nvSpPr>
        <p:spPr>
          <a:xfrm>
            <a:off x="1371601" y="1887968"/>
            <a:ext cx="9448800" cy="3812746"/>
          </a:xfrm>
        </p:spPr>
        <p:txBody>
          <a:bodyPr>
            <a:normAutofit/>
          </a:bodyPr>
          <a:lstStyle/>
          <a:p>
            <a:pPr marL="0" indent="0">
              <a:buNone/>
            </a:pPr>
            <a:r>
              <a:rPr lang="en-US" sz="1800" b="1" i="0">
                <a:effectLst/>
              </a:rPr>
              <a:t>1. State of the Art</a:t>
            </a:r>
          </a:p>
          <a:p>
            <a:pPr marL="0" indent="0">
              <a:buNone/>
            </a:pPr>
            <a:r>
              <a:rPr lang="en-US" sz="1800" b="0" i="0">
                <a:effectLst/>
              </a:rPr>
              <a:t>Existing Studies: There has been extensive research on vaccine safety, focusing on adverse events reported in the VAERS database. Studies have used machine learning to predict serious vs. non-serious outcomes, but most focus on one specific vaccine or short-term side effects. </a:t>
            </a:r>
          </a:p>
          <a:p>
            <a:pPr marL="0" indent="0">
              <a:buNone/>
            </a:pPr>
            <a:r>
              <a:rPr lang="en-US" sz="1800" b="0" i="0">
                <a:effectLst/>
              </a:rPr>
              <a:t>VAERS Monitoring Tools: The CDC and FDA already use data mining techniques to detect safety signals, but these models are general and not tailored to individual patient characteristics. </a:t>
            </a:r>
          </a:p>
          <a:p>
            <a:pPr marL="0" indent="0">
              <a:buNone/>
            </a:pPr>
            <a:r>
              <a:rPr lang="en-US" sz="1800" b="1" i="0">
                <a:effectLst/>
              </a:rPr>
              <a:t>2. What’s Missing? </a:t>
            </a:r>
          </a:p>
          <a:p>
            <a:pPr marL="0" indent="0">
              <a:buNone/>
            </a:pPr>
            <a:r>
              <a:rPr lang="en-US" sz="1800" b="0" i="0">
                <a:effectLst/>
              </a:rPr>
              <a:t>Personalized Prediction: Most existing approaches do not tailor predictions to specific individuals based on their demographics and medical history. There is also limited focus on predicting future risks for patients considering vaccination.</a:t>
            </a:r>
          </a:p>
          <a:p>
            <a:endParaRPr lang="en-US" sz="1800"/>
          </a:p>
        </p:txBody>
      </p:sp>
      <p:sp>
        <p:nvSpPr>
          <p:cNvPr id="35" name="Rectangle 34">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211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2B995-0500-8488-1A9E-E33147EE8450}"/>
              </a:ext>
            </a:extLst>
          </p:cNvPr>
          <p:cNvSpPr>
            <a:spLocks noGrp="1"/>
          </p:cNvSpPr>
          <p:nvPr>
            <p:ph type="title"/>
          </p:nvPr>
        </p:nvSpPr>
        <p:spPr>
          <a:xfrm>
            <a:off x="1380236" y="48919"/>
            <a:ext cx="8271764" cy="1229544"/>
          </a:xfrm>
        </p:spPr>
        <p:txBody>
          <a:bodyPr>
            <a:normAutofit/>
          </a:bodyPr>
          <a:lstStyle/>
          <a:p>
            <a:r>
              <a:rPr lang="en-US"/>
              <a:t>introduction</a:t>
            </a:r>
            <a:r>
              <a:rPr lang="en-US" sz="4000"/>
              <a:t> to Dataset</a:t>
            </a:r>
          </a:p>
        </p:txBody>
      </p:sp>
      <p:sp>
        <p:nvSpPr>
          <p:cNvPr id="3" name="Content Placeholder 2">
            <a:extLst>
              <a:ext uri="{FF2B5EF4-FFF2-40B4-BE49-F238E27FC236}">
                <a16:creationId xmlns:a16="http://schemas.microsoft.com/office/drawing/2014/main" id="{12E2129A-687B-2AD4-117D-ACF8E147D48A}"/>
              </a:ext>
            </a:extLst>
          </p:cNvPr>
          <p:cNvSpPr>
            <a:spLocks noGrp="1"/>
          </p:cNvSpPr>
          <p:nvPr>
            <p:ph idx="1"/>
          </p:nvPr>
        </p:nvSpPr>
        <p:spPr>
          <a:xfrm>
            <a:off x="1380236" y="1378595"/>
            <a:ext cx="9821163" cy="5258408"/>
          </a:xfrm>
        </p:spPr>
        <p:txBody>
          <a:bodyPr>
            <a:noAutofit/>
          </a:bodyPr>
          <a:lstStyle/>
          <a:p>
            <a:pPr>
              <a:lnSpc>
                <a:spcPct val="110000"/>
              </a:lnSpc>
            </a:pPr>
            <a:r>
              <a:rPr lang="en-US" sz="1600" b="1" dirty="0"/>
              <a:t>Data source</a:t>
            </a:r>
            <a:r>
              <a:rPr lang="en-US" sz="1600" dirty="0"/>
              <a:t>: </a:t>
            </a:r>
            <a:r>
              <a:rPr lang="en-US" sz="1600" dirty="0">
                <a:hlinkClick r:id="rId2"/>
              </a:rPr>
              <a:t>VAERS data link</a:t>
            </a:r>
            <a:endParaRPr lang="en-US" sz="1600" dirty="0"/>
          </a:p>
          <a:p>
            <a:pPr>
              <a:lnSpc>
                <a:spcPct val="110000"/>
              </a:lnSpc>
            </a:pPr>
            <a:r>
              <a:rPr lang="en-US" sz="1600" b="1" dirty="0"/>
              <a:t>Dataset characteristics</a:t>
            </a:r>
            <a:r>
              <a:rPr lang="en-US" sz="1600" dirty="0"/>
              <a:t>: </a:t>
            </a:r>
          </a:p>
          <a:p>
            <a:pPr marL="0" indent="0">
              <a:lnSpc>
                <a:spcPct val="110000"/>
              </a:lnSpc>
              <a:buNone/>
            </a:pPr>
            <a:r>
              <a:rPr lang="en-US" sz="1600" dirty="0"/>
              <a:t>It consists of 3 CSV files per year (1990-2024): </a:t>
            </a:r>
          </a:p>
          <a:p>
            <a:pPr marL="0" indent="0">
              <a:lnSpc>
                <a:spcPct val="110000"/>
              </a:lnSpc>
              <a:buNone/>
            </a:pPr>
            <a:r>
              <a:rPr lang="en-US" sz="1600" dirty="0"/>
              <a:t>1.</a:t>
            </a:r>
            <a:r>
              <a:rPr lang="en-US" sz="1600" b="0" i="0" dirty="0">
                <a:effectLst/>
              </a:rPr>
              <a:t>VAERSDATA.CSV: Contains demographic and AE information </a:t>
            </a:r>
          </a:p>
          <a:p>
            <a:pPr marL="0" indent="0">
              <a:lnSpc>
                <a:spcPct val="110000"/>
              </a:lnSpc>
              <a:buNone/>
            </a:pPr>
            <a:r>
              <a:rPr lang="en-US" sz="1600" b="0" i="0" dirty="0">
                <a:effectLst/>
              </a:rPr>
              <a:t>2. VAERSVAX.CSV: Vaccine-specific data</a:t>
            </a:r>
          </a:p>
          <a:p>
            <a:pPr marL="0" indent="0">
              <a:lnSpc>
                <a:spcPct val="110000"/>
              </a:lnSpc>
              <a:buNone/>
            </a:pPr>
            <a:r>
              <a:rPr lang="en-US" sz="1600" b="0" i="0" dirty="0">
                <a:effectLst/>
              </a:rPr>
              <a:t>3. VAERSSYMPTOMS.CSV: Detailed symptom information</a:t>
            </a:r>
            <a:endParaRPr lang="en-US" sz="1600" dirty="0"/>
          </a:p>
          <a:p>
            <a:pPr>
              <a:lnSpc>
                <a:spcPct val="110000"/>
              </a:lnSpc>
            </a:pPr>
            <a:r>
              <a:rPr lang="en-US" sz="1600" b="1" dirty="0"/>
              <a:t>Data volume: </a:t>
            </a:r>
          </a:p>
          <a:p>
            <a:pPr marL="0" indent="0">
              <a:lnSpc>
                <a:spcPct val="110000"/>
              </a:lnSpc>
              <a:buNone/>
            </a:pPr>
            <a:r>
              <a:rPr lang="en-US" sz="1600" dirty="0"/>
              <a:t>The total size of the zip file is 505.96 MB. </a:t>
            </a:r>
          </a:p>
          <a:p>
            <a:pPr marL="0" indent="0">
              <a:lnSpc>
                <a:spcPct val="110000"/>
              </a:lnSpc>
              <a:buNone/>
            </a:pPr>
            <a:r>
              <a:rPr lang="en-US" sz="1600" dirty="0"/>
              <a:t>VAERSDATA – 1418326 rows and 35 columns, VAERSSYMPTOM – 1844343 rows and 11 columns and VAERSVAX – 16008874 rows and 8 columns</a:t>
            </a:r>
          </a:p>
          <a:p>
            <a:pPr>
              <a:lnSpc>
                <a:spcPct val="110000"/>
              </a:lnSpc>
              <a:buFont typeface="Arial" panose="020B0604020202020204" pitchFamily="34" charset="0"/>
              <a:buChar char="•"/>
            </a:pPr>
            <a:r>
              <a:rPr lang="en-US" sz="1600" b="1" dirty="0"/>
              <a:t>Data quality considerations</a:t>
            </a:r>
            <a:r>
              <a:rPr lang="en-US" sz="1600" dirty="0"/>
              <a:t>:</a:t>
            </a:r>
          </a:p>
          <a:p>
            <a:pPr marL="0" indent="0">
              <a:lnSpc>
                <a:spcPct val="110000"/>
              </a:lnSpc>
              <a:buNone/>
            </a:pPr>
            <a:r>
              <a:rPr lang="en-US" sz="1600" b="0" i="0" dirty="0">
                <a:effectLst/>
              </a:rPr>
              <a:t>Self-reported data</a:t>
            </a:r>
            <a:r>
              <a:rPr lang="en-US" sz="1600" dirty="0"/>
              <a:t> m</a:t>
            </a:r>
            <a:r>
              <a:rPr lang="en-US" sz="1600" b="0" i="0" dirty="0">
                <a:effectLst/>
              </a:rPr>
              <a:t>ay include biases and inconsistencies, and not all AEs are reported to VAERS</a:t>
            </a:r>
          </a:p>
        </p:txBody>
      </p:sp>
      <p:sp>
        <p:nvSpPr>
          <p:cNvPr id="20" name="Rectangle 19">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1319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06352-5DA4-F0C2-F649-B7C9560CE0A0}"/>
              </a:ext>
            </a:extLst>
          </p:cNvPr>
          <p:cNvSpPr>
            <a:spLocks noGrp="1"/>
          </p:cNvSpPr>
          <p:nvPr>
            <p:ph type="title"/>
          </p:nvPr>
        </p:nvSpPr>
        <p:spPr>
          <a:xfrm>
            <a:off x="1371600" y="-16464"/>
            <a:ext cx="10241280" cy="1234440"/>
          </a:xfrm>
        </p:spPr>
        <p:txBody>
          <a:bodyPr/>
          <a:lstStyle/>
          <a:p>
            <a:r>
              <a:rPr lang="en-US" dirty="0"/>
              <a:t>Data description</a:t>
            </a:r>
          </a:p>
        </p:txBody>
      </p:sp>
      <p:pic>
        <p:nvPicPr>
          <p:cNvPr id="5" name="Content Placeholder 4" descr="A screenshot of a computer screen&#10;&#10;Description automatically generated">
            <a:extLst>
              <a:ext uri="{FF2B5EF4-FFF2-40B4-BE49-F238E27FC236}">
                <a16:creationId xmlns:a16="http://schemas.microsoft.com/office/drawing/2014/main" id="{B67F1DD1-AEE1-1976-34F5-6C0D7D14F3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656" y="1407397"/>
            <a:ext cx="2587589" cy="4579204"/>
          </a:xfrm>
        </p:spPr>
      </p:pic>
      <p:pic>
        <p:nvPicPr>
          <p:cNvPr id="9" name="Picture 8">
            <a:extLst>
              <a:ext uri="{FF2B5EF4-FFF2-40B4-BE49-F238E27FC236}">
                <a16:creationId xmlns:a16="http://schemas.microsoft.com/office/drawing/2014/main" id="{C9182373-0A64-4383-DAD0-306750223095}"/>
              </a:ext>
            </a:extLst>
          </p:cNvPr>
          <p:cNvPicPr>
            <a:picLocks noChangeAspect="1"/>
          </p:cNvPicPr>
          <p:nvPr/>
        </p:nvPicPr>
        <p:blipFill>
          <a:blip r:embed="rId3"/>
          <a:stretch>
            <a:fillRect/>
          </a:stretch>
        </p:blipFill>
        <p:spPr>
          <a:xfrm>
            <a:off x="7705810" y="1739590"/>
            <a:ext cx="4050284" cy="3586049"/>
          </a:xfrm>
          <a:prstGeom prst="rect">
            <a:avLst/>
          </a:prstGeom>
        </p:spPr>
      </p:pic>
      <p:pic>
        <p:nvPicPr>
          <p:cNvPr id="11" name="Picture 10">
            <a:extLst>
              <a:ext uri="{FF2B5EF4-FFF2-40B4-BE49-F238E27FC236}">
                <a16:creationId xmlns:a16="http://schemas.microsoft.com/office/drawing/2014/main" id="{C3102E35-71A3-2ECC-3E17-ABFA832732EC}"/>
              </a:ext>
            </a:extLst>
          </p:cNvPr>
          <p:cNvPicPr>
            <a:picLocks noChangeAspect="1"/>
          </p:cNvPicPr>
          <p:nvPr/>
        </p:nvPicPr>
        <p:blipFill>
          <a:blip r:embed="rId4"/>
          <a:stretch>
            <a:fillRect/>
          </a:stretch>
        </p:blipFill>
        <p:spPr>
          <a:xfrm>
            <a:off x="3364572" y="1853446"/>
            <a:ext cx="3916319" cy="2752008"/>
          </a:xfrm>
          <a:prstGeom prst="rect">
            <a:avLst/>
          </a:prstGeom>
        </p:spPr>
      </p:pic>
    </p:spTree>
    <p:extLst>
      <p:ext uri="{BB962C8B-B14F-4D97-AF65-F5344CB8AC3E}">
        <p14:creationId xmlns:p14="http://schemas.microsoft.com/office/powerpoint/2010/main" val="2581393074"/>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ED97B6C636F304E91C87D8EF503E0BD" ma:contentTypeVersion="9" ma:contentTypeDescription="Create a new document." ma:contentTypeScope="" ma:versionID="9cef270fbd3fa45ad152fba8bbc956cd">
  <xsd:schema xmlns:xsd="http://www.w3.org/2001/XMLSchema" xmlns:xs="http://www.w3.org/2001/XMLSchema" xmlns:p="http://schemas.microsoft.com/office/2006/metadata/properties" xmlns:ns3="6ddff550-1033-4cd5-9e4a-14ebbdbd9c49" xmlns:ns4="0ebd44a9-41b8-4e33-a136-3ce14a6f51d0" targetNamespace="http://schemas.microsoft.com/office/2006/metadata/properties" ma:root="true" ma:fieldsID="f12077d1ecaa25207a9a1523547f0e65" ns3:_="" ns4:_="">
    <xsd:import namespace="6ddff550-1033-4cd5-9e4a-14ebbdbd9c49"/>
    <xsd:import namespace="0ebd44a9-41b8-4e33-a136-3ce14a6f51d0"/>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dff550-1033-4cd5-9e4a-14ebbdbd9c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bd44a9-41b8-4e33-a136-3ce14a6f51d0"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ddff550-1033-4cd5-9e4a-14ebbdbd9c49" xsi:nil="true"/>
  </documentManagement>
</p:properties>
</file>

<file path=customXml/itemProps1.xml><?xml version="1.0" encoding="utf-8"?>
<ds:datastoreItem xmlns:ds="http://schemas.openxmlformats.org/officeDocument/2006/customXml" ds:itemID="{864E9049-A4AB-4D4C-8C0F-BA3C7A6AFF80}">
  <ds:schemaRefs>
    <ds:schemaRef ds:uri="http://schemas.microsoft.com/sharepoint/v3/contenttype/forms"/>
  </ds:schemaRefs>
</ds:datastoreItem>
</file>

<file path=customXml/itemProps2.xml><?xml version="1.0" encoding="utf-8"?>
<ds:datastoreItem xmlns:ds="http://schemas.openxmlformats.org/officeDocument/2006/customXml" ds:itemID="{DD9F22F7-B079-451C-B7D5-1B492F23B4B2}">
  <ds:schemaRefs>
    <ds:schemaRef ds:uri="0ebd44a9-41b8-4e33-a136-3ce14a6f51d0"/>
    <ds:schemaRef ds:uri="6ddff550-1033-4cd5-9e4a-14ebbdbd9c4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B1B692F-9F4A-4636-9FF9-1C56571ED7BB}">
  <ds:schemaRefs>
    <ds:schemaRef ds:uri="http://purl.org/dc/terms/"/>
    <ds:schemaRef ds:uri="http://schemas.openxmlformats.org/package/2006/metadata/core-properties"/>
    <ds:schemaRef ds:uri="http://schemas.microsoft.com/office/2006/documentManagement/types"/>
    <ds:schemaRef ds:uri="0ebd44a9-41b8-4e33-a136-3ce14a6f51d0"/>
    <ds:schemaRef ds:uri="http://schemas.microsoft.com/office/2006/metadata/properties"/>
    <ds:schemaRef ds:uri="http://purl.org/dc/elements/1.1/"/>
    <ds:schemaRef ds:uri="http://schemas.microsoft.com/office/infopath/2007/PartnerControls"/>
    <ds:schemaRef ds:uri="6ddff550-1033-4cd5-9e4a-14ebbdbd9c4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86</TotalTime>
  <Words>1187</Words>
  <Application>Microsoft Office PowerPoint</Application>
  <PresentationFormat>Widescreen</PresentationFormat>
  <Paragraphs>90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__fkGroteskNeue_598ab8</vt:lpstr>
      <vt:lpstr>Arial</vt:lpstr>
      <vt:lpstr>Calibri</vt:lpstr>
      <vt:lpstr>Tw Cen MT</vt:lpstr>
      <vt:lpstr>var(--font-fk-grotesk-neue)</vt:lpstr>
      <vt:lpstr>GradientRiseVTI</vt:lpstr>
      <vt:lpstr>VaxRisk: Analysis of VAERS Reports for Vaccine Safety Assessment</vt:lpstr>
      <vt:lpstr>TABLE OF CONTENTS</vt:lpstr>
      <vt:lpstr>INTRODUCTION</vt:lpstr>
      <vt:lpstr>Project Rationale</vt:lpstr>
      <vt:lpstr>Research Question and Hypothesis</vt:lpstr>
      <vt:lpstr>Motivation Behind the study</vt:lpstr>
      <vt:lpstr>Overview of similar approaches</vt:lpstr>
      <vt:lpstr>introduction to Dataset</vt:lpstr>
      <vt:lpstr>Data description</vt:lpstr>
      <vt:lpstr>Merging Dataframes </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Data engineering</vt:lpstr>
      <vt:lpstr>Project Scope</vt:lpstr>
      <vt:lpstr>Vaccine Considered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Chandrikarani Akash</dc:creator>
  <cp:lastModifiedBy>Chandrikarani Vaidya</cp:lastModifiedBy>
  <cp:revision>2</cp:revision>
  <dcterms:created xsi:type="dcterms:W3CDTF">2024-10-07T14:34:21Z</dcterms:created>
  <dcterms:modified xsi:type="dcterms:W3CDTF">2024-10-23T16:57:40Z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0x0101005ED97B6C636F304E91C87D8EF503E0BD</vt:lpwstr>
  </property>
</Properties>
</file>