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1" r:id="rId2"/>
    <p:sldId id="274" r:id="rId3"/>
    <p:sldId id="262" r:id="rId4"/>
    <p:sldId id="268" r:id="rId5"/>
    <p:sldId id="271" r:id="rId6"/>
    <p:sldId id="263" r:id="rId7"/>
    <p:sldId id="276" r:id="rId8"/>
    <p:sldId id="277" r:id="rId9"/>
    <p:sldId id="278" r:id="rId10"/>
    <p:sldId id="275" r:id="rId11"/>
    <p:sldId id="266" r:id="rId12"/>
    <p:sldId id="269" r:id="rId13"/>
    <p:sldId id="264" r:id="rId14"/>
    <p:sldId id="265"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02"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D8BD707-D9CF-40AE-B4C6-C98DA3205C09}" type="datetimeFigureOut">
              <a:rPr lang="en-US" smtClean="0"/>
              <a:pPr/>
              <a:t>9/13/2021</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362200"/>
            <a:ext cx="8077200" cy="670906"/>
          </a:xfrm>
        </p:spPr>
        <p:txBody>
          <a:bodyPr>
            <a:normAutofit fontScale="90000"/>
          </a:bodyPr>
          <a:lstStyle/>
          <a:p>
            <a:pPr algn="ctr"/>
            <a:r>
              <a:rPr lang="en-US" sz="4000" dirty="0">
                <a:latin typeface="Britannic Bold" pitchFamily="34" charset="0"/>
              </a:rPr>
              <a:t>     </a:t>
            </a:r>
            <a:r>
              <a:rPr lang="en-US" sz="4000" b="1" dirty="0" smtClean="0">
                <a:latin typeface="Cambria" pitchFamily="18" charset="0"/>
              </a:rPr>
              <a:t>PREDICTION OF LIFE_EXPECTANCY AGE</a:t>
            </a:r>
            <a:endParaRPr lang="en-IN" sz="4000" b="1" dirty="0">
              <a:latin typeface="Cambria" pitchFamily="18" charset="0"/>
              <a:ea typeface="Cambria" pitchFamily="18" charset="0"/>
            </a:endParaRPr>
          </a:p>
        </p:txBody>
      </p:sp>
      <p:sp>
        <p:nvSpPr>
          <p:cNvPr id="5" name="Subtitle 4"/>
          <p:cNvSpPr>
            <a:spLocks noGrp="1"/>
          </p:cNvSpPr>
          <p:nvPr>
            <p:ph type="subTitle" idx="1"/>
          </p:nvPr>
        </p:nvSpPr>
        <p:spPr>
          <a:xfrm>
            <a:off x="2438400" y="4267200"/>
            <a:ext cx="6511131" cy="329259"/>
          </a:xfrm>
        </p:spPr>
        <p:txBody>
          <a:bodyPr>
            <a:noAutofit/>
          </a:bodyPr>
          <a:lstStyle/>
          <a:p>
            <a:r>
              <a:rPr lang="en-IN" sz="3200" b="1" dirty="0"/>
              <a:t>   </a:t>
            </a:r>
            <a:r>
              <a:rPr lang="en-IN" sz="3200" b="1" dirty="0" smtClean="0"/>
              <a:t>By-</a:t>
            </a:r>
          </a:p>
          <a:p>
            <a:r>
              <a:rPr lang="en-IN" sz="3200" b="1" dirty="0" smtClean="0"/>
              <a:t>CHANDRIMA THAKUR</a:t>
            </a:r>
            <a:endParaRPr lang="en-IN"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7520940" cy="548640"/>
          </a:xfrm>
        </p:spPr>
        <p:txBody>
          <a:bodyPr>
            <a:normAutofit fontScale="90000"/>
          </a:bodyPr>
          <a:lstStyle/>
          <a:p>
            <a:r>
              <a:rPr lang="en-US" b="1" dirty="0">
                <a:latin typeface="Cambria" pitchFamily="18" charset="0"/>
                <a:ea typeface="Cambria" pitchFamily="18" charset="0"/>
              </a:rPr>
              <a:t>              </a:t>
            </a:r>
            <a:r>
              <a:rPr lang="en-US" sz="3100" b="1" dirty="0">
                <a:latin typeface="Cambria" pitchFamily="18" charset="0"/>
                <a:ea typeface="Cambria" pitchFamily="18" charset="0"/>
              </a:rPr>
              <a:t>SIGNIFICANT VARIABLES</a:t>
            </a:r>
            <a:endParaRPr lang="en-IN" sz="3100" b="1" dirty="0">
              <a:latin typeface="Cambria" pitchFamily="18" charset="0"/>
              <a:ea typeface="Cambria" pitchFamily="18" charset="0"/>
            </a:endParaRPr>
          </a:p>
        </p:txBody>
      </p:sp>
      <p:sp>
        <p:nvSpPr>
          <p:cNvPr id="3" name="Content Placeholder 2"/>
          <p:cNvSpPr>
            <a:spLocks noGrp="1"/>
          </p:cNvSpPr>
          <p:nvPr>
            <p:ph idx="1"/>
          </p:nvPr>
        </p:nvSpPr>
        <p:spPr>
          <a:xfrm>
            <a:off x="838200" y="1524000"/>
            <a:ext cx="7520940" cy="3579849"/>
          </a:xfrm>
        </p:spPr>
        <p:txBody>
          <a:bodyPr>
            <a:normAutofit fontScale="92500" lnSpcReduction="20000"/>
          </a:bodyPr>
          <a:lstStyle/>
          <a:p>
            <a:pPr marL="0" indent="0">
              <a:buNone/>
            </a:pPr>
            <a:r>
              <a:rPr lang="en-IN" sz="2200" dirty="0" smtClean="0">
                <a:ea typeface="Cambria" pitchFamily="18" charset="0"/>
              </a:rPr>
              <a:t>The Significant variables (having strong co-relation  with the target variables and less p-value ,having no multicollinearity and auto-</a:t>
            </a:r>
            <a:r>
              <a:rPr lang="en-IN" sz="2200" dirty="0" err="1" smtClean="0">
                <a:ea typeface="Cambria" pitchFamily="18" charset="0"/>
              </a:rPr>
              <a:t>corelation</a:t>
            </a:r>
            <a:r>
              <a:rPr lang="en-IN" sz="2200" dirty="0" smtClean="0">
                <a:ea typeface="Cambria" pitchFamily="18" charset="0"/>
              </a:rPr>
              <a:t>  ) are:</a:t>
            </a:r>
          </a:p>
          <a:p>
            <a:r>
              <a:rPr lang="en-IN" sz="2200" dirty="0">
                <a:ea typeface="Cambria" pitchFamily="18" charset="0"/>
              </a:rPr>
              <a:t>Adult_Mortality                </a:t>
            </a:r>
            <a:endParaRPr lang="en-IN" sz="2200" dirty="0" smtClean="0">
              <a:ea typeface="Cambria" pitchFamily="18" charset="0"/>
            </a:endParaRPr>
          </a:p>
          <a:p>
            <a:r>
              <a:rPr lang="en-IN" sz="2200" dirty="0" smtClean="0">
                <a:ea typeface="Cambria" pitchFamily="18" charset="0"/>
              </a:rPr>
              <a:t> </a:t>
            </a:r>
            <a:r>
              <a:rPr lang="en-IN" sz="2200" dirty="0">
                <a:ea typeface="Cambria" pitchFamily="18" charset="0"/>
              </a:rPr>
              <a:t>Infant_Deaths </a:t>
            </a:r>
            <a:endParaRPr lang="en-IN" sz="2200" dirty="0" smtClean="0">
              <a:ea typeface="Cambria" pitchFamily="18" charset="0"/>
            </a:endParaRPr>
          </a:p>
          <a:p>
            <a:r>
              <a:rPr lang="en-IN" sz="2200" dirty="0">
                <a:ea typeface="Cambria" pitchFamily="18" charset="0"/>
              </a:rPr>
              <a:t>Polio                      </a:t>
            </a:r>
            <a:endParaRPr lang="en-IN" sz="2200" dirty="0" smtClean="0">
              <a:ea typeface="Cambria" pitchFamily="18" charset="0"/>
            </a:endParaRPr>
          </a:p>
          <a:p>
            <a:r>
              <a:rPr lang="en-IN" sz="2200" dirty="0" smtClean="0">
                <a:ea typeface="Cambria" pitchFamily="18" charset="0"/>
              </a:rPr>
              <a:t>Diphtheria </a:t>
            </a:r>
          </a:p>
          <a:p>
            <a:r>
              <a:rPr lang="en-IN" sz="2200" dirty="0">
                <a:ea typeface="Cambria" pitchFamily="18" charset="0"/>
              </a:rPr>
              <a:t>HIV.AIDS                  </a:t>
            </a:r>
            <a:endParaRPr lang="en-IN" sz="2200" dirty="0" smtClean="0">
              <a:ea typeface="Cambria" pitchFamily="18" charset="0"/>
            </a:endParaRPr>
          </a:p>
          <a:p>
            <a:r>
              <a:rPr lang="en-IN" sz="2200" dirty="0" smtClean="0">
                <a:ea typeface="Cambria" pitchFamily="18" charset="0"/>
              </a:rPr>
              <a:t>Per_Capita_GDP</a:t>
            </a:r>
          </a:p>
          <a:p>
            <a:r>
              <a:rPr lang="en-IN" sz="2200" dirty="0">
                <a:ea typeface="Cambria" pitchFamily="18" charset="0"/>
              </a:rPr>
              <a:t>Thinness_5.9_Years </a:t>
            </a:r>
            <a:endParaRPr lang="en-IN" sz="2200" dirty="0" smtClean="0">
              <a:ea typeface="Cambria" pitchFamily="18" charset="0"/>
            </a:endParaRPr>
          </a:p>
          <a:p>
            <a:r>
              <a:rPr lang="en-IN" sz="2200" dirty="0" smtClean="0">
                <a:ea typeface="Cambria" pitchFamily="18" charset="0"/>
              </a:rPr>
              <a:t>Income_Composition_of_Resources </a:t>
            </a:r>
            <a:endParaRPr lang="en-IN" sz="2200" dirty="0">
              <a:ea typeface="Cambria" pitchFamily="18" charset="0"/>
            </a:endParaRPr>
          </a:p>
          <a:p>
            <a:pPr marL="0" indent="0">
              <a:buNone/>
            </a:pPr>
            <a:endParaRPr lang="en-IN" i="1" dirty="0">
              <a:latin typeface="Cambria" pitchFamily="18" charset="0"/>
              <a:ea typeface="Cambria" pitchFamily="18" charset="0"/>
            </a:endParaRPr>
          </a:p>
        </p:txBody>
      </p:sp>
    </p:spTree>
    <p:extLst>
      <p:ext uri="{BB962C8B-B14F-4D97-AF65-F5344CB8AC3E}">
        <p14:creationId xmlns:p14="http://schemas.microsoft.com/office/powerpoint/2010/main" val="415135677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520940" cy="548640"/>
          </a:xfrm>
        </p:spPr>
        <p:txBody>
          <a:bodyPr>
            <a:normAutofit fontScale="90000"/>
          </a:bodyPr>
          <a:lstStyle/>
          <a:p>
            <a:r>
              <a:rPr lang="en-US" b="1" dirty="0">
                <a:latin typeface="Cambria" pitchFamily="18" charset="0"/>
                <a:ea typeface="Cambria" pitchFamily="18" charset="0"/>
              </a:rPr>
              <a:t>              </a:t>
            </a:r>
            <a:r>
              <a:rPr lang="en-US" sz="3100" b="1" dirty="0">
                <a:latin typeface="Cambria" pitchFamily="18" charset="0"/>
                <a:ea typeface="Cambria" pitchFamily="18" charset="0"/>
              </a:rPr>
              <a:t>INSIGNIFICANT VARIABLES</a:t>
            </a:r>
          </a:p>
        </p:txBody>
      </p:sp>
      <p:sp>
        <p:nvSpPr>
          <p:cNvPr id="3" name="Content Placeholder 2"/>
          <p:cNvSpPr>
            <a:spLocks noGrp="1"/>
          </p:cNvSpPr>
          <p:nvPr>
            <p:ph idx="1"/>
          </p:nvPr>
        </p:nvSpPr>
        <p:spPr>
          <a:xfrm>
            <a:off x="762000" y="1524000"/>
            <a:ext cx="7673340" cy="4800600"/>
          </a:xfrm>
        </p:spPr>
        <p:txBody>
          <a:bodyPr>
            <a:normAutofit fontScale="70000" lnSpcReduction="20000"/>
          </a:bodyPr>
          <a:lstStyle/>
          <a:p>
            <a:pPr marL="0" indent="0">
              <a:buNone/>
            </a:pPr>
            <a:r>
              <a:rPr lang="en-IN" dirty="0" smtClean="0">
                <a:ea typeface="Cambria" pitchFamily="18" charset="0"/>
              </a:rPr>
              <a:t>The  Insignificant </a:t>
            </a:r>
            <a:r>
              <a:rPr lang="en-IN" dirty="0">
                <a:ea typeface="Cambria" pitchFamily="18" charset="0"/>
              </a:rPr>
              <a:t>variables (having </a:t>
            </a:r>
            <a:r>
              <a:rPr lang="en-IN" dirty="0" smtClean="0">
                <a:ea typeface="Cambria" pitchFamily="18" charset="0"/>
              </a:rPr>
              <a:t>poor </a:t>
            </a:r>
            <a:r>
              <a:rPr lang="en-IN" dirty="0">
                <a:ea typeface="Cambria" pitchFamily="18" charset="0"/>
              </a:rPr>
              <a:t>co-relation  with the target variables ,</a:t>
            </a:r>
            <a:r>
              <a:rPr lang="en-IN" dirty="0" smtClean="0">
                <a:ea typeface="Cambria" pitchFamily="18" charset="0"/>
              </a:rPr>
              <a:t> high </a:t>
            </a:r>
            <a:r>
              <a:rPr lang="en-IN" dirty="0">
                <a:ea typeface="Cambria" pitchFamily="18" charset="0"/>
              </a:rPr>
              <a:t>p-value </a:t>
            </a:r>
            <a:r>
              <a:rPr lang="en-IN" dirty="0" smtClean="0">
                <a:ea typeface="Cambria" pitchFamily="18" charset="0"/>
              </a:rPr>
              <a:t>,showing high multicollinearity ,having no relation with the target variables) </a:t>
            </a:r>
            <a:r>
              <a:rPr lang="en-IN" dirty="0">
                <a:ea typeface="Cambria" pitchFamily="18" charset="0"/>
              </a:rPr>
              <a:t>are:</a:t>
            </a:r>
          </a:p>
          <a:p>
            <a:r>
              <a:rPr lang="en-US" dirty="0" smtClean="0">
                <a:latin typeface="Cambria" pitchFamily="18" charset="0"/>
                <a:ea typeface="Cambria" pitchFamily="18" charset="0"/>
              </a:rPr>
              <a:t> Country</a:t>
            </a:r>
          </a:p>
          <a:p>
            <a:r>
              <a:rPr lang="en-US" dirty="0" smtClean="0">
                <a:latin typeface="Cambria" pitchFamily="18" charset="0"/>
                <a:ea typeface="Cambria" pitchFamily="18" charset="0"/>
              </a:rPr>
              <a:t>Year</a:t>
            </a:r>
          </a:p>
          <a:p>
            <a:r>
              <a:rPr lang="en-US" dirty="0" smtClean="0">
                <a:latin typeface="Cambria" pitchFamily="18" charset="0"/>
                <a:ea typeface="Cambria" pitchFamily="18" charset="0"/>
              </a:rPr>
              <a:t>Status</a:t>
            </a:r>
          </a:p>
          <a:p>
            <a:r>
              <a:rPr lang="en-US" dirty="0" smtClean="0">
                <a:latin typeface="Cambria" pitchFamily="18" charset="0"/>
                <a:ea typeface="Cambria" pitchFamily="18" charset="0"/>
              </a:rPr>
              <a:t>Schooling</a:t>
            </a:r>
          </a:p>
          <a:p>
            <a:r>
              <a:rPr lang="en-US" dirty="0" smtClean="0">
                <a:latin typeface="Cambria" pitchFamily="18" charset="0"/>
                <a:ea typeface="Cambria" pitchFamily="18" charset="0"/>
              </a:rPr>
              <a:t>Alcohol</a:t>
            </a:r>
          </a:p>
          <a:p>
            <a:r>
              <a:rPr lang="en-US" dirty="0" err="1" smtClean="0">
                <a:latin typeface="Cambria" pitchFamily="18" charset="0"/>
                <a:ea typeface="Cambria" pitchFamily="18" charset="0"/>
              </a:rPr>
              <a:t>Percentage_Expenditure</a:t>
            </a:r>
            <a:endParaRPr lang="en-US" dirty="0" smtClean="0">
              <a:latin typeface="Cambria" pitchFamily="18" charset="0"/>
              <a:ea typeface="Cambria" pitchFamily="18" charset="0"/>
            </a:endParaRPr>
          </a:p>
          <a:p>
            <a:r>
              <a:rPr lang="en-US" dirty="0" err="1" smtClean="0">
                <a:latin typeface="Cambria" pitchFamily="18" charset="0"/>
                <a:ea typeface="Cambria" pitchFamily="18" charset="0"/>
              </a:rPr>
              <a:t>Hepatitis_B</a:t>
            </a:r>
            <a:endParaRPr lang="en-US" dirty="0" smtClean="0">
              <a:latin typeface="Cambria" pitchFamily="18" charset="0"/>
              <a:ea typeface="Cambria" pitchFamily="18" charset="0"/>
            </a:endParaRPr>
          </a:p>
          <a:p>
            <a:r>
              <a:rPr lang="en-US" dirty="0" smtClean="0">
                <a:latin typeface="Cambria" pitchFamily="18" charset="0"/>
                <a:ea typeface="Cambria" pitchFamily="18" charset="0"/>
              </a:rPr>
              <a:t>Measles</a:t>
            </a:r>
          </a:p>
          <a:p>
            <a:r>
              <a:rPr lang="en-US" dirty="0" err="1" smtClean="0">
                <a:latin typeface="Cambria" pitchFamily="18" charset="0"/>
                <a:ea typeface="Cambria" pitchFamily="18" charset="0"/>
              </a:rPr>
              <a:t>Total_Expenditure</a:t>
            </a:r>
            <a:endParaRPr lang="en-US" dirty="0" smtClean="0">
              <a:latin typeface="Cambria" pitchFamily="18" charset="0"/>
              <a:ea typeface="Cambria" pitchFamily="18" charset="0"/>
            </a:endParaRPr>
          </a:p>
          <a:p>
            <a:r>
              <a:rPr lang="en-US" dirty="0" smtClean="0">
                <a:latin typeface="Cambria" pitchFamily="18" charset="0"/>
                <a:ea typeface="Cambria" pitchFamily="18" charset="0"/>
              </a:rPr>
              <a:t>GDP</a:t>
            </a:r>
          </a:p>
          <a:p>
            <a:r>
              <a:rPr lang="en-US" dirty="0" smtClean="0">
                <a:latin typeface="Cambria" pitchFamily="18" charset="0"/>
                <a:ea typeface="Cambria" pitchFamily="18" charset="0"/>
              </a:rPr>
              <a:t>Population</a:t>
            </a:r>
          </a:p>
          <a:p>
            <a:r>
              <a:rPr lang="en-US" dirty="0" err="1" smtClean="0">
                <a:latin typeface="Cambria" pitchFamily="18" charset="0"/>
                <a:ea typeface="Cambria" pitchFamily="18" charset="0"/>
              </a:rPr>
              <a:t>Under.five_Deaths</a:t>
            </a:r>
            <a:endParaRPr lang="en-US" dirty="0" smtClean="0">
              <a:latin typeface="Cambria" pitchFamily="18" charset="0"/>
              <a:ea typeface="Cambria" pitchFamily="18" charset="0"/>
            </a:endParaRPr>
          </a:p>
          <a:p>
            <a:r>
              <a:rPr lang="en-US" dirty="0" smtClean="0">
                <a:latin typeface="Cambria" pitchFamily="18" charset="0"/>
                <a:ea typeface="Cambria" pitchFamily="18" charset="0"/>
              </a:rPr>
              <a:t>Thinness_1.19_Years</a:t>
            </a:r>
          </a:p>
          <a:p>
            <a:r>
              <a:rPr lang="en-US" dirty="0" smtClean="0">
                <a:latin typeface="Cambria" pitchFamily="18" charset="0"/>
                <a:ea typeface="Cambria" pitchFamily="18" charset="0"/>
              </a:rPr>
              <a:t>BMI</a:t>
            </a:r>
            <a:endParaRPr lang="en-US" dirty="0">
              <a:latin typeface="Cambria" pitchFamily="18" charset="0"/>
              <a:ea typeface="Cambria"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7520940" cy="548640"/>
          </a:xfrm>
        </p:spPr>
        <p:txBody>
          <a:bodyPr>
            <a:normAutofit fontScale="90000"/>
          </a:bodyPr>
          <a:lstStyle/>
          <a:p>
            <a:r>
              <a:rPr lang="en-US" b="1" dirty="0">
                <a:latin typeface="Cambria" pitchFamily="18" charset="0"/>
                <a:ea typeface="Cambria" pitchFamily="18" charset="0"/>
              </a:rPr>
              <a:t>            </a:t>
            </a:r>
            <a:r>
              <a:rPr lang="en-US" sz="3100" b="1" dirty="0" smtClean="0">
                <a:latin typeface="Cambria" pitchFamily="18" charset="0"/>
                <a:ea typeface="Cambria" pitchFamily="18" charset="0"/>
              </a:rPr>
              <a:t>VARIABLE RELATIONSHIP</a:t>
            </a:r>
            <a:endParaRPr lang="en-US" sz="3100" b="1" dirty="0">
              <a:latin typeface="Cambria" pitchFamily="18" charset="0"/>
              <a:ea typeface="Cambria" pitchFamily="18" charset="0"/>
            </a:endParaRPr>
          </a:p>
        </p:txBody>
      </p:sp>
      <p:sp>
        <p:nvSpPr>
          <p:cNvPr id="3" name="Content Placeholder 2"/>
          <p:cNvSpPr>
            <a:spLocks noGrp="1"/>
          </p:cNvSpPr>
          <p:nvPr>
            <p:ph idx="1"/>
          </p:nvPr>
        </p:nvSpPr>
        <p:spPr>
          <a:xfrm>
            <a:off x="822960" y="1100628"/>
            <a:ext cx="7559040" cy="3928572"/>
          </a:xfrm>
        </p:spPr>
        <p:txBody>
          <a:bodyPr>
            <a:normAutofit/>
          </a:bodyPr>
          <a:lstStyle/>
          <a:p>
            <a:endParaRPr lang="en-US" dirty="0"/>
          </a:p>
          <a:p>
            <a:endParaRPr lang="en-US" dirty="0"/>
          </a:p>
          <a:p>
            <a:r>
              <a:rPr lang="en-US" sz="1800" b="1" i="1" dirty="0">
                <a:latin typeface="Cambria" pitchFamily="18" charset="0"/>
                <a:ea typeface="Cambria" pitchFamily="18" charset="0"/>
              </a:rPr>
              <a:t>Positive </a:t>
            </a:r>
            <a:r>
              <a:rPr lang="en-US" sz="1800" b="1" i="1" dirty="0" err="1" smtClean="0">
                <a:latin typeface="Cambria" pitchFamily="18" charset="0"/>
                <a:ea typeface="Cambria" pitchFamily="18" charset="0"/>
              </a:rPr>
              <a:t>variables</a:t>
            </a:r>
            <a:r>
              <a:rPr lang="en-US" sz="1800" i="1" dirty="0" err="1" smtClean="0">
                <a:latin typeface="Cambria" pitchFamily="18" charset="0"/>
                <a:ea typeface="Cambria" pitchFamily="18" charset="0"/>
              </a:rPr>
              <a:t>:Polio</a:t>
            </a:r>
            <a:r>
              <a:rPr lang="en-US" sz="1800" i="1" dirty="0">
                <a:latin typeface="Cambria" pitchFamily="18" charset="0"/>
                <a:ea typeface="Cambria" pitchFamily="18" charset="0"/>
              </a:rPr>
              <a:t>, Diphtheria, </a:t>
            </a:r>
            <a:r>
              <a:rPr lang="en-US" sz="1800" i="1" dirty="0" err="1">
                <a:latin typeface="Cambria" pitchFamily="18" charset="0"/>
                <a:ea typeface="Cambria" pitchFamily="18" charset="0"/>
              </a:rPr>
              <a:t>Per_Capita_GDP</a:t>
            </a:r>
            <a:r>
              <a:rPr lang="en-US" sz="1800" i="1" dirty="0">
                <a:latin typeface="Cambria" pitchFamily="18" charset="0"/>
                <a:ea typeface="Cambria" pitchFamily="18" charset="0"/>
              </a:rPr>
              <a:t> , </a:t>
            </a:r>
            <a:r>
              <a:rPr lang="en-US" sz="1800" i="1" dirty="0" err="1">
                <a:latin typeface="Cambria" pitchFamily="18" charset="0"/>
                <a:ea typeface="Cambria" pitchFamily="18" charset="0"/>
              </a:rPr>
              <a:t>Income_Composition_of_Resources</a:t>
            </a:r>
            <a:endParaRPr lang="en-US" i="1" dirty="0">
              <a:latin typeface="Cambria" pitchFamily="18" charset="0"/>
              <a:ea typeface="Cambria" pitchFamily="18" charset="0"/>
            </a:endParaRPr>
          </a:p>
          <a:p>
            <a:pPr marL="0" indent="0">
              <a:buNone/>
            </a:pPr>
            <a:endParaRPr lang="en-US" sz="1800" i="1" dirty="0">
              <a:latin typeface="Cambria" pitchFamily="18" charset="0"/>
              <a:ea typeface="Cambria" pitchFamily="18" charset="0"/>
            </a:endParaRPr>
          </a:p>
          <a:p>
            <a:r>
              <a:rPr lang="en-US" sz="1800" b="1" i="1" dirty="0">
                <a:latin typeface="Cambria" pitchFamily="18" charset="0"/>
                <a:ea typeface="Cambria" pitchFamily="18" charset="0"/>
              </a:rPr>
              <a:t>Negative </a:t>
            </a:r>
            <a:r>
              <a:rPr lang="en-US" sz="1800" b="1" i="1" dirty="0" err="1" smtClean="0">
                <a:latin typeface="Cambria" pitchFamily="18" charset="0"/>
                <a:ea typeface="Cambria" pitchFamily="18" charset="0"/>
              </a:rPr>
              <a:t>Variables</a:t>
            </a:r>
            <a:r>
              <a:rPr lang="en-US" sz="1800" i="1" dirty="0" err="1" smtClean="0">
                <a:latin typeface="Cambria" pitchFamily="18" charset="0"/>
                <a:ea typeface="Cambria" pitchFamily="18" charset="0"/>
              </a:rPr>
              <a:t>:Adult_Mortality</a:t>
            </a:r>
            <a:r>
              <a:rPr lang="en-US" sz="1800" i="1" dirty="0">
                <a:latin typeface="Cambria" pitchFamily="18" charset="0"/>
                <a:ea typeface="Cambria" pitchFamily="18" charset="0"/>
              </a:rPr>
              <a:t>, </a:t>
            </a:r>
            <a:r>
              <a:rPr lang="en-US" sz="1800" i="1" dirty="0" err="1" smtClean="0">
                <a:latin typeface="Cambria" pitchFamily="18" charset="0"/>
                <a:ea typeface="Cambria" pitchFamily="18" charset="0"/>
              </a:rPr>
              <a:t>Infant_Deaths</a:t>
            </a:r>
            <a:r>
              <a:rPr lang="en-US" sz="1800" i="1" dirty="0">
                <a:latin typeface="Cambria" pitchFamily="18" charset="0"/>
                <a:ea typeface="Cambria" pitchFamily="18" charset="0"/>
              </a:rPr>
              <a:t>, HIV.AIDS, Thinness_5.9_Years</a:t>
            </a:r>
            <a:endParaRPr lang="en-US" i="1" dirty="0">
              <a:latin typeface="Cambria" pitchFamily="18" charset="0"/>
              <a:ea typeface="Cambria"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7520940" cy="548640"/>
          </a:xfrm>
        </p:spPr>
        <p:txBody>
          <a:bodyPr>
            <a:normAutofit/>
          </a:bodyPr>
          <a:lstStyle/>
          <a:p>
            <a:r>
              <a:rPr lang="en-US" sz="2800" b="1" dirty="0">
                <a:latin typeface="Cambria" pitchFamily="18" charset="0"/>
                <a:ea typeface="Cambria" pitchFamily="18" charset="0"/>
              </a:rPr>
              <a:t>                   RESULTS OBTAINED</a:t>
            </a:r>
            <a:endParaRPr lang="en-IN" sz="2800" b="1" dirty="0">
              <a:latin typeface="Cambria" pitchFamily="18" charset="0"/>
              <a:ea typeface="Cambria" pitchFamily="18" charset="0"/>
            </a:endParaRPr>
          </a:p>
        </p:txBody>
      </p:sp>
      <p:sp>
        <p:nvSpPr>
          <p:cNvPr id="3" name="Content Placeholder 2"/>
          <p:cNvSpPr>
            <a:spLocks noGrp="1"/>
          </p:cNvSpPr>
          <p:nvPr>
            <p:ph idx="1"/>
          </p:nvPr>
        </p:nvSpPr>
        <p:spPr>
          <a:xfrm>
            <a:off x="762000" y="1447800"/>
            <a:ext cx="7696200" cy="4495800"/>
          </a:xfrm>
        </p:spPr>
        <p:txBody>
          <a:bodyPr>
            <a:normAutofit/>
          </a:bodyPr>
          <a:lstStyle/>
          <a:p>
            <a:r>
              <a:rPr lang="en-IN" i="1" dirty="0">
                <a:latin typeface="Cambria" pitchFamily="18" charset="0"/>
                <a:ea typeface="Cambria" pitchFamily="18" charset="0"/>
              </a:rPr>
              <a:t>Multiple R-squared  </a:t>
            </a:r>
            <a:r>
              <a:rPr lang="en-IN" i="1" dirty="0" smtClean="0">
                <a:latin typeface="Cambria" pitchFamily="18" charset="0"/>
                <a:ea typeface="Cambria" pitchFamily="18" charset="0"/>
              </a:rPr>
              <a:t>:0.8513</a:t>
            </a:r>
          </a:p>
          <a:p>
            <a:r>
              <a:rPr lang="en-IN" i="1" dirty="0">
                <a:latin typeface="Cambria" pitchFamily="18" charset="0"/>
                <a:ea typeface="Cambria" pitchFamily="18" charset="0"/>
              </a:rPr>
              <a:t>Adjusted R-squared  </a:t>
            </a:r>
            <a:r>
              <a:rPr lang="en-IN" i="1" dirty="0" smtClean="0">
                <a:latin typeface="Cambria" pitchFamily="18" charset="0"/>
                <a:ea typeface="Cambria" pitchFamily="18" charset="0"/>
              </a:rPr>
              <a:t>:0.8507</a:t>
            </a:r>
          </a:p>
          <a:p>
            <a:r>
              <a:rPr lang="en-IN" i="1" dirty="0" smtClean="0">
                <a:latin typeface="Cambria" pitchFamily="18" charset="0"/>
                <a:ea typeface="Cambria" pitchFamily="18" charset="0"/>
              </a:rPr>
              <a:t>DW </a:t>
            </a:r>
            <a:r>
              <a:rPr lang="en-IN" i="1" dirty="0">
                <a:latin typeface="Cambria" pitchFamily="18" charset="0"/>
                <a:ea typeface="Cambria" pitchFamily="18" charset="0"/>
              </a:rPr>
              <a:t>=  </a:t>
            </a:r>
            <a:r>
              <a:rPr lang="en-IN" i="1" dirty="0" smtClean="0">
                <a:latin typeface="Cambria" pitchFamily="18" charset="0"/>
                <a:ea typeface="Cambria" pitchFamily="18" charset="0"/>
              </a:rPr>
              <a:t>0.67128(no auto-correlation)</a:t>
            </a:r>
          </a:p>
          <a:p>
            <a:r>
              <a:rPr lang="en-IN" i="1" dirty="0" smtClean="0">
                <a:latin typeface="Cambria" pitchFamily="18" charset="0"/>
                <a:ea typeface="Cambria" pitchFamily="18" charset="0"/>
              </a:rPr>
              <a:t>VIF for all significant variables &lt; 4(no multi-collinearity )</a:t>
            </a:r>
          </a:p>
          <a:p>
            <a:r>
              <a:rPr lang="en-US" i="1" dirty="0" smtClean="0">
                <a:latin typeface="Cambria" panose="02040503050406030204" pitchFamily="18" charset="0"/>
                <a:ea typeface="Cambria" pitchFamily="18" charset="0"/>
              </a:rPr>
              <a:t>Accuracy: 85%</a:t>
            </a:r>
          </a:p>
          <a:p>
            <a:r>
              <a:rPr lang="en-US" i="1" dirty="0">
                <a:latin typeface="Cambria" panose="02040503050406030204" pitchFamily="18" charset="0"/>
                <a:ea typeface="Cambria" pitchFamily="18" charset="0"/>
              </a:rPr>
              <a:t>Mean Accuracy </a:t>
            </a:r>
            <a:r>
              <a:rPr lang="en-US" i="1" dirty="0" smtClean="0">
                <a:latin typeface="Cambria" panose="02040503050406030204" pitchFamily="18" charset="0"/>
                <a:ea typeface="Cambria" pitchFamily="18" charset="0"/>
              </a:rPr>
              <a:t>:96.0690183360353</a:t>
            </a:r>
          </a:p>
          <a:p>
            <a:r>
              <a:rPr lang="en-US" i="1" dirty="0">
                <a:latin typeface="Cambria" panose="02040503050406030204" pitchFamily="18" charset="0"/>
                <a:ea typeface="Cambria" pitchFamily="18" charset="0"/>
              </a:rPr>
              <a:t>Median Accuracy </a:t>
            </a:r>
            <a:r>
              <a:rPr lang="en-US" i="1" dirty="0" smtClean="0">
                <a:latin typeface="Cambria" panose="02040503050406030204" pitchFamily="18" charset="0"/>
                <a:ea typeface="Cambria" pitchFamily="18" charset="0"/>
              </a:rPr>
              <a:t>:97.2630023747313</a:t>
            </a:r>
            <a:endParaRPr lang="en-IN" i="1" dirty="0">
              <a:latin typeface="Cambria" panose="02040503050406030204" pitchFamily="18" charset="0"/>
              <a:ea typeface="Cambria"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520940" cy="548640"/>
          </a:xfrm>
        </p:spPr>
        <p:txBody>
          <a:bodyPr>
            <a:noAutofit/>
          </a:bodyPr>
          <a:lstStyle/>
          <a:p>
            <a:r>
              <a:rPr lang="en-IN" sz="3600" b="1" dirty="0" smtClean="0">
                <a:latin typeface="Cambria" pitchFamily="18" charset="0"/>
                <a:ea typeface="Cambria" pitchFamily="18" charset="0"/>
              </a:rPr>
              <a:t>SUGGESTIONS</a:t>
            </a:r>
            <a:endParaRPr lang="en-IN" sz="3600" b="1" dirty="0">
              <a:latin typeface="Cambria" pitchFamily="18" charset="0"/>
              <a:ea typeface="Cambria" pitchFamily="18" charset="0"/>
            </a:endParaRPr>
          </a:p>
        </p:txBody>
      </p:sp>
      <p:sp>
        <p:nvSpPr>
          <p:cNvPr id="3" name="Content Placeholder 2"/>
          <p:cNvSpPr>
            <a:spLocks noGrp="1"/>
          </p:cNvSpPr>
          <p:nvPr>
            <p:ph idx="1"/>
          </p:nvPr>
        </p:nvSpPr>
        <p:spPr>
          <a:xfrm>
            <a:off x="914400" y="1600200"/>
            <a:ext cx="7520940" cy="4800600"/>
          </a:xfrm>
        </p:spPr>
        <p:txBody>
          <a:bodyPr>
            <a:normAutofit fontScale="92500" lnSpcReduction="10000"/>
          </a:bodyPr>
          <a:lstStyle/>
          <a:p>
            <a:r>
              <a:rPr lang="en-IN" dirty="0" smtClean="0"/>
              <a:t>If the Adult_Mortality rate increases there will be a decrease in the rate of Life_Expectancy of people. So we should keep a check in the Adult_Mortality.</a:t>
            </a:r>
          </a:p>
          <a:p>
            <a:r>
              <a:rPr lang="en-IN" dirty="0"/>
              <a:t>If </a:t>
            </a:r>
            <a:r>
              <a:rPr lang="en-IN" dirty="0" smtClean="0"/>
              <a:t>the </a:t>
            </a:r>
            <a:r>
              <a:rPr lang="en-IN" dirty="0" err="1" smtClean="0"/>
              <a:t>Infant_Death</a:t>
            </a:r>
            <a:r>
              <a:rPr lang="en-IN" dirty="0" smtClean="0"/>
              <a:t> rate </a:t>
            </a:r>
            <a:r>
              <a:rPr lang="en-IN" dirty="0"/>
              <a:t>increases there will be a decrease in the rate of Life_Expectancy of people. So we should keep a check in the </a:t>
            </a:r>
            <a:r>
              <a:rPr lang="en-IN" dirty="0" err="1" smtClean="0"/>
              <a:t>Infant_Death</a:t>
            </a:r>
            <a:r>
              <a:rPr lang="en-IN" dirty="0" smtClean="0"/>
              <a:t>.(we should try to save more infants)</a:t>
            </a:r>
          </a:p>
          <a:p>
            <a:r>
              <a:rPr lang="en-IN" dirty="0"/>
              <a:t>If the </a:t>
            </a:r>
            <a:r>
              <a:rPr lang="en-IN" dirty="0" smtClean="0"/>
              <a:t>HIV_AIDS </a:t>
            </a:r>
            <a:r>
              <a:rPr lang="en-IN" dirty="0"/>
              <a:t>rate increases there will be a decrease in the rate of Life_Expectancy of people. So we should keep a check in the </a:t>
            </a:r>
            <a:r>
              <a:rPr lang="en-IN" dirty="0" smtClean="0"/>
              <a:t>HIV_AIDS.(people having </a:t>
            </a:r>
            <a:r>
              <a:rPr lang="en-IN" dirty="0" err="1" smtClean="0"/>
              <a:t>hiv</a:t>
            </a:r>
            <a:r>
              <a:rPr lang="en-IN" dirty="0" smtClean="0"/>
              <a:t>-aids are prone to die more)</a:t>
            </a:r>
          </a:p>
          <a:p>
            <a:r>
              <a:rPr lang="en-IN" dirty="0" smtClean="0"/>
              <a:t>If the Life_Expectancy rate increases there are chances of increasing  </a:t>
            </a:r>
            <a:r>
              <a:rPr lang="en-IN" dirty="0" err="1" smtClean="0"/>
              <a:t>Polio,Per_Capita_GDP</a:t>
            </a:r>
            <a:r>
              <a:rPr lang="en-IN" dirty="0" smtClean="0"/>
              <a:t>, Income_Composition_of_Resources rate.</a:t>
            </a:r>
            <a:endParaRPr lang="en-IN" dirty="0"/>
          </a:p>
          <a:p>
            <a:endParaRPr lang="en-IN" dirty="0"/>
          </a:p>
          <a:p>
            <a:endParaRPr lang="en-IN" dirty="0">
              <a:latin typeface="Cambria" pitchFamily="18" charset="0"/>
              <a:ea typeface="Cambria"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2209800"/>
            <a:ext cx="5648623" cy="1204306"/>
          </a:xfrm>
        </p:spPr>
        <p:txBody>
          <a:bodyPr>
            <a:normAutofit fontScale="90000"/>
          </a:bodyPr>
          <a:lstStyle/>
          <a:p>
            <a:r>
              <a:rPr lang="en-US" b="1" dirty="0">
                <a:latin typeface="Cambria" pitchFamily="18" charset="0"/>
                <a:ea typeface="Cambria" pitchFamily="18" charset="0"/>
              </a:rPr>
              <a:t>                 THANK YOU.</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6965245" cy="1202485"/>
          </a:xfrm>
        </p:spPr>
        <p:txBody>
          <a:bodyPr/>
          <a:lstStyle/>
          <a:p>
            <a:r>
              <a:rPr lang="en-US" dirty="0" smtClean="0"/>
              <a:t>CONTENT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OBJECTIVE</a:t>
            </a:r>
          </a:p>
          <a:p>
            <a:r>
              <a:rPr lang="en-US" b="1" dirty="0" smtClean="0"/>
              <a:t>DEPENDENT VARIABLE</a:t>
            </a:r>
          </a:p>
          <a:p>
            <a:r>
              <a:rPr lang="en-US" b="1" dirty="0" smtClean="0"/>
              <a:t>VARIABLE AND OBSERVATION</a:t>
            </a:r>
          </a:p>
          <a:p>
            <a:r>
              <a:rPr lang="en-US" b="1" dirty="0" smtClean="0"/>
              <a:t>UNIVARIATE ANALYSIS</a:t>
            </a:r>
          </a:p>
          <a:p>
            <a:r>
              <a:rPr lang="en-US" b="1" dirty="0" smtClean="0"/>
              <a:t>BIVARIATE ANALYSIS</a:t>
            </a:r>
          </a:p>
          <a:p>
            <a:r>
              <a:rPr lang="en-US" b="1" dirty="0" smtClean="0"/>
              <a:t>SIGNIFICANT VARIABLES</a:t>
            </a:r>
          </a:p>
          <a:p>
            <a:r>
              <a:rPr lang="en-US" b="1" dirty="0" smtClean="0"/>
              <a:t>INSIGNIFICANT VARIABLES</a:t>
            </a:r>
          </a:p>
          <a:p>
            <a:r>
              <a:rPr lang="en-US" b="1" dirty="0" smtClean="0"/>
              <a:t>VARIABLE RELATIONSHIP</a:t>
            </a:r>
          </a:p>
          <a:p>
            <a:r>
              <a:rPr lang="en-US" b="1" dirty="0" smtClean="0"/>
              <a:t>RESULTS OBTAINED</a:t>
            </a:r>
          </a:p>
          <a:p>
            <a:r>
              <a:rPr lang="en-US" b="1" dirty="0" smtClean="0"/>
              <a:t>SUGGESTIONS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3083732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520940" cy="548640"/>
          </a:xfrm>
        </p:spPr>
        <p:txBody>
          <a:bodyPr>
            <a:normAutofit fontScale="90000"/>
          </a:bodyPr>
          <a:lstStyle/>
          <a:p>
            <a:r>
              <a:rPr lang="en-US" b="1" dirty="0">
                <a:latin typeface="Cambria" pitchFamily="18" charset="0"/>
                <a:ea typeface="Cambria" pitchFamily="18" charset="0"/>
              </a:rPr>
              <a:t>                        </a:t>
            </a:r>
            <a:r>
              <a:rPr lang="en-US" sz="3200" b="1" dirty="0">
                <a:latin typeface="Cambria" pitchFamily="18" charset="0"/>
                <a:ea typeface="Cambria" pitchFamily="18" charset="0"/>
              </a:rPr>
              <a:t>OBJECTIVE</a:t>
            </a:r>
            <a:endParaRPr lang="en-IN" sz="3200" b="1" dirty="0">
              <a:latin typeface="Cambria" pitchFamily="18" charset="0"/>
              <a:ea typeface="Cambria" pitchFamily="18" charset="0"/>
            </a:endParaRPr>
          </a:p>
        </p:txBody>
      </p:sp>
      <p:sp>
        <p:nvSpPr>
          <p:cNvPr id="3" name="Content Placeholder 2"/>
          <p:cNvSpPr>
            <a:spLocks noGrp="1"/>
          </p:cNvSpPr>
          <p:nvPr>
            <p:ph idx="1"/>
          </p:nvPr>
        </p:nvSpPr>
        <p:spPr>
          <a:xfrm>
            <a:off x="990600" y="1600200"/>
            <a:ext cx="7315200" cy="3928572"/>
          </a:xfrm>
        </p:spPr>
        <p:txBody>
          <a:bodyPr>
            <a:normAutofit fontScale="92500" lnSpcReduction="20000"/>
          </a:bodyPr>
          <a:lstStyle/>
          <a:p>
            <a:pPr>
              <a:buFont typeface="Arial" panose="020B0604020202020204" pitchFamily="34" charset="0"/>
              <a:buChar char="•"/>
            </a:pPr>
            <a:r>
              <a:rPr lang="en-US" sz="2600" dirty="0"/>
              <a:t>The dataset comes from the Global Health Observatory (GHO) data repository under World Health Organization (WHO) keeps track of the health status </a:t>
            </a:r>
            <a:r>
              <a:rPr lang="en-US" sz="2600" dirty="0" smtClean="0"/>
              <a:t>.</a:t>
            </a:r>
          </a:p>
          <a:p>
            <a:pPr>
              <a:buFont typeface="Arial" panose="020B0604020202020204" pitchFamily="34" charset="0"/>
              <a:buChar char="•"/>
            </a:pPr>
            <a:r>
              <a:rPr lang="en-US" sz="2600" dirty="0" smtClean="0"/>
              <a:t>The dataset is </a:t>
            </a:r>
            <a:r>
              <a:rPr lang="en-US" sz="2600" dirty="0"/>
              <a:t>related to life </a:t>
            </a:r>
            <a:r>
              <a:rPr lang="en-US" sz="2600" dirty="0" smtClean="0"/>
              <a:t>expectancy.</a:t>
            </a:r>
          </a:p>
          <a:p>
            <a:pPr>
              <a:buFont typeface="Arial" panose="020B0604020202020204" pitchFamily="34" charset="0"/>
              <a:buChar char="•"/>
            </a:pPr>
            <a:r>
              <a:rPr lang="en-US" sz="2600" dirty="0"/>
              <a:t>A</a:t>
            </a:r>
            <a:r>
              <a:rPr lang="en-US" sz="2600" dirty="0" smtClean="0"/>
              <a:t>ll </a:t>
            </a:r>
            <a:r>
              <a:rPr lang="en-US" sz="2600" dirty="0"/>
              <a:t>categories of health-related factors only those critical factors </a:t>
            </a:r>
            <a:r>
              <a:rPr lang="en-US" sz="2600" dirty="0" smtClean="0"/>
              <a:t>are </a:t>
            </a:r>
            <a:r>
              <a:rPr lang="en-US" sz="2600" dirty="0"/>
              <a:t>chosen </a:t>
            </a:r>
            <a:r>
              <a:rPr lang="en-US" sz="2600" dirty="0" smtClean="0"/>
              <a:t>that affect the Life Expectancy.</a:t>
            </a:r>
          </a:p>
          <a:p>
            <a:pPr>
              <a:buFont typeface="Arial" panose="020B0604020202020204" pitchFamily="34" charset="0"/>
              <a:buChar char="•"/>
            </a:pPr>
            <a:r>
              <a:rPr lang="en-US" sz="2600" dirty="0" smtClean="0"/>
              <a:t>To predict the future Life Expectancy Age of the people.</a:t>
            </a:r>
          </a:p>
          <a:p>
            <a:pPr>
              <a:buFont typeface="Arial" panose="020B0604020202020204" pitchFamily="34" charset="0"/>
              <a:buChar char="•"/>
            </a:pPr>
            <a:r>
              <a:rPr lang="en-US" sz="2600" dirty="0" smtClean="0">
                <a:cs typeface="Segoe UI Semibold" pitchFamily="34" charset="0"/>
              </a:rPr>
              <a:t>To analyze how each factors help in the future prediction</a:t>
            </a:r>
            <a:endParaRPr lang="en-US" sz="2600" dirty="0">
              <a:cs typeface="Segoe UI Semibold" pitchFamily="34"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762000"/>
            <a:ext cx="7520940" cy="548640"/>
          </a:xfrm>
        </p:spPr>
        <p:txBody>
          <a:bodyPr>
            <a:normAutofit fontScale="90000"/>
          </a:bodyPr>
          <a:lstStyle/>
          <a:p>
            <a:r>
              <a:rPr lang="en-US" sz="3200" b="1" dirty="0">
                <a:latin typeface="Cambria" pitchFamily="18" charset="0"/>
                <a:ea typeface="Cambria" pitchFamily="18" charset="0"/>
              </a:rPr>
              <a:t>            DEPENDENT VARIABLE</a:t>
            </a:r>
          </a:p>
        </p:txBody>
      </p:sp>
      <p:sp>
        <p:nvSpPr>
          <p:cNvPr id="3" name="Content Placeholder 2"/>
          <p:cNvSpPr>
            <a:spLocks noGrp="1"/>
          </p:cNvSpPr>
          <p:nvPr>
            <p:ph idx="1"/>
          </p:nvPr>
        </p:nvSpPr>
        <p:spPr>
          <a:xfrm>
            <a:off x="841421" y="1371600"/>
            <a:ext cx="7635240" cy="4538172"/>
          </a:xfrm>
        </p:spPr>
        <p:txBody>
          <a:bodyPr/>
          <a:lstStyle/>
          <a:p>
            <a:endParaRPr lang="en-US" dirty="0">
              <a:latin typeface="Cambria" pitchFamily="18" charset="0"/>
              <a:ea typeface="Cambria" pitchFamily="18" charset="0"/>
            </a:endParaRPr>
          </a:p>
          <a:p>
            <a:r>
              <a:rPr lang="en-US" i="1" dirty="0" smtClean="0">
                <a:latin typeface="Cambria" pitchFamily="18" charset="0"/>
                <a:ea typeface="Cambria" pitchFamily="18" charset="0"/>
              </a:rPr>
              <a:t>The target variable for the case-study is Life_Expectancy</a:t>
            </a:r>
            <a:endParaRPr lang="en-US" i="1" dirty="0">
              <a:latin typeface="Cambria" pitchFamily="18" charset="0"/>
              <a:ea typeface="Cambria" pitchFamily="18" charset="0"/>
            </a:endParaRPr>
          </a:p>
          <a:p>
            <a:r>
              <a:rPr lang="en-US" i="1" dirty="0" smtClean="0">
                <a:latin typeface="Cambria" pitchFamily="18" charset="0"/>
                <a:ea typeface="Cambria" pitchFamily="18" charset="0"/>
              </a:rPr>
              <a:t>It is a continuous variable</a:t>
            </a:r>
          </a:p>
          <a:p>
            <a:r>
              <a:rPr lang="en-US" i="1" dirty="0" smtClean="0">
                <a:latin typeface="Cambria" pitchFamily="18" charset="0"/>
                <a:ea typeface="Cambria" pitchFamily="18" charset="0"/>
              </a:rPr>
              <a:t>It contains the </a:t>
            </a:r>
            <a:r>
              <a:rPr lang="en-IN" dirty="0"/>
              <a:t>Life Expectancy </a:t>
            </a:r>
            <a:r>
              <a:rPr lang="en-IN" dirty="0" smtClean="0"/>
              <a:t> age of people</a:t>
            </a:r>
            <a:endParaRPr lang="en-US" i="1" dirty="0">
              <a:latin typeface="Cambria" pitchFamily="18" charset="0"/>
              <a:ea typeface="Cambria"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352800"/>
            <a:ext cx="4267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5486400" y="3581400"/>
            <a:ext cx="2567940" cy="13716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latin typeface="Cambria" pitchFamily="18" charset="0"/>
                <a:ea typeface="Cambria" pitchFamily="18" charset="0"/>
              </a:rPr>
              <a:t>    we can see the maximum age of people lies between 60 to 80 years </a:t>
            </a:r>
            <a:endParaRPr lang="en-US" sz="3200" b="1" dirty="0">
              <a:latin typeface="Cambria" pitchFamily="18" charset="0"/>
              <a:ea typeface="Cambria" pitchFamily="18" charset="0"/>
            </a:endParaRPr>
          </a:p>
        </p:txBody>
      </p:sp>
    </p:spTree>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685800"/>
            <a:ext cx="7749540" cy="548640"/>
          </a:xfrm>
        </p:spPr>
        <p:txBody>
          <a:bodyPr>
            <a:normAutofit/>
          </a:bodyPr>
          <a:lstStyle/>
          <a:p>
            <a:r>
              <a:rPr lang="en-IN" sz="2800" b="1" dirty="0" smtClean="0">
                <a:latin typeface="Cambria" pitchFamily="18" charset="0"/>
                <a:ea typeface="Cambria" pitchFamily="18" charset="0"/>
              </a:rPr>
              <a:t>VARIABLES AND OBSERVATIONS</a:t>
            </a:r>
            <a:endParaRPr lang="en-IN" sz="2800" b="1" dirty="0">
              <a:latin typeface="Cambria" pitchFamily="18" charset="0"/>
              <a:ea typeface="Cambria" pitchFamily="18" charset="0"/>
            </a:endParaRPr>
          </a:p>
        </p:txBody>
      </p:sp>
      <p:sp>
        <p:nvSpPr>
          <p:cNvPr id="5" name="Content Placeholder 4"/>
          <p:cNvSpPr>
            <a:spLocks noGrp="1"/>
          </p:cNvSpPr>
          <p:nvPr>
            <p:ph idx="1"/>
          </p:nvPr>
        </p:nvSpPr>
        <p:spPr>
          <a:xfrm>
            <a:off x="762000" y="1371600"/>
            <a:ext cx="7520940" cy="4876800"/>
          </a:xfrm>
        </p:spPr>
        <p:txBody>
          <a:bodyPr>
            <a:normAutofit fontScale="85000" lnSpcReduction="10000"/>
          </a:bodyPr>
          <a:lstStyle/>
          <a:p>
            <a:r>
              <a:rPr lang="en-IN" dirty="0" smtClean="0">
                <a:latin typeface="Cambria" pitchFamily="18" charset="0"/>
                <a:ea typeface="Cambria" pitchFamily="18" charset="0"/>
              </a:rPr>
              <a:t>There are total 23 variables in the case study.</a:t>
            </a:r>
          </a:p>
          <a:p>
            <a:pPr marL="273050" indent="-273050">
              <a:tabLst>
                <a:tab pos="4800600" algn="l"/>
              </a:tabLst>
            </a:pPr>
            <a:r>
              <a:rPr lang="en-IN" dirty="0" smtClean="0">
                <a:latin typeface="Cambria" pitchFamily="18" charset="0"/>
                <a:ea typeface="Cambria" pitchFamily="18" charset="0"/>
              </a:rPr>
              <a:t>The </a:t>
            </a:r>
            <a:r>
              <a:rPr lang="en-IN" dirty="0">
                <a:latin typeface="Cambria" pitchFamily="18" charset="0"/>
                <a:ea typeface="Cambria" pitchFamily="18" charset="0"/>
              </a:rPr>
              <a:t>variables </a:t>
            </a:r>
            <a:r>
              <a:rPr lang="en-IN" dirty="0" smtClean="0">
                <a:latin typeface="Cambria" pitchFamily="18" charset="0"/>
                <a:ea typeface="Cambria" pitchFamily="18" charset="0"/>
              </a:rPr>
              <a:t>are Life_Expectancy ,</a:t>
            </a:r>
            <a:r>
              <a:rPr lang="en-IN" dirty="0">
                <a:latin typeface="Cambria" pitchFamily="18" charset="0"/>
                <a:ea typeface="Cambria" pitchFamily="18" charset="0"/>
              </a:rPr>
              <a:t> </a:t>
            </a:r>
            <a:r>
              <a:rPr lang="en-IN" dirty="0" smtClean="0">
                <a:latin typeface="Cambria" pitchFamily="18" charset="0"/>
                <a:ea typeface="Cambria" pitchFamily="18" charset="0"/>
              </a:rPr>
              <a:t>Alcohol , Adult_Mortality  , Infant_Deaths , Percentage_Expenditure   ,Hepatitis_B ,Measles ,BMI ,Under.five_Deaths ,Polio ,HIV.AIDS </a:t>
            </a:r>
            <a:r>
              <a:rPr lang="en-IN" dirty="0">
                <a:latin typeface="Cambria" pitchFamily="18" charset="0"/>
                <a:ea typeface="Cambria" pitchFamily="18" charset="0"/>
              </a:rPr>
              <a:t>,GDP</a:t>
            </a:r>
            <a:r>
              <a:rPr lang="en-IN" dirty="0" smtClean="0">
                <a:latin typeface="Cambria" pitchFamily="18" charset="0"/>
                <a:ea typeface="Cambria" pitchFamily="18" charset="0"/>
              </a:rPr>
              <a:t>  , Total_Expenditure,Diphtheria , Per_Capita_GDP , Population,Thinness_1.19_Years ,Thinness_5.9_Years, Schooling,</a:t>
            </a:r>
            <a:r>
              <a:rPr lang="en-IN" dirty="0">
                <a:latin typeface="Cambria" pitchFamily="18" charset="0"/>
                <a:ea typeface="Cambria" pitchFamily="18" charset="0"/>
              </a:rPr>
              <a:t> Income_Composition_of_Resources</a:t>
            </a:r>
            <a:r>
              <a:rPr lang="en-IN" dirty="0" smtClean="0">
                <a:latin typeface="Cambria" pitchFamily="18" charset="0"/>
                <a:ea typeface="Cambria" pitchFamily="18" charset="0"/>
              </a:rPr>
              <a:t>     are </a:t>
            </a:r>
            <a:r>
              <a:rPr lang="en-IN" b="1" dirty="0" smtClean="0">
                <a:latin typeface="Cambria" pitchFamily="18" charset="0"/>
                <a:ea typeface="Cambria" pitchFamily="18" charset="0"/>
              </a:rPr>
              <a:t>continuous variables.</a:t>
            </a:r>
          </a:p>
          <a:p>
            <a:pPr marL="273050" indent="-273050">
              <a:tabLst>
                <a:tab pos="4800600" algn="l"/>
              </a:tabLst>
            </a:pPr>
            <a:r>
              <a:rPr lang="en-IN" dirty="0" smtClean="0">
                <a:latin typeface="Cambria" pitchFamily="18" charset="0"/>
                <a:ea typeface="Cambria" pitchFamily="18" charset="0"/>
              </a:rPr>
              <a:t>The variables Country,Year and Status are </a:t>
            </a:r>
            <a:r>
              <a:rPr lang="en-IN" b="1" dirty="0" smtClean="0">
                <a:latin typeface="Cambria" pitchFamily="18" charset="0"/>
                <a:ea typeface="Cambria" pitchFamily="18" charset="0"/>
              </a:rPr>
              <a:t>categorical variables</a:t>
            </a:r>
            <a:r>
              <a:rPr lang="en-IN" dirty="0" smtClean="0">
                <a:latin typeface="Cambria" pitchFamily="18" charset="0"/>
                <a:ea typeface="Cambria" pitchFamily="18" charset="0"/>
              </a:rPr>
              <a:t>.</a:t>
            </a:r>
          </a:p>
          <a:p>
            <a:pPr marL="273050" indent="-273050">
              <a:tabLst>
                <a:tab pos="4800600" algn="l"/>
              </a:tabLst>
            </a:pPr>
            <a:r>
              <a:rPr lang="en-IN" dirty="0" smtClean="0">
                <a:latin typeface="Cambria" pitchFamily="18" charset="0"/>
                <a:ea typeface="Cambria" pitchFamily="18" charset="0"/>
              </a:rPr>
              <a:t>The missing value  treatment was done using mean and median.</a:t>
            </a:r>
          </a:p>
          <a:p>
            <a:pPr marL="273050" indent="-273050">
              <a:tabLst>
                <a:tab pos="4800600" algn="l"/>
              </a:tabLst>
            </a:pPr>
            <a:r>
              <a:rPr lang="en-IN" dirty="0" smtClean="0">
                <a:latin typeface="Cambria" pitchFamily="18" charset="0"/>
                <a:ea typeface="Cambria" pitchFamily="18" charset="0"/>
              </a:rPr>
              <a:t>The Outliers treatment was done using boxplot.</a:t>
            </a:r>
          </a:p>
          <a:p>
            <a:pPr marL="273050" indent="-273050">
              <a:tabLst>
                <a:tab pos="4800600" algn="l"/>
              </a:tabLst>
            </a:pPr>
            <a:r>
              <a:rPr lang="en-IN" dirty="0" smtClean="0">
                <a:latin typeface="Cambria" pitchFamily="18" charset="0"/>
                <a:ea typeface="Cambria" pitchFamily="18" charset="0"/>
              </a:rPr>
              <a:t>The </a:t>
            </a:r>
            <a:r>
              <a:rPr lang="en-IN" dirty="0">
                <a:latin typeface="Cambria" pitchFamily="18" charset="0"/>
                <a:ea typeface="Cambria" pitchFamily="18" charset="0"/>
              </a:rPr>
              <a:t>target variable is Life_Expectancy </a:t>
            </a:r>
            <a:r>
              <a:rPr lang="en-IN" dirty="0" smtClean="0">
                <a:latin typeface="Cambria" pitchFamily="18" charset="0"/>
                <a:ea typeface="Cambria" pitchFamily="18" charset="0"/>
              </a:rPr>
              <a:t>.</a:t>
            </a:r>
          </a:p>
          <a:p>
            <a:pPr marL="273050" indent="-273050">
              <a:tabLst>
                <a:tab pos="4800600" algn="l"/>
              </a:tabLst>
            </a:pPr>
            <a:r>
              <a:rPr lang="en-IN" dirty="0">
                <a:latin typeface="Arial" panose="020B0604020202020204" pitchFamily="34" charset="0"/>
                <a:ea typeface="Cambria" pitchFamily="18" charset="0"/>
                <a:cs typeface="Arial" panose="020B0604020202020204" pitchFamily="34" charset="0"/>
              </a:rPr>
              <a:t>The are variables that have strong relation with target variable and we consider them. There are also variables that has weak relation with target variable and are not useful for the prediction we discard them.</a:t>
            </a:r>
          </a:p>
          <a:p>
            <a:pPr marL="273050" indent="-273050">
              <a:tabLst>
                <a:tab pos="4800600" algn="l"/>
              </a:tabLst>
            </a:pPr>
            <a:endParaRPr lang="en-IN" dirty="0" smtClean="0">
              <a:latin typeface="Cambria" pitchFamily="18" charset="0"/>
              <a:ea typeface="Cambria" pitchFamily="18" charset="0"/>
            </a:endParaRPr>
          </a:p>
          <a:p>
            <a:pPr marL="273050" indent="-273050">
              <a:tabLst>
                <a:tab pos="4800600" algn="l"/>
              </a:tabLst>
            </a:pPr>
            <a:endParaRPr lang="en-IN" dirty="0" smtClean="0">
              <a:latin typeface="Cambria" pitchFamily="18" charset="0"/>
              <a:ea typeface="Cambria" pitchFamily="18" charset="0"/>
            </a:endParaRPr>
          </a:p>
          <a:p>
            <a:pPr marL="273050" indent="-273050">
              <a:tabLst>
                <a:tab pos="4800600" algn="l"/>
              </a:tabLst>
            </a:pPr>
            <a:endParaRPr lang="en-IN" dirty="0" smtClean="0">
              <a:latin typeface="Cambria" pitchFamily="18" charset="0"/>
              <a:ea typeface="Cambria" pitchFamily="18" charset="0"/>
            </a:endParaRPr>
          </a:p>
          <a:p>
            <a:pPr marL="273050" indent="-273050">
              <a:tabLst>
                <a:tab pos="4800600" algn="l"/>
              </a:tabLst>
            </a:pPr>
            <a:endParaRPr lang="en-IN" dirty="0">
              <a:latin typeface="Cambria" pitchFamily="18" charset="0"/>
              <a:ea typeface="Cambria" pitchFamily="18" charset="0"/>
            </a:endParaRPr>
          </a:p>
        </p:txBody>
      </p:sp>
    </p:spTree>
    <p:extLst>
      <p:ext uri="{BB962C8B-B14F-4D97-AF65-F5344CB8AC3E}">
        <p14:creationId xmlns:p14="http://schemas.microsoft.com/office/powerpoint/2010/main" val="21522003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848600" cy="548640"/>
          </a:xfrm>
        </p:spPr>
        <p:txBody>
          <a:bodyPr>
            <a:noAutofit/>
          </a:bodyPr>
          <a:lstStyle/>
          <a:p>
            <a:r>
              <a:rPr lang="en-US" sz="2800" b="1" dirty="0" smtClean="0">
                <a:latin typeface="Cambria" pitchFamily="18" charset="0"/>
                <a:ea typeface="Cambria" pitchFamily="18" charset="0"/>
              </a:rPr>
              <a:t>UNIVARIATE ANALYSIS : HISTOGRAM</a:t>
            </a:r>
            <a:br>
              <a:rPr lang="en-US" sz="2800" b="1" dirty="0" smtClean="0">
                <a:latin typeface="Cambria" pitchFamily="18" charset="0"/>
                <a:ea typeface="Cambria" pitchFamily="18" charset="0"/>
              </a:rPr>
            </a:br>
            <a:r>
              <a:rPr lang="en-US" sz="2800" b="1" dirty="0" smtClean="0">
                <a:latin typeface="Cambria" pitchFamily="18" charset="0"/>
                <a:ea typeface="Cambria" pitchFamily="18" charset="0"/>
              </a:rPr>
              <a:t> FOR CONTINUOUS VARIABLE</a:t>
            </a:r>
            <a:endParaRPr lang="en-IN" sz="2800" b="1" dirty="0">
              <a:latin typeface="Cambria" pitchFamily="18" charset="0"/>
              <a:ea typeface="Cambria"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620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848600" cy="548640"/>
          </a:xfrm>
        </p:spPr>
        <p:txBody>
          <a:bodyPr>
            <a:noAutofit/>
          </a:bodyPr>
          <a:lstStyle/>
          <a:p>
            <a:r>
              <a:rPr lang="en-US" sz="2800" b="1" dirty="0" smtClean="0">
                <a:latin typeface="Cambria" pitchFamily="18" charset="0"/>
                <a:ea typeface="Cambria" pitchFamily="18" charset="0"/>
              </a:rPr>
              <a:t>UNIVARIATE ANALYSIS : HISTOGRAM</a:t>
            </a:r>
            <a:br>
              <a:rPr lang="en-US" sz="2800" b="1" dirty="0" smtClean="0">
                <a:latin typeface="Cambria" pitchFamily="18" charset="0"/>
                <a:ea typeface="Cambria" pitchFamily="18" charset="0"/>
              </a:rPr>
            </a:br>
            <a:r>
              <a:rPr lang="en-US" sz="2800" b="1" dirty="0" smtClean="0">
                <a:latin typeface="Cambria" pitchFamily="18" charset="0"/>
                <a:ea typeface="Cambria" pitchFamily="18" charset="0"/>
              </a:rPr>
              <a:t> FOR CONTINUOUS VARIABLE</a:t>
            </a:r>
            <a:endParaRPr lang="en-IN" sz="2800" b="1" dirty="0">
              <a:latin typeface="Cambria" pitchFamily="18" charset="0"/>
              <a:ea typeface="Cambria"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6962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307786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68" y="685800"/>
            <a:ext cx="7848600" cy="548640"/>
          </a:xfrm>
        </p:spPr>
        <p:txBody>
          <a:bodyPr>
            <a:noAutofit/>
          </a:bodyPr>
          <a:lstStyle/>
          <a:p>
            <a:r>
              <a:rPr lang="en-US" sz="2800" b="1" dirty="0" smtClean="0">
                <a:latin typeface="Cambria" pitchFamily="18" charset="0"/>
                <a:ea typeface="Cambria" pitchFamily="18" charset="0"/>
              </a:rPr>
              <a:t>BIVARIATE ANALYSIS : SCATTER-PLOT</a:t>
            </a:r>
            <a:br>
              <a:rPr lang="en-US" sz="2800" b="1" dirty="0" smtClean="0">
                <a:latin typeface="Cambria" pitchFamily="18" charset="0"/>
                <a:ea typeface="Cambria" pitchFamily="18" charset="0"/>
              </a:rPr>
            </a:br>
            <a:r>
              <a:rPr lang="en-US" sz="2800" b="1" dirty="0" smtClean="0">
                <a:latin typeface="Cambria" pitchFamily="18" charset="0"/>
                <a:ea typeface="Cambria" pitchFamily="18" charset="0"/>
              </a:rPr>
              <a:t> FOR CONTINUOUS VARIABLE</a:t>
            </a:r>
            <a:endParaRPr lang="en-IN" sz="2800" b="1" dirty="0">
              <a:latin typeface="Cambria" pitchFamily="18" charset="0"/>
              <a:ea typeface="Cambria" pitchFamily="18" charset="0"/>
            </a:endParaRPr>
          </a:p>
        </p:txBody>
      </p:sp>
      <p:pic>
        <p:nvPicPr>
          <p:cNvPr id="4098" name="Picture 2" descr="C:\Users\Hp\Desktop\need\ivy r batch june\r final ass linear\scatterplo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71155"/>
            <a:ext cx="77724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777670"/>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68" y="685800"/>
            <a:ext cx="7848600" cy="548640"/>
          </a:xfrm>
        </p:spPr>
        <p:txBody>
          <a:bodyPr>
            <a:noAutofit/>
          </a:bodyPr>
          <a:lstStyle/>
          <a:p>
            <a:r>
              <a:rPr lang="en-US" sz="2800" b="1" dirty="0" smtClean="0">
                <a:latin typeface="Cambria" pitchFamily="18" charset="0"/>
                <a:ea typeface="Cambria" pitchFamily="18" charset="0"/>
              </a:rPr>
              <a:t>BIVARIATE ANALYSIS : SCATTER-PLOT</a:t>
            </a:r>
            <a:br>
              <a:rPr lang="en-US" sz="2800" b="1" dirty="0" smtClean="0">
                <a:latin typeface="Cambria" pitchFamily="18" charset="0"/>
                <a:ea typeface="Cambria" pitchFamily="18" charset="0"/>
              </a:rPr>
            </a:br>
            <a:r>
              <a:rPr lang="en-US" sz="2800" b="1" dirty="0" smtClean="0">
                <a:latin typeface="Cambria" pitchFamily="18" charset="0"/>
                <a:ea typeface="Cambria" pitchFamily="18" charset="0"/>
              </a:rPr>
              <a:t> FOR CONTINUOUS VARIABLE</a:t>
            </a:r>
            <a:endParaRPr lang="en-IN" sz="2800" b="1" dirty="0">
              <a:latin typeface="Cambria" pitchFamily="18" charset="0"/>
              <a:ea typeface="Cambria" pitchFamily="18" charset="0"/>
            </a:endParaRPr>
          </a:p>
        </p:txBody>
      </p:sp>
      <p:pic>
        <p:nvPicPr>
          <p:cNvPr id="5122" name="Picture 2" descr="C:\Users\Hp\Desktop\need\ivy r batch june\r final ass linear\scatterplo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90" y="1447800"/>
            <a:ext cx="7619999"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24265"/>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848</TotalTime>
  <Words>544</Words>
  <Application>Microsoft Office PowerPoint</Application>
  <PresentationFormat>On-screen Show (4:3)</PresentationFormat>
  <Paragraphs>88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Pushpin</vt:lpstr>
      <vt:lpstr>     PREDICTION OF LIFE_EXPECTANCY AGE</vt:lpstr>
      <vt:lpstr>CONTENT</vt:lpstr>
      <vt:lpstr>                        OBJECTIVE</vt:lpstr>
      <vt:lpstr>            DEPENDENT VARIABLE</vt:lpstr>
      <vt:lpstr>VARIABLES AND OBSERVATIONS</vt:lpstr>
      <vt:lpstr>UNIVARIATE ANALYSIS : HISTOGRAM  FOR CONTINUOUS VARIABLE</vt:lpstr>
      <vt:lpstr>UNIVARIATE ANALYSIS : HISTOGRAM  FOR CONTINUOUS VARIABLE</vt:lpstr>
      <vt:lpstr>BIVARIATE ANALYSIS : SCATTER-PLOT  FOR CONTINUOUS VARIABLE</vt:lpstr>
      <vt:lpstr>BIVARIATE ANALYSIS : SCATTER-PLOT  FOR CONTINUOUS VARIABLE</vt:lpstr>
      <vt:lpstr>              SIGNIFICANT VARIABLES</vt:lpstr>
      <vt:lpstr>              INSIGNIFICANT VARIABLES</vt:lpstr>
      <vt:lpstr>            VARIABLE RELATIONSHIP</vt:lpstr>
      <vt:lpstr>                   RESULTS OBTAINED</vt:lpstr>
      <vt:lpstr>SUGGESTIONS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MARKET CUSTOMER VALUE ANALYSIS</dc:title>
  <dc:creator>Mim Roy</dc:creator>
  <cp:lastModifiedBy>Hp</cp:lastModifiedBy>
  <cp:revision>58</cp:revision>
  <dcterms:created xsi:type="dcterms:W3CDTF">2006-08-16T00:00:00Z</dcterms:created>
  <dcterms:modified xsi:type="dcterms:W3CDTF">2021-09-13T17:13:25Z</dcterms:modified>
</cp:coreProperties>
</file>