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haroni" panose="02010803020104030203" pitchFamily="2" charset="-79"/>
      <p:bold r:id="rId23"/>
    </p:embeddedFont>
    <p:embeddedFont>
      <p:font typeface="Wingdings 2" panose="05020102010507070707" pitchFamily="18" charset="2"/>
      <p:regular r:id="rId24"/>
    </p:embeddedFont>
    <p:embeddedFont>
      <p:font typeface="Roboto Medium" panose="020B0604020202020204" charset="0"/>
      <p:regular r:id="rId25"/>
      <p:bold r:id="rId26"/>
      <p:italic r:id="rId27"/>
      <p:boldItalic r:id="rId28"/>
    </p:embeddedFont>
    <p:embeddedFont>
      <p:font typeface="Franklin Gothic Book" panose="020B0503020102020204" pitchFamily="34" charset="0"/>
      <p:regular r:id="rId29"/>
      <p: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0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62172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984f54c3a_0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984f54c3a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984f54c3a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984f54c3a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984f54c3a_0_1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984f54c3a_0_1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984f54c3a_0_1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984f54c3a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984f54c3a_0_1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984f54c3a_0_1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984f54c3a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984f54c3a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984f54c3a_0_1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984f54c3a_0_1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984f54c3a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984f54c3a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9932e16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932e16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9932e16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9932e16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975962de5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975962de5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9932e16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9932e16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975962de5_0_2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975962de5_0_2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975962de5_0_2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975962de5_0_2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984f54c3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984f54c3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9932e167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9932e167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984f54c3a_0_1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984f54c3a_0_1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984f54c3a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984f54c3a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984f54c3a_0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984f54c3a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32461A-250E-4A29-9E9B-599CA3838FA1}" type="datetime1">
              <a:rPr lang="en-US" smtClean="0"/>
              <a:pPr/>
              <a:t>8/15/2021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C81099-48EC-46A3-9530-F58EB96AF77C}" type="datetime1">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697E24-FFB9-4C73-8C6D-E02A7AD33DB8}" type="datetime1">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1AD66C-382E-48AD-8F4C-E87C4D4A8B28}" type="datetime1">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9F63ED-02B1-490A-8EAD-E0CB136D5388}" type="datetime1">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F771BB6-685D-4518-8FAD-1882B9671546}" type="datetime1">
              <a:rPr lang="en-US" smtClean="0"/>
              <a:pPr/>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65FFBFE-5C08-4E0E-AF38-FB925F0B4D71}" type="datetime1">
              <a:rPr lang="en-US" smtClean="0"/>
              <a:pPr/>
              <a:t>8/15/2021</a:t>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Footer Placeholder 8"/>
          <p:cNvSpPr>
            <a:spLocks noGrp="1"/>
          </p:cNvSpPr>
          <p:nvPr>
            <p:ph type="ftr" sz="quarter" idx="12"/>
          </p:nvPr>
        </p:nvSpPr>
        <p:spPr/>
        <p:txBody>
          <a:bodyPr/>
          <a:lstStyle/>
          <a:p>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242C-D747-4ADD-80D8-99421268E3A8}" type="datetime1">
              <a:rPr lang="en-US" smtClean="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E82007-CDD1-4BCF-B9F4-9D458EFEEFE1}" type="datetime1">
              <a:rPr lang="en-US" smtClean="0"/>
              <a:pPr/>
              <a:t>8/15/2021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4816548"/>
            <a:ext cx="7620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34A4F265-CA88-4C30-A9AD-02E6A5184734}" type="datetime1">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3823242C-D747-4ADD-80D8-99421268E3A8}" type="datetime1">
              <a:rPr lang="en-US" smtClean="0"/>
              <a:pPr/>
              <a:t>8/15/2021</a:t>
            </a:fld>
            <a:endParaRPr lang="en-US" dirty="0"/>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40582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55" name="Google Shape;55;p13"/>
          <p:cNvSpPr/>
          <p:nvPr/>
        </p:nvSpPr>
        <p:spPr>
          <a:xfrm>
            <a:off x="0" y="3894600"/>
            <a:ext cx="9144000" cy="124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chemeClr val="lt1"/>
                </a:solidFill>
              </a:rPr>
              <a:t>STUDENT PERFORMANCE IN EXAM CASE STUDY</a:t>
            </a:r>
            <a:endParaRPr sz="2800" b="1">
              <a:solidFill>
                <a:schemeClr val="lt1"/>
              </a:solidFill>
            </a:endParaRPr>
          </a:p>
          <a:p>
            <a:pPr marL="0" lvl="0" indent="0" algn="l" rtl="0">
              <a:spcBef>
                <a:spcPts val="0"/>
              </a:spcBef>
              <a:spcAft>
                <a:spcPts val="0"/>
              </a:spcAft>
              <a:buNone/>
            </a:pPr>
            <a:r>
              <a:rPr lang="en" sz="2400" b="1">
                <a:solidFill>
                  <a:schemeClr val="lt1"/>
                </a:solidFill>
              </a:rPr>
              <a:t>A Research Project By Chandrima Thakur</a:t>
            </a:r>
            <a:endParaRPr sz="2400" b="1">
              <a:solidFill>
                <a:schemeClr val="lt1"/>
              </a:solidFill>
            </a:endParaRPr>
          </a:p>
        </p:txBody>
      </p:sp>
      <p:pic>
        <p:nvPicPr>
          <p:cNvPr id="56" name="Google Shape;56;p13"/>
          <p:cNvPicPr preferRelativeResize="0"/>
          <p:nvPr/>
        </p:nvPicPr>
        <p:blipFill>
          <a:blip r:embed="rId3">
            <a:alphaModFix/>
          </a:blip>
          <a:stretch>
            <a:fillRect/>
          </a:stretch>
        </p:blipFill>
        <p:spPr>
          <a:xfrm>
            <a:off x="0" y="0"/>
            <a:ext cx="9144000" cy="389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88026" y="13742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SUBJECTS</a:t>
            </a:r>
            <a:endParaRPr sz="3600" dirty="0"/>
          </a:p>
        </p:txBody>
      </p:sp>
      <p:sp>
        <p:nvSpPr>
          <p:cNvPr id="141" name="Google Shape;141;p22"/>
          <p:cNvSpPr txBox="1">
            <a:spLocks noGrp="1"/>
          </p:cNvSpPr>
          <p:nvPr>
            <p:ph type="body" idx="1"/>
          </p:nvPr>
        </p:nvSpPr>
        <p:spPr>
          <a:xfrm>
            <a:off x="5973949" y="1045029"/>
            <a:ext cx="3015671" cy="3964853"/>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500" b="1">
                <a:solidFill>
                  <a:srgbClr val="FF9900"/>
                </a:solidFill>
              </a:rPr>
              <a:t>FINDINGS:</a:t>
            </a:r>
            <a:endParaRPr/>
          </a:p>
          <a:p>
            <a:pPr marL="457200" lvl="0" indent="-342900" algn="l" rtl="0">
              <a:spcBef>
                <a:spcPts val="1200"/>
              </a:spcBef>
              <a:spcAft>
                <a:spcPts val="0"/>
              </a:spcAft>
              <a:buSzPts val="1800"/>
              <a:buChar char="●"/>
            </a:pPr>
            <a:r>
              <a:rPr lang="en"/>
              <a:t>The Students are performing well in Reading and Writing.</a:t>
            </a:r>
            <a:endParaRPr/>
          </a:p>
          <a:p>
            <a:pPr marL="457200" lvl="0" indent="-342900" algn="l" rtl="0">
              <a:spcBef>
                <a:spcPts val="0"/>
              </a:spcBef>
              <a:spcAft>
                <a:spcPts val="0"/>
              </a:spcAft>
              <a:buSzPts val="1800"/>
              <a:buChar char="●"/>
            </a:pPr>
            <a:r>
              <a:rPr lang="en"/>
              <a:t>The Students have lower Performance in Maths. </a:t>
            </a:r>
            <a:endParaRPr/>
          </a:p>
        </p:txBody>
      </p:sp>
      <p:pic>
        <p:nvPicPr>
          <p:cNvPr id="142" name="Google Shape;142;p22"/>
          <p:cNvPicPr preferRelativeResize="0"/>
          <p:nvPr/>
        </p:nvPicPr>
        <p:blipFill>
          <a:blip r:embed="rId3">
            <a:alphaModFix/>
          </a:blip>
          <a:stretch>
            <a:fillRect/>
          </a:stretch>
        </p:blipFill>
        <p:spPr>
          <a:xfrm>
            <a:off x="95002" y="1045029"/>
            <a:ext cx="5776650" cy="391735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152400" y="0"/>
            <a:ext cx="86828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OVERALL PERFORMANCE</a:t>
            </a:r>
            <a:endParaRPr sz="3600" dirty="0"/>
          </a:p>
        </p:txBody>
      </p:sp>
      <p:sp>
        <p:nvSpPr>
          <p:cNvPr id="148" name="Google Shape;148;p23"/>
          <p:cNvSpPr txBox="1">
            <a:spLocks noGrp="1"/>
          </p:cNvSpPr>
          <p:nvPr>
            <p:ph type="body" idx="1"/>
          </p:nvPr>
        </p:nvSpPr>
        <p:spPr>
          <a:xfrm>
            <a:off x="6021450" y="1192275"/>
            <a:ext cx="2908794" cy="3791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2500" b="1">
                <a:solidFill>
                  <a:srgbClr val="FF9900"/>
                </a:solidFill>
              </a:rPr>
              <a:t>FINDINGS:</a:t>
            </a:r>
            <a:endParaRPr/>
          </a:p>
          <a:p>
            <a:pPr marL="457200" lvl="0" indent="-334327" algn="l" rtl="0">
              <a:spcBef>
                <a:spcPts val="1200"/>
              </a:spcBef>
              <a:spcAft>
                <a:spcPts val="0"/>
              </a:spcAft>
              <a:buSzPct val="100000"/>
              <a:buChar char="●"/>
            </a:pPr>
            <a:r>
              <a:rPr lang="en"/>
              <a:t>The Students that belong to race GROUP E are the highest performers.</a:t>
            </a:r>
            <a:endParaRPr/>
          </a:p>
          <a:p>
            <a:pPr marL="457200" lvl="0" indent="-334327" algn="l" rtl="0">
              <a:spcBef>
                <a:spcPts val="0"/>
              </a:spcBef>
              <a:spcAft>
                <a:spcPts val="0"/>
              </a:spcAft>
              <a:buSzPct val="100000"/>
              <a:buChar char="●"/>
            </a:pPr>
            <a:r>
              <a:rPr lang="en"/>
              <a:t>The Students that belong to race GROUP C and GROUP D are the average  performers.</a:t>
            </a:r>
            <a:endParaRPr/>
          </a:p>
          <a:p>
            <a:pPr marL="457200" lvl="0" indent="-334327" algn="l" rtl="0">
              <a:spcBef>
                <a:spcPts val="0"/>
              </a:spcBef>
              <a:spcAft>
                <a:spcPts val="0"/>
              </a:spcAft>
              <a:buSzPct val="100000"/>
              <a:buChar char="●"/>
            </a:pPr>
            <a:r>
              <a:rPr lang="en"/>
              <a:t>The Students that belong to race GROUP B and GROUP A are the least performers.</a:t>
            </a:r>
            <a:endParaRPr/>
          </a:p>
        </p:txBody>
      </p:sp>
      <p:pic>
        <p:nvPicPr>
          <p:cNvPr id="149" name="Google Shape;149;p23"/>
          <p:cNvPicPr preferRelativeResize="0"/>
          <p:nvPr/>
        </p:nvPicPr>
        <p:blipFill>
          <a:blip r:embed="rId3">
            <a:alphaModFix/>
          </a:blip>
          <a:stretch>
            <a:fillRect/>
          </a:stretch>
        </p:blipFill>
        <p:spPr>
          <a:xfrm>
            <a:off x="95002" y="1192275"/>
            <a:ext cx="5750297" cy="379110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1524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TEST PREPARATION COURSE</a:t>
            </a:r>
            <a:endParaRPr sz="3600" dirty="0"/>
          </a:p>
        </p:txBody>
      </p:sp>
      <p:sp>
        <p:nvSpPr>
          <p:cNvPr id="155" name="Google Shape;155;p24"/>
          <p:cNvSpPr txBox="1">
            <a:spLocks noGrp="1"/>
          </p:cNvSpPr>
          <p:nvPr>
            <p:ph type="body" idx="1"/>
          </p:nvPr>
        </p:nvSpPr>
        <p:spPr>
          <a:xfrm>
            <a:off x="5975270" y="1235034"/>
            <a:ext cx="3061851" cy="380158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500" b="1" dirty="0">
                <a:solidFill>
                  <a:srgbClr val="FF9900"/>
                </a:solidFill>
              </a:rPr>
              <a:t>FINDINGS:</a:t>
            </a:r>
            <a:endParaRPr dirty="0"/>
          </a:p>
          <a:p>
            <a:pPr marL="457200" lvl="0" indent="-342900" algn="l" rtl="0">
              <a:spcBef>
                <a:spcPts val="1200"/>
              </a:spcBef>
              <a:spcAft>
                <a:spcPts val="0"/>
              </a:spcAft>
              <a:buSzPts val="1800"/>
              <a:buChar char="●"/>
            </a:pPr>
            <a:r>
              <a:rPr lang="en" dirty="0"/>
              <a:t>The Students that have opted and completed the Test Preparation Course have performed well comparatively  to the Students that have no Test Preparation Course.</a:t>
            </a:r>
            <a:endParaRPr dirty="0"/>
          </a:p>
        </p:txBody>
      </p:sp>
      <p:pic>
        <p:nvPicPr>
          <p:cNvPr id="156" name="Google Shape;156;p24"/>
          <p:cNvPicPr preferRelativeResize="0"/>
          <p:nvPr/>
        </p:nvPicPr>
        <p:blipFill>
          <a:blip r:embed="rId3">
            <a:alphaModFix/>
          </a:blip>
          <a:stretch>
            <a:fillRect/>
          </a:stretch>
        </p:blipFill>
        <p:spPr>
          <a:xfrm>
            <a:off x="130629" y="1258783"/>
            <a:ext cx="5749638" cy="377783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049" y="89920"/>
            <a:ext cx="866818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n w="18415" cmpd="sng">
                  <a:solidFill>
                    <a:srgbClr val="FFFFFF"/>
                  </a:solidFill>
                  <a:prstDash val="solid"/>
                </a:ln>
                <a:solidFill>
                  <a:srgbClr val="FFFFFF"/>
                </a:solidFill>
                <a:cs typeface="Aharoni" panose="02010803020104030203" pitchFamily="2" charset="-79"/>
              </a:rPr>
              <a:t>CATEGORIZATION BASED ON TEST PREPARATION COURSE</a:t>
            </a:r>
            <a:endParaRPr sz="3600" dirty="0">
              <a:ln w="18415" cmpd="sng">
                <a:solidFill>
                  <a:srgbClr val="FFFFFF"/>
                </a:solidFill>
                <a:prstDash val="solid"/>
              </a:ln>
              <a:solidFill>
                <a:srgbClr val="FFFFFF"/>
              </a:solidFill>
              <a:cs typeface="Aharoni" panose="02010803020104030203" pitchFamily="2" charset="-79"/>
            </a:endParaRPr>
          </a:p>
        </p:txBody>
      </p:sp>
      <p:sp>
        <p:nvSpPr>
          <p:cNvPr id="162" name="Google Shape;162;p25"/>
          <p:cNvSpPr txBox="1">
            <a:spLocks noGrp="1"/>
          </p:cNvSpPr>
          <p:nvPr>
            <p:ph type="body" idx="1"/>
          </p:nvPr>
        </p:nvSpPr>
        <p:spPr>
          <a:xfrm>
            <a:off x="5973949" y="1245429"/>
            <a:ext cx="2932544" cy="3791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500" b="1">
                <a:solidFill>
                  <a:srgbClr val="FF9900"/>
                </a:solidFill>
              </a:rPr>
              <a:t>FINDINGS:</a:t>
            </a:r>
            <a:endParaRPr/>
          </a:p>
          <a:p>
            <a:pPr marL="457200" lvl="0" indent="-342900" algn="l" rtl="0">
              <a:spcBef>
                <a:spcPts val="1200"/>
              </a:spcBef>
              <a:spcAft>
                <a:spcPts val="0"/>
              </a:spcAft>
              <a:buSzPts val="1800"/>
              <a:buChar char="●"/>
            </a:pPr>
            <a:r>
              <a:rPr lang="en"/>
              <a:t>Very Less Students have opted for Test Preparation Course.</a:t>
            </a:r>
            <a:endParaRPr/>
          </a:p>
          <a:p>
            <a:pPr marL="457200" lvl="0" indent="-342900" algn="l" rtl="0">
              <a:spcBef>
                <a:spcPts val="0"/>
              </a:spcBef>
              <a:spcAft>
                <a:spcPts val="0"/>
              </a:spcAft>
              <a:buSzPts val="1800"/>
              <a:buChar char="●"/>
            </a:pPr>
            <a:r>
              <a:rPr lang="en"/>
              <a:t>Maximum amount of Students have No Test Preparation Course. </a:t>
            </a:r>
            <a:endParaRPr/>
          </a:p>
        </p:txBody>
      </p:sp>
      <p:pic>
        <p:nvPicPr>
          <p:cNvPr id="163" name="Google Shape;163;p25"/>
          <p:cNvPicPr preferRelativeResize="0"/>
          <p:nvPr/>
        </p:nvPicPr>
        <p:blipFill>
          <a:blip r:embed="rId3">
            <a:alphaModFix/>
          </a:blip>
          <a:stretch>
            <a:fillRect/>
          </a:stretch>
        </p:blipFill>
        <p:spPr>
          <a:xfrm>
            <a:off x="167053" y="1282535"/>
            <a:ext cx="5687482" cy="371688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16774" y="1017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TEST PREPARATION COURSE AND GENDER</a:t>
            </a:r>
            <a:endParaRPr sz="3600" dirty="0"/>
          </a:p>
        </p:txBody>
      </p:sp>
      <p:sp>
        <p:nvSpPr>
          <p:cNvPr id="169" name="Google Shape;169;p26"/>
          <p:cNvSpPr txBox="1">
            <a:spLocks noGrp="1"/>
          </p:cNvSpPr>
          <p:nvPr>
            <p:ph type="body" idx="1"/>
          </p:nvPr>
        </p:nvSpPr>
        <p:spPr>
          <a:xfrm>
            <a:off x="6033326" y="1408575"/>
            <a:ext cx="2944419" cy="3621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500" b="1" dirty="0">
                <a:solidFill>
                  <a:srgbClr val="FF9900"/>
                </a:solidFill>
              </a:rPr>
              <a:t>FINDINGS:</a:t>
            </a:r>
            <a:endParaRPr dirty="0"/>
          </a:p>
          <a:p>
            <a:pPr marL="457200" lvl="0" indent="-334327" algn="l" rtl="0">
              <a:spcBef>
                <a:spcPts val="1200"/>
              </a:spcBef>
              <a:spcAft>
                <a:spcPts val="0"/>
              </a:spcAft>
              <a:buSzPct val="100000"/>
              <a:buChar char="●"/>
            </a:pPr>
            <a:r>
              <a:rPr lang="en" dirty="0"/>
              <a:t>The number of male and female students are more who have not taken the course.The number of Female students is more than the number of Male Students.</a:t>
            </a:r>
            <a:endParaRPr dirty="0"/>
          </a:p>
          <a:p>
            <a:pPr marL="457200" lvl="0" indent="-334327" algn="l" rtl="0">
              <a:spcBef>
                <a:spcPts val="0"/>
              </a:spcBef>
              <a:spcAft>
                <a:spcPts val="0"/>
              </a:spcAft>
              <a:buSzPct val="100000"/>
              <a:buChar char="●"/>
            </a:pPr>
            <a:r>
              <a:rPr lang="en" dirty="0"/>
              <a:t>The number of Female Students are more than the number of male students who have completed the course.</a:t>
            </a:r>
            <a:endParaRPr dirty="0"/>
          </a:p>
        </p:txBody>
      </p:sp>
      <p:pic>
        <p:nvPicPr>
          <p:cNvPr id="170" name="Google Shape;170;p26"/>
          <p:cNvPicPr preferRelativeResize="0"/>
          <p:nvPr/>
        </p:nvPicPr>
        <p:blipFill>
          <a:blip r:embed="rId3">
            <a:alphaModFix/>
          </a:blip>
          <a:stretch>
            <a:fillRect/>
          </a:stretch>
        </p:blipFill>
        <p:spPr>
          <a:xfrm>
            <a:off x="237506" y="1436913"/>
            <a:ext cx="5662070" cy="359316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152400" y="0"/>
            <a:ext cx="87778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TEST PREPARATION COURSE COMPLETED AND RACE</a:t>
            </a:r>
            <a:endParaRPr sz="3600" dirty="0"/>
          </a:p>
        </p:txBody>
      </p:sp>
      <p:sp>
        <p:nvSpPr>
          <p:cNvPr id="176" name="Google Shape;176;p27"/>
          <p:cNvSpPr txBox="1">
            <a:spLocks noGrp="1"/>
          </p:cNvSpPr>
          <p:nvPr>
            <p:ph type="body" idx="1"/>
          </p:nvPr>
        </p:nvSpPr>
        <p:spPr>
          <a:xfrm>
            <a:off x="5641440" y="1672941"/>
            <a:ext cx="3146400" cy="3290946"/>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500" b="1" dirty="0">
                <a:solidFill>
                  <a:srgbClr val="FF9900"/>
                </a:solidFill>
              </a:rPr>
              <a:t>FINDINGS:</a:t>
            </a:r>
            <a:endParaRPr dirty="0"/>
          </a:p>
          <a:p>
            <a:pPr marL="457200" lvl="0" indent="-325755" algn="l" rtl="0">
              <a:spcBef>
                <a:spcPts val="1200"/>
              </a:spcBef>
              <a:spcAft>
                <a:spcPts val="0"/>
              </a:spcAft>
              <a:buSzPct val="100000"/>
              <a:buChar char="●"/>
            </a:pPr>
            <a:r>
              <a:rPr lang="en" dirty="0"/>
              <a:t>The  Race GROUP C has maximum number of students who have completed the course.</a:t>
            </a:r>
            <a:endParaRPr dirty="0"/>
          </a:p>
          <a:p>
            <a:pPr marL="457200" lvl="0" indent="-325755" algn="l" rtl="0">
              <a:spcBef>
                <a:spcPts val="0"/>
              </a:spcBef>
              <a:spcAft>
                <a:spcPts val="0"/>
              </a:spcAft>
              <a:buSzPct val="100000"/>
              <a:buChar char="●"/>
            </a:pPr>
            <a:r>
              <a:rPr lang="en" dirty="0"/>
              <a:t>The Race Group A has the minimum number of students who have completed the course.</a:t>
            </a:r>
            <a:endParaRPr dirty="0"/>
          </a:p>
          <a:p>
            <a:pPr marL="457200" lvl="0" indent="-325755" algn="l" rtl="0">
              <a:spcBef>
                <a:spcPts val="0"/>
              </a:spcBef>
              <a:spcAft>
                <a:spcPts val="0"/>
              </a:spcAft>
              <a:buSzPct val="100000"/>
              <a:buChar char="●"/>
            </a:pPr>
            <a:r>
              <a:rPr lang="en" dirty="0"/>
              <a:t>The Race GROUP D and GROUP B have the average number of students to complete the course.</a:t>
            </a:r>
            <a:endParaRPr dirty="0"/>
          </a:p>
        </p:txBody>
      </p:sp>
      <p:pic>
        <p:nvPicPr>
          <p:cNvPr id="177" name="Google Shape;177;p27"/>
          <p:cNvPicPr preferRelativeResize="0"/>
          <p:nvPr/>
        </p:nvPicPr>
        <p:blipFill>
          <a:blip r:embed="rId3">
            <a:alphaModFix/>
          </a:blip>
          <a:stretch>
            <a:fillRect/>
          </a:stretch>
        </p:blipFill>
        <p:spPr>
          <a:xfrm>
            <a:off x="368136" y="1805051"/>
            <a:ext cx="5011387" cy="315883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22035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PARENTAL LEVEL OF EDUCATION</a:t>
            </a:r>
            <a:endParaRPr sz="3600" dirty="0"/>
          </a:p>
        </p:txBody>
      </p:sp>
      <p:sp>
        <p:nvSpPr>
          <p:cNvPr id="183" name="Google Shape;183;p28"/>
          <p:cNvSpPr txBox="1">
            <a:spLocks noGrp="1"/>
          </p:cNvSpPr>
          <p:nvPr>
            <p:ph type="body" idx="1"/>
          </p:nvPr>
        </p:nvSpPr>
        <p:spPr>
          <a:xfrm>
            <a:off x="6045201" y="1238975"/>
            <a:ext cx="2944419" cy="3791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2500" b="1">
                <a:solidFill>
                  <a:srgbClr val="FF9900"/>
                </a:solidFill>
              </a:rPr>
              <a:t>FINDINGS:</a:t>
            </a:r>
            <a:endParaRPr/>
          </a:p>
          <a:p>
            <a:pPr marL="457200" lvl="0" indent="-342900" algn="l" rtl="0">
              <a:spcBef>
                <a:spcPts val="1200"/>
              </a:spcBef>
              <a:spcAft>
                <a:spcPts val="0"/>
              </a:spcAft>
              <a:buSzPts val="1800"/>
              <a:buChar char="●"/>
            </a:pPr>
            <a:r>
              <a:rPr lang="en"/>
              <a:t>The  Students whose Parental Education is Masters degree,Bachelor’s Degree ,Associate’s Degree and Some College have performed well than the students whose Parental Education is Some high school and High School</a:t>
            </a:r>
            <a:endParaRPr/>
          </a:p>
        </p:txBody>
      </p:sp>
      <p:pic>
        <p:nvPicPr>
          <p:cNvPr id="184" name="Google Shape;184;p28"/>
          <p:cNvPicPr preferRelativeResize="0"/>
          <p:nvPr/>
        </p:nvPicPr>
        <p:blipFill>
          <a:blip r:embed="rId3">
            <a:alphaModFix/>
          </a:blip>
          <a:stretch>
            <a:fillRect/>
          </a:stretch>
        </p:blipFill>
        <p:spPr>
          <a:xfrm>
            <a:off x="166255" y="1238975"/>
            <a:ext cx="5745020" cy="3784287"/>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52400" y="2205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LUNCH</a:t>
            </a:r>
            <a:endParaRPr sz="3600" dirty="0"/>
          </a:p>
        </p:txBody>
      </p:sp>
      <p:sp>
        <p:nvSpPr>
          <p:cNvPr id="190" name="Google Shape;190;p29"/>
          <p:cNvSpPr txBox="1">
            <a:spLocks noGrp="1"/>
          </p:cNvSpPr>
          <p:nvPr>
            <p:ph type="body" idx="1"/>
          </p:nvPr>
        </p:nvSpPr>
        <p:spPr>
          <a:xfrm>
            <a:off x="6092702" y="1069375"/>
            <a:ext cx="2873168" cy="3897978"/>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500" b="1">
                <a:solidFill>
                  <a:srgbClr val="FF9900"/>
                </a:solidFill>
              </a:rPr>
              <a:t>FINDINGS:</a:t>
            </a:r>
            <a:endParaRPr/>
          </a:p>
          <a:p>
            <a:pPr marL="457200" lvl="0" indent="-342900" algn="l" rtl="0">
              <a:spcBef>
                <a:spcPts val="1200"/>
              </a:spcBef>
              <a:spcAft>
                <a:spcPts val="0"/>
              </a:spcAft>
              <a:buSzPts val="1800"/>
              <a:buChar char="●"/>
            </a:pPr>
            <a:r>
              <a:rPr lang="en"/>
              <a:t>The  Students who have been served with Standard lunch has scored more than the Students who have been served free/reduced meals.</a:t>
            </a:r>
            <a:endParaRPr/>
          </a:p>
        </p:txBody>
      </p:sp>
      <p:pic>
        <p:nvPicPr>
          <p:cNvPr id="191" name="Google Shape;191;p29"/>
          <p:cNvPicPr preferRelativeResize="0"/>
          <p:nvPr/>
        </p:nvPicPr>
        <p:blipFill>
          <a:blip r:embed="rId3">
            <a:alphaModFix/>
          </a:blip>
          <a:stretch>
            <a:fillRect/>
          </a:stretch>
        </p:blipFill>
        <p:spPr>
          <a:xfrm>
            <a:off x="201881" y="1100028"/>
            <a:ext cx="5738422" cy="386732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CONCLUSION</a:t>
            </a:r>
            <a:endParaRPr sz="3600" dirty="0"/>
          </a:p>
        </p:txBody>
      </p:sp>
      <p:sp>
        <p:nvSpPr>
          <p:cNvPr id="197" name="Google Shape;197;p30"/>
          <p:cNvSpPr txBox="1">
            <a:spLocks noGrp="1"/>
          </p:cNvSpPr>
          <p:nvPr>
            <p:ph type="body" idx="1"/>
          </p:nvPr>
        </p:nvSpPr>
        <p:spPr>
          <a:xfrm>
            <a:off x="125549" y="1318730"/>
            <a:ext cx="8846100" cy="3416400"/>
          </a:xfrm>
          <a:prstGeom prst="rect">
            <a:avLst/>
          </a:prstGeom>
        </p:spPr>
        <p:txBody>
          <a:bodyPr spcFirstLastPara="1" wrap="square" lIns="91425" tIns="91425" rIns="91425" bIns="91425" anchor="t" anchorCtr="0">
            <a:normAutofit fontScale="70000" lnSpcReduction="20000"/>
          </a:bodyPr>
          <a:lstStyle/>
          <a:p>
            <a:pPr marL="457200" lvl="0" indent="-342900" algn="l" rtl="0">
              <a:spcBef>
                <a:spcPts val="0"/>
              </a:spcBef>
              <a:spcAft>
                <a:spcPts val="0"/>
              </a:spcAft>
              <a:buSzPts val="1800"/>
              <a:buChar char="❖"/>
            </a:pPr>
            <a:r>
              <a:rPr lang="en" dirty="0"/>
              <a:t>To maintain the gender diversity more number of male students should be enrolled.</a:t>
            </a:r>
            <a:endParaRPr dirty="0"/>
          </a:p>
          <a:p>
            <a:pPr marL="457200" lvl="0" indent="-342900" algn="l" rtl="0">
              <a:spcBef>
                <a:spcPts val="0"/>
              </a:spcBef>
              <a:spcAft>
                <a:spcPts val="0"/>
              </a:spcAft>
              <a:buSzPts val="1800"/>
              <a:buChar char="❖"/>
            </a:pPr>
            <a:r>
              <a:rPr lang="en" dirty="0"/>
              <a:t>To main race-wise diversity students belonging to GROUP A and GROUP B should be enrolled into the School.</a:t>
            </a:r>
            <a:endParaRPr dirty="0"/>
          </a:p>
          <a:p>
            <a:pPr marL="457200" lvl="0" indent="-342900" algn="l" rtl="0">
              <a:spcBef>
                <a:spcPts val="0"/>
              </a:spcBef>
              <a:spcAft>
                <a:spcPts val="0"/>
              </a:spcAft>
              <a:buSzPts val="1800"/>
              <a:buChar char="❖"/>
            </a:pPr>
            <a:r>
              <a:rPr lang="en" dirty="0"/>
              <a:t>In order to improve the performance more focus should be given to the male students(gender-wise) and to the students belonging to GROUP A and GROUP B (race-wise) and to the subject Maths.</a:t>
            </a:r>
            <a:endParaRPr dirty="0"/>
          </a:p>
          <a:p>
            <a:pPr marL="457200" lvl="0" indent="-342900" algn="l" rtl="0">
              <a:spcBef>
                <a:spcPts val="0"/>
              </a:spcBef>
              <a:spcAft>
                <a:spcPts val="0"/>
              </a:spcAft>
              <a:buSzPts val="1800"/>
              <a:buChar char="❖"/>
            </a:pPr>
            <a:r>
              <a:rPr lang="en" dirty="0"/>
              <a:t>Encourage more  students to take a Test-Preparation course specifically the male students(gender-wise) and the students of race GROUP A and GROUP B as it is observed that the course helps in improvement of the performance.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287949" y="33814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CONCLUSION</a:t>
            </a:r>
            <a:endParaRPr sz="3600" dirty="0"/>
          </a:p>
        </p:txBody>
      </p:sp>
      <p:sp>
        <p:nvSpPr>
          <p:cNvPr id="203" name="Google Shape;203;p31"/>
          <p:cNvSpPr txBox="1">
            <a:spLocks noGrp="1"/>
          </p:cNvSpPr>
          <p:nvPr>
            <p:ph type="body" idx="1"/>
          </p:nvPr>
        </p:nvSpPr>
        <p:spPr>
          <a:xfrm>
            <a:off x="173050" y="1152475"/>
            <a:ext cx="8846100" cy="34164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0"/>
              </a:spcAft>
              <a:buSzPts val="1800"/>
              <a:buChar char="❖"/>
            </a:pPr>
            <a:r>
              <a:rPr lang="en"/>
              <a:t>Parents Level Education also plays an role in the performance of students.The  Students whose Parental Education is Masters degree,Bachelor’s Degree, Associate’s Degree and Some College have performed well than the students whose Parental Education is Some high school and High School.</a:t>
            </a:r>
            <a:endParaRPr/>
          </a:p>
          <a:p>
            <a:pPr marL="457200" lvl="0" indent="-342900" algn="l" rtl="0">
              <a:spcBef>
                <a:spcPts val="0"/>
              </a:spcBef>
              <a:spcAft>
                <a:spcPts val="0"/>
              </a:spcAft>
              <a:buSzPts val="1800"/>
              <a:buChar char="❖"/>
            </a:pPr>
            <a:r>
              <a:rPr lang="en"/>
              <a:t>The Students Having Standard Lunch have a better performance than the students having free/reduced lunch.Thus the school should provide Standard Lunch to all the students.</a:t>
            </a:r>
            <a:endParaRPr/>
          </a:p>
          <a:p>
            <a:pPr marL="0" lvl="0" indent="0" algn="l" rtl="0">
              <a:spcBef>
                <a:spcPts val="1200"/>
              </a:spcBef>
              <a:spcAft>
                <a:spcPts val="1200"/>
              </a:spcAft>
              <a:buNone/>
            </a:pPr>
            <a:r>
              <a:rPr lang="en"/>
              <a:t>The above conclusions will help in improving the performance of the Students in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699" y="1900051"/>
            <a:ext cx="2728383" cy="11551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4000" dirty="0">
                <a:ln w="18415" cmpd="sng">
                  <a:solidFill>
                    <a:srgbClr val="FFFFFF"/>
                  </a:solidFill>
                  <a:prstDash val="solid"/>
                </a:ln>
                <a:solidFill>
                  <a:srgbClr val="FFFFFF"/>
                </a:solidFill>
                <a:effectLst>
                  <a:outerShdw blurRad="63500" dir="3600000" algn="tl" rotWithShape="0">
                    <a:srgbClr val="000000">
                      <a:alpha val="70000"/>
                    </a:srgbClr>
                  </a:outerShdw>
                </a:effectLst>
              </a:rPr>
              <a:t>CONTENTS</a:t>
            </a:r>
            <a:endParaRPr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2" name="Google Shape;62;p14"/>
          <p:cNvSpPr/>
          <p:nvPr/>
        </p:nvSpPr>
        <p:spPr>
          <a:xfrm>
            <a:off x="4284700" y="1291663"/>
            <a:ext cx="2610600" cy="44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OBJECTIVES</a:t>
            </a:r>
            <a:endParaRPr sz="2000" dirty="0"/>
          </a:p>
        </p:txBody>
      </p:sp>
      <p:sp>
        <p:nvSpPr>
          <p:cNvPr id="63" name="Google Shape;63;p14"/>
          <p:cNvSpPr/>
          <p:nvPr/>
        </p:nvSpPr>
        <p:spPr>
          <a:xfrm>
            <a:off x="4326400" y="197500"/>
            <a:ext cx="2610600" cy="44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CASE STUDY</a:t>
            </a:r>
            <a:endParaRPr sz="2000" dirty="0"/>
          </a:p>
        </p:txBody>
      </p:sp>
      <p:sp>
        <p:nvSpPr>
          <p:cNvPr id="64" name="Google Shape;64;p14"/>
          <p:cNvSpPr/>
          <p:nvPr/>
        </p:nvSpPr>
        <p:spPr>
          <a:xfrm>
            <a:off x="4284700" y="2341072"/>
            <a:ext cx="2694000" cy="44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DATA ANALYSIS</a:t>
            </a:r>
            <a:endParaRPr sz="2000" dirty="0"/>
          </a:p>
        </p:txBody>
      </p:sp>
      <p:sp>
        <p:nvSpPr>
          <p:cNvPr id="65" name="Google Shape;65;p14"/>
          <p:cNvSpPr/>
          <p:nvPr/>
        </p:nvSpPr>
        <p:spPr>
          <a:xfrm>
            <a:off x="4326400" y="3400272"/>
            <a:ext cx="2568900" cy="44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CATEGORIZATION</a:t>
            </a:r>
            <a:r>
              <a:rPr lang="en" sz="2400" dirty="0"/>
              <a:t> </a:t>
            </a:r>
            <a:endParaRPr sz="2400" dirty="0"/>
          </a:p>
        </p:txBody>
      </p:sp>
      <p:sp>
        <p:nvSpPr>
          <p:cNvPr id="66" name="Google Shape;66;p14"/>
          <p:cNvSpPr/>
          <p:nvPr/>
        </p:nvSpPr>
        <p:spPr>
          <a:xfrm>
            <a:off x="4243000" y="4449681"/>
            <a:ext cx="2610600" cy="44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CONCLUSION</a:t>
            </a:r>
            <a:endParaRPr sz="2200" dirty="0"/>
          </a:p>
        </p:txBody>
      </p:sp>
      <p:sp>
        <p:nvSpPr>
          <p:cNvPr id="4" name="Down Arrow 3"/>
          <p:cNvSpPr/>
          <p:nvPr/>
        </p:nvSpPr>
        <p:spPr>
          <a:xfrm>
            <a:off x="5269639" y="684755"/>
            <a:ext cx="403761" cy="606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287378" y="1734163"/>
            <a:ext cx="403761" cy="606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276529" y="2793363"/>
            <a:ext cx="403761" cy="606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266633" y="3842772"/>
            <a:ext cx="403761" cy="606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0" y="210334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b="1" dirty="0"/>
              <a:t>THANK YOU.</a:t>
            </a:r>
            <a:endParaRPr sz="49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59031" y="1832795"/>
            <a:ext cx="3089807"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n w="18415" cmpd="sng">
                  <a:solidFill>
                    <a:srgbClr val="FFFFFF"/>
                  </a:solidFill>
                  <a:prstDash val="solid"/>
                </a:ln>
                <a:solidFill>
                  <a:srgbClr val="FFFFFF"/>
                </a:solidFill>
                <a:effectLst>
                  <a:outerShdw blurRad="63500" dir="3600000" algn="tl" rotWithShape="0">
                    <a:srgbClr val="000000">
                      <a:alpha val="70000"/>
                    </a:srgbClr>
                  </a:outerShdw>
                </a:effectLst>
              </a:rPr>
              <a:t>CASE STUDY</a:t>
            </a:r>
            <a:endParaRP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2" name="Google Shape;72;p15"/>
          <p:cNvSpPr/>
          <p:nvPr/>
        </p:nvSpPr>
        <p:spPr>
          <a:xfrm>
            <a:off x="4718819" y="515521"/>
            <a:ext cx="3645000" cy="1187700"/>
          </a:xfrm>
          <a:prstGeom prst="chevron">
            <a:avLst>
              <a:gd name="adj" fmla="val 50000"/>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 sz="1500" dirty="0"/>
              <a:t>The Case-Study consist of only one data set that is Student Performance.</a:t>
            </a:r>
            <a:endParaRPr sz="1500" dirty="0"/>
          </a:p>
        </p:txBody>
      </p:sp>
      <p:sp>
        <p:nvSpPr>
          <p:cNvPr id="73" name="Google Shape;73;p15"/>
          <p:cNvSpPr/>
          <p:nvPr/>
        </p:nvSpPr>
        <p:spPr>
          <a:xfrm>
            <a:off x="4761375" y="2958600"/>
            <a:ext cx="3645000" cy="11154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t>The Case Study consist of 1000 student records based on their performance.</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10875" y="2046800"/>
            <a:ext cx="3078590" cy="7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dirty="0">
                <a:ln w="18415" cmpd="sng">
                  <a:solidFill>
                    <a:srgbClr val="FFFFFF"/>
                  </a:solidFill>
                  <a:prstDash val="solid"/>
                </a:ln>
                <a:solidFill>
                  <a:srgbClr val="FFFFFF"/>
                </a:solidFill>
                <a:effectLst>
                  <a:outerShdw blurRad="63500" dir="3600000" algn="tl" rotWithShape="0">
                    <a:srgbClr val="000000">
                      <a:alpha val="70000"/>
                    </a:srgbClr>
                  </a:outerShdw>
                </a:effectLst>
              </a:rPr>
              <a:t>OBJECTIVES</a:t>
            </a:r>
            <a:endParaRPr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9" name="Google Shape;79;p16"/>
          <p:cNvSpPr/>
          <p:nvPr/>
        </p:nvSpPr>
        <p:spPr>
          <a:xfrm>
            <a:off x="3582450" y="217075"/>
            <a:ext cx="4385400" cy="2002500"/>
          </a:xfrm>
          <a:prstGeom prst="doubleWave">
            <a:avLst>
              <a:gd name="adj1" fmla="val 6250"/>
              <a:gd name="adj2" fmla="val -14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ANALYSE THE STUDENT PERFORMANCE DATA AND DETERMINE HOW EACH FACTORS ARE AFFECTING THEIR PERFORMANCE .</a:t>
            </a:r>
            <a:endParaRPr sz="1600"/>
          </a:p>
        </p:txBody>
      </p:sp>
      <p:sp>
        <p:nvSpPr>
          <p:cNvPr id="80" name="Google Shape;80;p16"/>
          <p:cNvSpPr/>
          <p:nvPr/>
        </p:nvSpPr>
        <p:spPr>
          <a:xfrm>
            <a:off x="3582450" y="2571750"/>
            <a:ext cx="4385400" cy="2002500"/>
          </a:xfrm>
          <a:prstGeom prst="doubleWave">
            <a:avLst>
              <a:gd name="adj1" fmla="val 6250"/>
              <a:gd name="adj2" fmla="val -14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TO PUBLISH THE FINDINGS BASED ON DATA ANALYSIS AND DRAW CONCLUSIONS FOR BETTER PERFORMANCE IN FUTURE.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pSp>
        <p:nvGrpSpPr>
          <p:cNvPr id="85" name="Google Shape;85;p17"/>
          <p:cNvGrpSpPr/>
          <p:nvPr/>
        </p:nvGrpSpPr>
        <p:grpSpPr>
          <a:xfrm>
            <a:off x="3185830" y="176571"/>
            <a:ext cx="3598332" cy="643356"/>
            <a:chOff x="2186739" y="2322193"/>
            <a:chExt cx="3157262" cy="643356"/>
          </a:xfrm>
        </p:grpSpPr>
        <p:sp>
          <p:nvSpPr>
            <p:cNvPr id="86" name="Google Shape;86;p1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rot="-5400000">
              <a:off x="4312749" y="1934296"/>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2186739" y="2396972"/>
              <a:ext cx="28341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a:solidFill>
                    <a:srgbClr val="FFFFFF"/>
                  </a:solidFill>
                  <a:latin typeface="Roboto"/>
                  <a:ea typeface="Roboto"/>
                  <a:cs typeface="Roboto"/>
                  <a:sym typeface="Roboto"/>
                </a:rPr>
                <a:t>  GENDER :</a:t>
              </a:r>
              <a:r>
                <a:rPr lang="en" sz="1500">
                  <a:solidFill>
                    <a:srgbClr val="FFFFFF"/>
                  </a:solidFill>
                  <a:latin typeface="Roboto Medium"/>
                  <a:ea typeface="Roboto Medium"/>
                  <a:cs typeface="Roboto Medium"/>
                  <a:sym typeface="Roboto Medium"/>
                </a:rPr>
                <a:t> MALE AND FEMALE</a:t>
              </a:r>
              <a:endParaRPr sz="1500">
                <a:solidFill>
                  <a:srgbClr val="FFFFFF"/>
                </a:solidFill>
                <a:latin typeface="Roboto Medium"/>
                <a:ea typeface="Roboto Medium"/>
                <a:cs typeface="Roboto Medium"/>
                <a:sym typeface="Roboto Medium"/>
              </a:endParaRPr>
            </a:p>
          </p:txBody>
        </p:sp>
      </p:grpSp>
      <p:sp>
        <p:nvSpPr>
          <p:cNvPr id="89" name="Google Shape;89;p17"/>
          <p:cNvSpPr txBox="1">
            <a:spLocks noGrp="1"/>
          </p:cNvSpPr>
          <p:nvPr>
            <p:ph type="title"/>
          </p:nvPr>
        </p:nvSpPr>
        <p:spPr>
          <a:xfrm>
            <a:off x="250700" y="1940300"/>
            <a:ext cx="2456874" cy="7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dirty="0">
                <a:ln w="18415" cmpd="sng">
                  <a:solidFill>
                    <a:srgbClr val="FFFFFF"/>
                  </a:solidFill>
                  <a:prstDash val="solid"/>
                </a:ln>
                <a:solidFill>
                  <a:srgbClr val="FFFFFF"/>
                </a:solidFill>
                <a:effectLst>
                  <a:outerShdw blurRad="63500" dir="3600000" algn="tl" rotWithShape="0">
                    <a:srgbClr val="000000">
                      <a:alpha val="70000"/>
                    </a:srgbClr>
                  </a:outerShdw>
                </a:effectLst>
              </a:rPr>
              <a:t>DATA ANALYSIS</a:t>
            </a:r>
            <a:endParaRPr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90" name="Google Shape;90;p17"/>
          <p:cNvGrpSpPr/>
          <p:nvPr/>
        </p:nvGrpSpPr>
        <p:grpSpPr>
          <a:xfrm>
            <a:off x="3996013" y="875246"/>
            <a:ext cx="3598324" cy="643356"/>
            <a:chOff x="2186746" y="2322193"/>
            <a:chExt cx="3157256" cy="643356"/>
          </a:xfrm>
        </p:grpSpPr>
        <p:sp>
          <p:nvSpPr>
            <p:cNvPr id="91" name="Google Shape;91;p1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rot="-5400000">
              <a:off x="4312749" y="1934296"/>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186746" y="2396972"/>
              <a:ext cx="28986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a:solidFill>
                    <a:srgbClr val="FFFFFF"/>
                  </a:solidFill>
                  <a:latin typeface="Roboto"/>
                  <a:ea typeface="Roboto"/>
                  <a:cs typeface="Roboto"/>
                  <a:sym typeface="Roboto"/>
                </a:rPr>
                <a:t> RACE:</a:t>
              </a:r>
              <a:r>
                <a:rPr lang="en" sz="1500">
                  <a:solidFill>
                    <a:srgbClr val="FFFFFF"/>
                  </a:solidFill>
                  <a:latin typeface="Roboto Medium"/>
                  <a:ea typeface="Roboto Medium"/>
                  <a:cs typeface="Roboto Medium"/>
                  <a:sym typeface="Roboto Medium"/>
                </a:rPr>
                <a:t> GROUP A,GROUP B,GROUP C   </a:t>
              </a:r>
              <a:endParaRPr sz="15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  GROUP D AND GROUP E</a:t>
              </a:r>
              <a:endParaRPr sz="1500">
                <a:solidFill>
                  <a:srgbClr val="FFFFFF"/>
                </a:solidFill>
                <a:latin typeface="Roboto Medium"/>
                <a:ea typeface="Roboto Medium"/>
                <a:cs typeface="Roboto Medium"/>
                <a:sym typeface="Roboto Medium"/>
              </a:endParaRPr>
            </a:p>
          </p:txBody>
        </p:sp>
      </p:grpSp>
      <p:grpSp>
        <p:nvGrpSpPr>
          <p:cNvPr id="94" name="Google Shape;94;p17"/>
          <p:cNvGrpSpPr/>
          <p:nvPr/>
        </p:nvGrpSpPr>
        <p:grpSpPr>
          <a:xfrm>
            <a:off x="3259581" y="1573917"/>
            <a:ext cx="3731245" cy="1171422"/>
            <a:chOff x="2186746" y="2322193"/>
            <a:chExt cx="3157256" cy="643356"/>
          </a:xfrm>
        </p:grpSpPr>
        <p:sp>
          <p:nvSpPr>
            <p:cNvPr id="95" name="Google Shape;95;p1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rot="-5400000">
              <a:off x="4312749" y="1934296"/>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2186746" y="2396972"/>
              <a:ext cx="28986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a:solidFill>
                    <a:srgbClr val="FFFFFF"/>
                  </a:solidFill>
                  <a:latin typeface="Roboto"/>
                  <a:ea typeface="Roboto"/>
                  <a:cs typeface="Roboto"/>
                  <a:sym typeface="Roboto"/>
                </a:rPr>
                <a:t> PARENT EDUCATION:</a:t>
              </a:r>
              <a:r>
                <a:rPr lang="en" sz="1500">
                  <a:solidFill>
                    <a:srgbClr val="FFFFFF"/>
                  </a:solidFill>
                  <a:latin typeface="Roboto Medium"/>
                  <a:ea typeface="Roboto Medium"/>
                  <a:cs typeface="Roboto Medium"/>
                  <a:sym typeface="Roboto Medium"/>
                </a:rPr>
                <a:t> BACHELOR’S  </a:t>
              </a:r>
              <a:endParaRPr sz="15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 DEGREE,SOME COLLEGE,MASTER’S </a:t>
              </a:r>
              <a:endParaRPr sz="15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 DEGREE,ASSOCIATE’S DEGREE,HIGH </a:t>
              </a:r>
              <a:endParaRPr sz="15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 SCHOOL AND SOME HIGH SCHOOL</a:t>
              </a:r>
              <a:endParaRPr sz="1500">
                <a:solidFill>
                  <a:srgbClr val="FFFFFF"/>
                </a:solidFill>
                <a:latin typeface="Roboto Medium"/>
                <a:ea typeface="Roboto Medium"/>
                <a:cs typeface="Roboto Medium"/>
                <a:sym typeface="Roboto Medium"/>
              </a:endParaRPr>
            </a:p>
          </p:txBody>
        </p:sp>
      </p:grpSp>
      <p:grpSp>
        <p:nvGrpSpPr>
          <p:cNvPr id="98" name="Google Shape;98;p17"/>
          <p:cNvGrpSpPr/>
          <p:nvPr/>
        </p:nvGrpSpPr>
        <p:grpSpPr>
          <a:xfrm>
            <a:off x="3996013" y="2800671"/>
            <a:ext cx="3598324" cy="643356"/>
            <a:chOff x="2186746" y="2322193"/>
            <a:chExt cx="3157256" cy="643356"/>
          </a:xfrm>
        </p:grpSpPr>
        <p:sp>
          <p:nvSpPr>
            <p:cNvPr id="99" name="Google Shape;99;p1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rot="-5400000">
              <a:off x="4312749" y="1934296"/>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2186746" y="2396972"/>
              <a:ext cx="28986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dirty="0">
                  <a:solidFill>
                    <a:srgbClr val="FFFFFF"/>
                  </a:solidFill>
                  <a:latin typeface="Roboto"/>
                  <a:ea typeface="Roboto"/>
                  <a:cs typeface="Roboto"/>
                  <a:sym typeface="Roboto"/>
                </a:rPr>
                <a:t> </a:t>
              </a:r>
              <a:r>
                <a:rPr lang="en" sz="1500" b="1" dirty="0">
                  <a:solidFill>
                    <a:srgbClr val="FFFFFF"/>
                  </a:solidFill>
                  <a:latin typeface="Roboto Medium"/>
                  <a:ea typeface="Roboto Medium"/>
                  <a:cs typeface="Roboto Medium"/>
                  <a:sym typeface="Roboto Medium"/>
                </a:rPr>
                <a:t>LUNCH: </a:t>
              </a:r>
              <a:r>
                <a:rPr lang="en" sz="1500" dirty="0">
                  <a:solidFill>
                    <a:srgbClr val="FFFFFF"/>
                  </a:solidFill>
                  <a:latin typeface="Roboto"/>
                  <a:ea typeface="Roboto"/>
                  <a:cs typeface="Roboto"/>
                  <a:sym typeface="Roboto"/>
                </a:rPr>
                <a:t>STANDARD AND </a:t>
              </a:r>
              <a:endParaRPr sz="1500" dirty="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500" dirty="0">
                  <a:solidFill>
                    <a:srgbClr val="FFFFFF"/>
                  </a:solidFill>
                  <a:latin typeface="Roboto"/>
                  <a:ea typeface="Roboto"/>
                  <a:cs typeface="Roboto"/>
                  <a:sym typeface="Roboto"/>
                </a:rPr>
                <a:t>  FREE/REDUCED</a:t>
              </a:r>
              <a:endParaRPr sz="1500" dirty="0">
                <a:solidFill>
                  <a:srgbClr val="FFFFFF"/>
                </a:solidFill>
                <a:latin typeface="Roboto Medium"/>
                <a:ea typeface="Roboto Medium"/>
                <a:cs typeface="Roboto Medium"/>
                <a:sym typeface="Roboto Medium"/>
              </a:endParaRPr>
            </a:p>
          </p:txBody>
        </p:sp>
      </p:grpSp>
      <p:grpSp>
        <p:nvGrpSpPr>
          <p:cNvPr id="102" name="Google Shape;102;p17"/>
          <p:cNvGrpSpPr/>
          <p:nvPr/>
        </p:nvGrpSpPr>
        <p:grpSpPr>
          <a:xfrm>
            <a:off x="3185825" y="3499346"/>
            <a:ext cx="3598324" cy="643356"/>
            <a:chOff x="2186746" y="2322193"/>
            <a:chExt cx="3157256" cy="643356"/>
          </a:xfrm>
        </p:grpSpPr>
        <p:sp>
          <p:nvSpPr>
            <p:cNvPr id="103" name="Google Shape;103;p1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5400000">
              <a:off x="4312749" y="1934296"/>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186746" y="2396972"/>
              <a:ext cx="28986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dirty="0">
                  <a:solidFill>
                    <a:srgbClr val="FFFFFF"/>
                  </a:solidFill>
                  <a:latin typeface="Roboto Medium"/>
                  <a:ea typeface="Roboto Medium"/>
                  <a:cs typeface="Roboto Medium"/>
                  <a:sym typeface="Roboto Medium"/>
                </a:rPr>
                <a:t>TEST PREPARATION COURSE:</a:t>
              </a:r>
              <a:r>
                <a:rPr lang="en" sz="1500" b="1" dirty="0">
                  <a:solidFill>
                    <a:srgbClr val="FFFFFF"/>
                  </a:solidFill>
                  <a:latin typeface="Roboto"/>
                  <a:ea typeface="Roboto"/>
                  <a:cs typeface="Roboto"/>
                  <a:sym typeface="Roboto"/>
                </a:rPr>
                <a:t> </a:t>
              </a:r>
              <a:r>
                <a:rPr lang="en" sz="1500" dirty="0">
                  <a:solidFill>
                    <a:srgbClr val="FFFFFF"/>
                  </a:solidFill>
                  <a:latin typeface="Roboto"/>
                  <a:ea typeface="Roboto"/>
                  <a:cs typeface="Roboto"/>
                  <a:sym typeface="Roboto"/>
                </a:rPr>
                <a:t>NONE AND COMPLETED</a:t>
              </a:r>
              <a:endParaRPr sz="1500" dirty="0">
                <a:solidFill>
                  <a:srgbClr val="FFFFFF"/>
                </a:solidFill>
                <a:latin typeface="Roboto Medium"/>
                <a:ea typeface="Roboto Medium"/>
                <a:cs typeface="Roboto Medium"/>
                <a:sym typeface="Roboto Medium"/>
              </a:endParaRPr>
            </a:p>
          </p:txBody>
        </p:sp>
      </p:grpSp>
      <p:grpSp>
        <p:nvGrpSpPr>
          <p:cNvPr id="106" name="Google Shape;106;p17"/>
          <p:cNvGrpSpPr/>
          <p:nvPr/>
        </p:nvGrpSpPr>
        <p:grpSpPr>
          <a:xfrm>
            <a:off x="3996017" y="4198022"/>
            <a:ext cx="3598324" cy="846785"/>
            <a:chOff x="2186746" y="2322193"/>
            <a:chExt cx="3157256" cy="643356"/>
          </a:xfrm>
        </p:grpSpPr>
        <p:sp>
          <p:nvSpPr>
            <p:cNvPr id="107" name="Google Shape;107;p17"/>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rot="-5400000">
              <a:off x="4312749" y="1934296"/>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186746" y="2396972"/>
              <a:ext cx="28986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b="1">
                  <a:solidFill>
                    <a:srgbClr val="FFFFFF"/>
                  </a:solidFill>
                  <a:latin typeface="Roboto"/>
                  <a:ea typeface="Roboto"/>
                  <a:cs typeface="Roboto"/>
                  <a:sym typeface="Roboto"/>
                </a:rPr>
                <a:t> WRITING SCORE,READING SCORE </a:t>
              </a:r>
              <a:endParaRPr sz="1500" b="1">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500" b="1">
                  <a:solidFill>
                    <a:srgbClr val="FFFFFF"/>
                  </a:solidFill>
                  <a:latin typeface="Roboto"/>
                  <a:ea typeface="Roboto"/>
                  <a:cs typeface="Roboto"/>
                  <a:sym typeface="Roboto"/>
                </a:rPr>
                <a:t> AND MATH SCORE:</a:t>
              </a:r>
              <a:r>
                <a:rPr lang="en" sz="1500">
                  <a:solidFill>
                    <a:srgbClr val="FFFFFF"/>
                  </a:solidFill>
                  <a:latin typeface="Roboto Medium"/>
                  <a:ea typeface="Roboto Medium"/>
                  <a:cs typeface="Roboto Medium"/>
                  <a:sym typeface="Roboto Medium"/>
                </a:rPr>
                <a:t> DIFFERENT </a:t>
              </a:r>
              <a:endParaRPr sz="15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 SCORES OF STUDENTS</a:t>
              </a:r>
              <a:endParaRPr sz="1500">
                <a:solidFill>
                  <a:srgbClr val="FFFFFF"/>
                </a:solidFill>
                <a:latin typeface="Roboto Medium"/>
                <a:ea typeface="Roboto Medium"/>
                <a:cs typeface="Roboto Medium"/>
                <a:sym typeface="Roboto Medium"/>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dirty="0">
                <a:ln w="18415" cmpd="sng">
                  <a:solidFill>
                    <a:srgbClr val="FFFFFF"/>
                  </a:solidFill>
                  <a:prstDash val="solid"/>
                </a:ln>
                <a:solidFill>
                  <a:srgbClr val="FFFFFF"/>
                </a:solidFill>
                <a:effectLst>
                  <a:outerShdw blurRad="63500" dir="3600000" algn="tl" rotWithShape="0">
                    <a:srgbClr val="000000">
                      <a:alpha val="70000"/>
                    </a:srgbClr>
                  </a:outerShdw>
                </a:effectLst>
              </a:rPr>
              <a:t>CATEGORIZATION</a:t>
            </a:r>
            <a:endParaRPr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119975" y="268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n w="18415" cmpd="sng">
                  <a:solidFill>
                    <a:srgbClr val="FFFFFF"/>
                  </a:solidFill>
                  <a:prstDash val="solid"/>
                </a:ln>
                <a:solidFill>
                  <a:srgbClr val="FFFFFF"/>
                </a:solidFill>
              </a:rPr>
              <a:t>CATEGORIZATION</a:t>
            </a:r>
            <a:r>
              <a:rPr lang="en"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BASED ON  GENDER</a:t>
            </a:r>
            <a:endParaRPr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0" name="Google Shape;120;p19"/>
          <p:cNvSpPr txBox="1">
            <a:spLocks noGrp="1"/>
          </p:cNvSpPr>
          <p:nvPr>
            <p:ph type="body" idx="1"/>
          </p:nvPr>
        </p:nvSpPr>
        <p:spPr>
          <a:xfrm>
            <a:off x="6150300" y="1069363"/>
            <a:ext cx="2743200" cy="3791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500" b="1" dirty="0">
                <a:solidFill>
                  <a:srgbClr val="FF9900"/>
                </a:solidFill>
              </a:rPr>
              <a:t>FINDINGS:</a:t>
            </a:r>
            <a:endParaRPr sz="2500" b="1" dirty="0">
              <a:solidFill>
                <a:srgbClr val="FF9900"/>
              </a:solidFill>
            </a:endParaRPr>
          </a:p>
          <a:p>
            <a:pPr marL="457200" lvl="0" indent="-342900" algn="l" rtl="0">
              <a:spcBef>
                <a:spcPts val="1200"/>
              </a:spcBef>
              <a:spcAft>
                <a:spcPts val="0"/>
              </a:spcAft>
              <a:buSzPts val="1800"/>
              <a:buChar char="●"/>
            </a:pPr>
            <a:r>
              <a:rPr lang="en" dirty="0"/>
              <a:t>The number of male student is less than the number of female student</a:t>
            </a:r>
            <a:endParaRPr dirty="0"/>
          </a:p>
        </p:txBody>
      </p:sp>
      <p:pic>
        <p:nvPicPr>
          <p:cNvPr id="121" name="Google Shape;121;p19"/>
          <p:cNvPicPr preferRelativeResize="0"/>
          <p:nvPr/>
        </p:nvPicPr>
        <p:blipFill>
          <a:blip r:embed="rId3">
            <a:alphaModFix/>
          </a:blip>
          <a:stretch>
            <a:fillRect/>
          </a:stretch>
        </p:blipFill>
        <p:spPr>
          <a:xfrm>
            <a:off x="131850" y="1069375"/>
            <a:ext cx="5809075" cy="379110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152400" y="125547"/>
            <a:ext cx="87184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CATEGORIZATION BASED ON  RACE </a:t>
            </a:r>
            <a:r>
              <a:rPr lang="en" sz="3600" b="1" dirty="0" smtClean="0"/>
              <a:t> AND </a:t>
            </a:r>
            <a:r>
              <a:rPr lang="en" sz="3600" b="1" dirty="0"/>
              <a:t>GENDER</a:t>
            </a:r>
            <a:endParaRPr sz="3600" b="1" dirty="0"/>
          </a:p>
        </p:txBody>
      </p:sp>
      <p:sp>
        <p:nvSpPr>
          <p:cNvPr id="127" name="Google Shape;127;p20"/>
          <p:cNvSpPr txBox="1">
            <a:spLocks noGrp="1"/>
          </p:cNvSpPr>
          <p:nvPr>
            <p:ph type="body" idx="1"/>
          </p:nvPr>
        </p:nvSpPr>
        <p:spPr>
          <a:xfrm>
            <a:off x="6043422" y="1265456"/>
            <a:ext cx="2890800" cy="3791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500" b="1">
                <a:solidFill>
                  <a:srgbClr val="FF9900"/>
                </a:solidFill>
              </a:rPr>
              <a:t>FINDINGS:</a:t>
            </a:r>
            <a:endParaRPr/>
          </a:p>
          <a:p>
            <a:pPr marL="457200" lvl="0" indent="-342900" algn="l" rtl="0">
              <a:spcBef>
                <a:spcPts val="1200"/>
              </a:spcBef>
              <a:spcAft>
                <a:spcPts val="0"/>
              </a:spcAft>
              <a:buSzPts val="1800"/>
              <a:buChar char="●"/>
            </a:pPr>
            <a:r>
              <a:rPr lang="en"/>
              <a:t>The Students that belong to race GROUP A are very less.</a:t>
            </a:r>
            <a:endParaRPr/>
          </a:p>
          <a:p>
            <a:pPr marL="457200" lvl="0" indent="-342900" algn="l" rtl="0">
              <a:spcBef>
                <a:spcPts val="0"/>
              </a:spcBef>
              <a:spcAft>
                <a:spcPts val="0"/>
              </a:spcAft>
              <a:buSzPts val="1800"/>
              <a:buChar char="●"/>
            </a:pPr>
            <a:r>
              <a:rPr lang="en"/>
              <a:t>The maximum Students are from race GROUP C and GROUP D.</a:t>
            </a:r>
            <a:endParaRPr/>
          </a:p>
          <a:p>
            <a:pPr marL="457200" lvl="0" indent="-342900" algn="l" rtl="0">
              <a:spcBef>
                <a:spcPts val="0"/>
              </a:spcBef>
              <a:spcAft>
                <a:spcPts val="0"/>
              </a:spcAft>
              <a:buSzPts val="1800"/>
              <a:buChar char="●"/>
            </a:pPr>
            <a:r>
              <a:rPr lang="en"/>
              <a:t>The maximum male and female students belong to GROUP C.</a:t>
            </a:r>
            <a:endParaRPr/>
          </a:p>
        </p:txBody>
      </p:sp>
      <p:pic>
        <p:nvPicPr>
          <p:cNvPr id="128" name="Google Shape;128;p20"/>
          <p:cNvPicPr preferRelativeResize="0"/>
          <p:nvPr/>
        </p:nvPicPr>
        <p:blipFill>
          <a:blip r:embed="rId3">
            <a:alphaModFix/>
          </a:blip>
          <a:stretch>
            <a:fillRect/>
          </a:stretch>
        </p:blipFill>
        <p:spPr>
          <a:xfrm>
            <a:off x="106878" y="1318161"/>
            <a:ext cx="5835650" cy="372131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152400" y="101796"/>
            <a:ext cx="87184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CATEGORIZATION BASED ON GENDER-WISE  PERFORMANCE</a:t>
            </a:r>
            <a:endParaRPr sz="3600" dirty="0"/>
          </a:p>
        </p:txBody>
      </p:sp>
      <p:sp>
        <p:nvSpPr>
          <p:cNvPr id="134" name="Google Shape;134;p21"/>
          <p:cNvSpPr txBox="1">
            <a:spLocks noGrp="1"/>
          </p:cNvSpPr>
          <p:nvPr>
            <p:ph type="body" idx="1"/>
          </p:nvPr>
        </p:nvSpPr>
        <p:spPr>
          <a:xfrm>
            <a:off x="6223331" y="1374764"/>
            <a:ext cx="2778265" cy="3682738"/>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500" b="1" dirty="0">
                <a:solidFill>
                  <a:srgbClr val="FF9900"/>
                </a:solidFill>
              </a:rPr>
              <a:t>FINDINGS:</a:t>
            </a:r>
            <a:endParaRPr dirty="0"/>
          </a:p>
          <a:p>
            <a:pPr marL="457200" lvl="0" indent="-342900" algn="l" rtl="0">
              <a:spcBef>
                <a:spcPts val="1200"/>
              </a:spcBef>
              <a:spcAft>
                <a:spcPts val="0"/>
              </a:spcAft>
              <a:buSzPts val="1800"/>
              <a:buChar char="●"/>
            </a:pPr>
            <a:r>
              <a:rPr lang="en" dirty="0"/>
              <a:t>The Female Students have a better Performance than the Male Students </a:t>
            </a:r>
            <a:endParaRPr dirty="0"/>
          </a:p>
        </p:txBody>
      </p:sp>
      <p:pic>
        <p:nvPicPr>
          <p:cNvPr id="135" name="Google Shape;135;p21"/>
          <p:cNvPicPr preferRelativeResize="0"/>
          <p:nvPr/>
        </p:nvPicPr>
        <p:blipFill>
          <a:blip r:embed="rId3">
            <a:alphaModFix/>
          </a:blip>
          <a:stretch>
            <a:fillRect/>
          </a:stretch>
        </p:blipFill>
        <p:spPr>
          <a:xfrm>
            <a:off x="95002" y="1398514"/>
            <a:ext cx="5997700" cy="366037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27</TotalTime>
  <Words>745</Words>
  <Application>Microsoft Office PowerPoint</Application>
  <PresentationFormat>On-screen Show (16:9)</PresentationFormat>
  <Paragraphs>81</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Aharoni</vt:lpstr>
      <vt:lpstr>Wingdings 2</vt:lpstr>
      <vt:lpstr>Roboto Medium</vt:lpstr>
      <vt:lpstr>Franklin Gothic Book</vt:lpstr>
      <vt:lpstr>Roboto</vt:lpstr>
      <vt:lpstr>Technic</vt:lpstr>
      <vt:lpstr>PowerPoint Presentation</vt:lpstr>
      <vt:lpstr>CONTENTS</vt:lpstr>
      <vt:lpstr>CASE STUDY</vt:lpstr>
      <vt:lpstr>OBJECTIVES</vt:lpstr>
      <vt:lpstr>DATA ANALYSIS</vt:lpstr>
      <vt:lpstr>CATEGORIZATION</vt:lpstr>
      <vt:lpstr>CATEGORIZATION BASED ON  GENDER</vt:lpstr>
      <vt:lpstr>CATEGORIZATION BASED ON  RACE  AND GENDER</vt:lpstr>
      <vt:lpstr>CATEGORIZATION BASED ON GENDER-WISE  PERFORMANCE</vt:lpstr>
      <vt:lpstr>CATEGORIZATION BASED ON SUBJECTS</vt:lpstr>
      <vt:lpstr>CATEGORIZATION BASED ON OVERALL PERFORMANCE</vt:lpstr>
      <vt:lpstr>CATEGORIZATION BASED ON TEST PREPARATION COURSE</vt:lpstr>
      <vt:lpstr>CATEGORIZATION BASED ON TEST PREPARATION COURSE</vt:lpstr>
      <vt:lpstr>CATEGORIZATION BASED ON TEST PREPARATION COURSE AND GENDER</vt:lpstr>
      <vt:lpstr>CATEGORIZATION BASED ON TEST PREPARATION COURSE COMPLETED AND RACE</vt:lpstr>
      <vt:lpstr>CATEGORIZATION BASED ON PARENTAL LEVEL OF EDUCATION</vt:lpstr>
      <vt:lpstr>CATEGORIZATION BASED ON LUNCH</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modified xsi:type="dcterms:W3CDTF">2021-08-15T06:47:37Z</dcterms:modified>
</cp:coreProperties>
</file>