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146847056" r:id="rId10"/>
    <p:sldId id="266" r:id="rId11"/>
    <p:sldId id="267" r:id="rId12"/>
    <p:sldId id="268" r:id="rId13"/>
    <p:sldId id="2146847057" r:id="rId14"/>
    <p:sldId id="2146847055"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305" y="5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 TargetMode="External"/><Relationship Id="rId7" Type="http://schemas.openxmlformats.org/officeDocument/2006/relationships/hyperlink" Target="https://keras.io/" TargetMode="External"/><Relationship Id="rId2" Type="http://schemas.openxmlformats.org/officeDocument/2006/relationships/hyperlink" Target="https://www.youtube.com/" TargetMode="External"/><Relationship Id="rId1" Type="http://schemas.openxmlformats.org/officeDocument/2006/relationships/slideLayout" Target="../slideLayouts/slideLayout2.xml"/><Relationship Id="rId6" Type="http://schemas.openxmlformats.org/officeDocument/2006/relationships/hyperlink" Target="https://scikit-learn.org/stable/" TargetMode="External"/><Relationship Id="rId5" Type="http://schemas.openxmlformats.org/officeDocument/2006/relationships/hyperlink" Target="https://pandas.pydata.org/" TargetMode="External"/><Relationship Id="rId4" Type="http://schemas.openxmlformats.org/officeDocument/2006/relationships/hyperlink" Target="https://chat.openai.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IMDB MOVIE REVIEWS </a:t>
            </a:r>
            <a:r>
              <a:rPr lang="en-GB" b="1" dirty="0">
                <a:solidFill>
                  <a:schemeClr val="accent1"/>
                </a:solidFill>
                <a:latin typeface="Arial" panose="020B0604020202020204" pitchFamily="34" charset="0"/>
                <a:cs typeface="Arial" panose="020B0604020202020204" pitchFamily="34" charset="0"/>
              </a:rPr>
              <a:t>PREDICTION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605415" y="4586365"/>
            <a:ext cx="8492298" cy="1323439"/>
          </a:xfrm>
          <a:prstGeom prst="rect">
            <a:avLst/>
          </a:prstGeom>
          <a:noFill/>
        </p:spPr>
        <p:txBody>
          <a:bodyPr wrap="square" lIns="91440" tIns="45720" rIns="91440" bIns="45720" rtlCol="0" anchor="t">
            <a:spAutoFit/>
          </a:bodyPr>
          <a:lstStyle/>
          <a:p>
            <a:r>
              <a:rPr lang="en-US" sz="2000" u="sng" dirty="0">
                <a:solidFill>
                  <a:schemeClr val="accent1">
                    <a:lumMod val="75000"/>
                  </a:schemeClr>
                </a:solidFill>
                <a:latin typeface="Arial" pitchFamily="34" charset="0"/>
                <a:cs typeface="Arial" pitchFamily="34" charset="0"/>
              </a:rPr>
              <a:t>Presented By</a:t>
            </a:r>
            <a:r>
              <a:rPr lang="en-US" sz="2000" dirty="0">
                <a:solidFill>
                  <a:schemeClr val="accent1">
                    <a:lumMod val="75000"/>
                  </a:schemeClr>
                </a:solidFill>
                <a:latin typeface="Arial" pitchFamily="34" charset="0"/>
                <a:cs typeface="Arial" pitchFamily="34" charset="0"/>
              </a:rPr>
              <a:t>:</a:t>
            </a:r>
          </a:p>
          <a:p>
            <a:r>
              <a:rPr lang="en-US" sz="2000" b="1" dirty="0">
                <a:solidFill>
                  <a:schemeClr val="accent1">
                    <a:lumMod val="75000"/>
                  </a:schemeClr>
                </a:solidFill>
                <a:latin typeface="Arial" pitchFamily="34" charset="0"/>
                <a:cs typeface="Arial" pitchFamily="34" charset="0"/>
              </a:rPr>
              <a:t>        CHANDRA PRAKASH. S</a:t>
            </a:r>
          </a:p>
          <a:p>
            <a:r>
              <a:rPr lang="en-US" sz="2000" b="1" dirty="0">
                <a:solidFill>
                  <a:schemeClr val="accent1">
                    <a:lumMod val="75000"/>
                  </a:schemeClr>
                </a:solidFill>
                <a:latin typeface="Arial" pitchFamily="34" charset="0"/>
                <a:cs typeface="Arial" pitchFamily="34" charset="0"/>
              </a:rPr>
              <a:t>        UNIVERSITY COLLEGE OF ENGINEERING, </a:t>
            </a:r>
            <a:r>
              <a:rPr lang="en-GB" sz="2000" b="1" dirty="0">
                <a:solidFill>
                  <a:schemeClr val="accent1">
                    <a:lumMod val="75000"/>
                  </a:schemeClr>
                </a:solidFill>
                <a:latin typeface="Arial" pitchFamily="34" charset="0"/>
                <a:cs typeface="Arial" pitchFamily="34" charset="0"/>
              </a:rPr>
              <a:t>KANCHIPURAM</a:t>
            </a:r>
          </a:p>
          <a:p>
            <a:r>
              <a:rPr lang="en-GB" sz="2000" b="1" dirty="0">
                <a:solidFill>
                  <a:schemeClr val="accent1">
                    <a:lumMod val="75000"/>
                  </a:schemeClr>
                </a:solidFill>
                <a:latin typeface="Arial" pitchFamily="34" charset="0"/>
                <a:cs typeface="Arial" pitchFamily="34" charset="0"/>
              </a:rPr>
              <a:t>        MECHANICAL ENGINEERING</a:t>
            </a:r>
            <a:endParaRPr lang="en-US" sz="2000" b="1" dirty="0">
              <a:solidFill>
                <a:schemeClr val="accent1">
                  <a:lumMod val="75000"/>
                </a:schemeClr>
              </a:solidFill>
              <a:latin typeface="Arial" pitchFamily="34" charset="0"/>
              <a:cs typeface="Arial" pitchFamily="34" charset="0"/>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 CONT…</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295763"/>
            <a:ext cx="11029615" cy="5036144"/>
          </a:xfrm>
        </p:spPr>
        <p:txBody>
          <a:bodyPr>
            <a:normAutofit/>
          </a:bodyPr>
          <a:lstStyle/>
          <a:p>
            <a:pPr marL="457200" indent="-457200" algn="l">
              <a:buFont typeface="+mj-lt"/>
              <a:buAutoNum type="arabicPeriod" startAt="4"/>
            </a:pPr>
            <a:r>
              <a:rPr lang="en-GB" sz="2000" b="1" i="0" dirty="0">
                <a:solidFill>
                  <a:schemeClr val="tx1"/>
                </a:solidFill>
                <a:effectLst/>
                <a:latin typeface="Söhne"/>
              </a:rPr>
              <a:t>Model Evaluation</a:t>
            </a:r>
            <a:r>
              <a:rPr lang="en-GB" sz="2000" b="0" i="0" dirty="0">
                <a:solidFill>
                  <a:schemeClr val="tx1"/>
                </a:solidFill>
                <a:effectLst/>
                <a:latin typeface="Söhne"/>
              </a:rPr>
              <a:t>: After training, the model is evaluated on the test set to measure its performance in terms of accuracy. The test accuracy provides an indication of how well the model generalizes to unseen data.</a:t>
            </a:r>
          </a:p>
          <a:p>
            <a:pPr algn="l">
              <a:buFont typeface="+mj-lt"/>
              <a:buAutoNum type="arabicPeriod" startAt="4"/>
            </a:pPr>
            <a:r>
              <a:rPr lang="en-GB" sz="2000" b="1" i="0" dirty="0">
                <a:solidFill>
                  <a:schemeClr val="tx1"/>
                </a:solidFill>
                <a:effectLst/>
                <a:latin typeface="Söhne"/>
              </a:rPr>
              <a:t>   Prediction</a:t>
            </a:r>
            <a:r>
              <a:rPr lang="en-GB" sz="2000" b="0" i="0" dirty="0">
                <a:solidFill>
                  <a:schemeClr val="tx1"/>
                </a:solidFill>
                <a:effectLst/>
                <a:latin typeface="Söhne"/>
              </a:rPr>
              <a:t>: The program allows users to input new movie reviews interactively. It tokenizes and pads            	the input review, makes predictions using the trained model, and outputs the predicted sentiment    	(positive or negative).</a:t>
            </a:r>
          </a:p>
          <a:p>
            <a:pPr algn="l"/>
            <a:r>
              <a:rPr lang="en-GB" sz="2000" b="0" i="0" dirty="0">
                <a:solidFill>
                  <a:schemeClr val="tx1"/>
                </a:solidFill>
                <a:effectLst/>
                <a:latin typeface="Söhne"/>
              </a:rPr>
              <a:t>   In conclusion, this program demonstrates a basic yet effective approach to sentiment analysis using 	deep learning techniques. It can serve as a foundation for building more sophisticated sentiment 	analysis systems or integrating sentiment analysis functionality into larger applications. Further 	improvements could involve experimenting with different model architectures, hyperparameters, or 	preprocessing techniques to enhance performance. Additionally, deploying the model for real-world 	use cases and incorporating user feedback for iterative refinement could be considered for future 	development.</a:t>
            </a:r>
          </a:p>
        </p:txBody>
      </p:sp>
    </p:spTree>
    <p:extLst>
      <p:ext uri="{BB962C8B-B14F-4D97-AF65-F5344CB8AC3E}">
        <p14:creationId xmlns:p14="http://schemas.microsoft.com/office/powerpoint/2010/main" val="1005345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753644"/>
            <a:ext cx="11029615" cy="4709785"/>
          </a:xfrm>
        </p:spPr>
        <p:txBody>
          <a:bodyPr>
            <a:noAutofit/>
          </a:bodyPr>
          <a:lstStyle/>
          <a:p>
            <a:pPr>
              <a:buFont typeface="Wingdings" panose="05000000000000000000" pitchFamily="2" charset="2"/>
              <a:buChar char="v"/>
            </a:pPr>
            <a:r>
              <a:rPr lang="en-GB" b="0" i="0" dirty="0">
                <a:solidFill>
                  <a:schemeClr val="tx1"/>
                </a:solidFill>
                <a:effectLst/>
                <a:latin typeface="Söhne"/>
              </a:rPr>
              <a:t>This program sets up a basic sentiment analysis system using a Convolutional Neural Network (CNN) model to predict the sentiment of movie reviews. However, there are several avenues for future development and enhancement:</a:t>
            </a:r>
            <a:endParaRPr lang="en-IN" b="1" i="0" dirty="0">
              <a:solidFill>
                <a:schemeClr val="tx1"/>
              </a:solidFill>
              <a:effectLst/>
              <a:latin typeface="Söhne"/>
            </a:endParaRPr>
          </a:p>
          <a:p>
            <a:pPr>
              <a:buFont typeface="Wingdings" panose="05000000000000000000" pitchFamily="2" charset="2"/>
              <a:buChar char="ü"/>
            </a:pPr>
            <a:r>
              <a:rPr lang="en-IN" b="1" i="0" dirty="0">
                <a:solidFill>
                  <a:schemeClr val="tx1"/>
                </a:solidFill>
                <a:effectLst/>
                <a:latin typeface="Söhne"/>
              </a:rPr>
              <a:t>Model Improvement</a:t>
            </a:r>
          </a:p>
          <a:p>
            <a:pPr>
              <a:buFont typeface="Wingdings" panose="05000000000000000000" pitchFamily="2" charset="2"/>
              <a:buChar char="ü"/>
            </a:pPr>
            <a:r>
              <a:rPr lang="en-IN" b="1" i="0" dirty="0">
                <a:solidFill>
                  <a:schemeClr val="tx1"/>
                </a:solidFill>
                <a:effectLst/>
                <a:latin typeface="Söhne"/>
              </a:rPr>
              <a:t>Data Augmentation</a:t>
            </a:r>
            <a:endParaRPr lang="en-IN" b="1" dirty="0">
              <a:solidFill>
                <a:schemeClr val="tx1"/>
              </a:solidFill>
              <a:latin typeface="Söhne"/>
            </a:endParaRPr>
          </a:p>
          <a:p>
            <a:pPr>
              <a:buFont typeface="Wingdings" panose="05000000000000000000" pitchFamily="2" charset="2"/>
              <a:buChar char="ü"/>
            </a:pPr>
            <a:r>
              <a:rPr lang="en-IN" b="1" i="0" dirty="0">
                <a:solidFill>
                  <a:schemeClr val="tx1"/>
                </a:solidFill>
                <a:effectLst/>
                <a:latin typeface="Söhne"/>
              </a:rPr>
              <a:t>Hyperparameter Tuning</a:t>
            </a:r>
          </a:p>
          <a:p>
            <a:pPr>
              <a:buFont typeface="Wingdings" panose="05000000000000000000" pitchFamily="2" charset="2"/>
              <a:buChar char="ü"/>
            </a:pPr>
            <a:r>
              <a:rPr lang="en-IN" b="1" i="0" dirty="0">
                <a:solidFill>
                  <a:schemeClr val="tx1"/>
                </a:solidFill>
                <a:effectLst/>
                <a:latin typeface="Söhne"/>
              </a:rPr>
              <a:t>Ensemble Learning</a:t>
            </a:r>
            <a:endParaRPr lang="en-IN" b="1" dirty="0">
              <a:solidFill>
                <a:schemeClr val="tx1"/>
              </a:solidFill>
              <a:latin typeface="Söhne"/>
            </a:endParaRPr>
          </a:p>
          <a:p>
            <a:pPr>
              <a:buFont typeface="Wingdings" panose="05000000000000000000" pitchFamily="2" charset="2"/>
              <a:buChar char="ü"/>
            </a:pPr>
            <a:r>
              <a:rPr lang="en-IN" b="1" i="0" dirty="0">
                <a:solidFill>
                  <a:schemeClr val="tx1"/>
                </a:solidFill>
                <a:effectLst/>
                <a:latin typeface="Söhne"/>
              </a:rPr>
              <a:t>Error Analysis</a:t>
            </a:r>
          </a:p>
          <a:p>
            <a:pPr>
              <a:buFont typeface="Wingdings" panose="05000000000000000000" pitchFamily="2" charset="2"/>
              <a:buChar char="ü"/>
            </a:pPr>
            <a:r>
              <a:rPr lang="en-IN" b="1" i="0" dirty="0">
                <a:solidFill>
                  <a:schemeClr val="tx1"/>
                </a:solidFill>
                <a:effectLst/>
                <a:latin typeface="Söhne"/>
              </a:rPr>
              <a:t>Deployment and Scalability</a:t>
            </a:r>
            <a:endParaRPr lang="en-IN" b="1" dirty="0">
              <a:solidFill>
                <a:schemeClr val="tx1"/>
              </a:solidFill>
              <a:latin typeface="Söhne"/>
            </a:endParaRPr>
          </a:p>
          <a:p>
            <a:pPr>
              <a:buFont typeface="Wingdings" panose="05000000000000000000" pitchFamily="2" charset="2"/>
              <a:buChar char="ü"/>
            </a:pPr>
            <a:r>
              <a:rPr lang="en-IN" b="1" i="0" dirty="0">
                <a:solidFill>
                  <a:schemeClr val="tx1"/>
                </a:solidFill>
                <a:effectLst/>
                <a:latin typeface="Söhne"/>
              </a:rPr>
              <a:t>User Interface and Integration</a:t>
            </a:r>
          </a:p>
          <a:p>
            <a:pPr>
              <a:buFont typeface="Wingdings" panose="05000000000000000000" pitchFamily="2" charset="2"/>
              <a:buChar char="ü"/>
            </a:pPr>
            <a:r>
              <a:rPr lang="en-IN" b="1" i="0" dirty="0">
                <a:solidFill>
                  <a:schemeClr val="tx1"/>
                </a:solidFill>
                <a:effectLst/>
                <a:latin typeface="Söhne"/>
              </a:rPr>
              <a:t>Domain Adaptation</a:t>
            </a:r>
            <a:endParaRPr lang="en-IN" b="1" dirty="0">
              <a:solidFill>
                <a:schemeClr val="tx1"/>
              </a:solidFill>
              <a:latin typeface="Söhne"/>
            </a:endParaRPr>
          </a:p>
          <a:p>
            <a:pPr>
              <a:buFont typeface="Wingdings" panose="05000000000000000000" pitchFamily="2" charset="2"/>
              <a:buChar char="v"/>
            </a:pPr>
            <a:r>
              <a:rPr lang="en-GB" b="0" i="0" dirty="0">
                <a:solidFill>
                  <a:schemeClr val="tx1"/>
                </a:solidFill>
                <a:effectLst/>
                <a:latin typeface="Söhne"/>
              </a:rPr>
              <a:t>By exploring these avenues for future development, the sentiment analysis system can be further refined, optimized, and adapted to meet evolving needs and challenges in analysing movie reviews and potentially extend its applicability to other text classification tasks.</a:t>
            </a:r>
            <a:endParaRPr lang="en-US" b="1" dirty="0">
              <a:solidFill>
                <a:schemeClr val="tx1"/>
              </a:solidFill>
            </a:endParaRPr>
          </a:p>
          <a:p>
            <a:pPr marL="305435" indent="-305435"/>
            <a:endParaRPr lang="en-US" dirty="0">
              <a:solidFill>
                <a:schemeClr val="tx1"/>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hlinkClick r:id="rId2"/>
              </a:rPr>
              <a:t>https://www.youtube.com/</a:t>
            </a:r>
            <a:endParaRPr lang="en-IN" sz="2400" dirty="0"/>
          </a:p>
          <a:p>
            <a:pPr marL="305435" indent="-305435"/>
            <a:r>
              <a:rPr lang="en-IN" sz="2400" dirty="0">
                <a:hlinkClick r:id="rId3"/>
              </a:rPr>
              <a:t>https://github.com/</a:t>
            </a:r>
            <a:endParaRPr lang="en-IN" sz="2400" dirty="0"/>
          </a:p>
          <a:p>
            <a:pPr marL="305435" indent="-305435"/>
            <a:r>
              <a:rPr lang="en-IN" sz="2400" dirty="0">
                <a:hlinkClick r:id="rId4"/>
              </a:rPr>
              <a:t>https://chat.openai.com/</a:t>
            </a:r>
            <a:endParaRPr lang="en-IN" sz="2400" dirty="0"/>
          </a:p>
          <a:p>
            <a:pPr marL="305435" indent="-305435"/>
            <a:r>
              <a:rPr lang="en-IN" sz="2400" dirty="0">
                <a:hlinkClick r:id="rId5"/>
              </a:rPr>
              <a:t>https://pandas.pydata.org/</a:t>
            </a:r>
            <a:endParaRPr lang="en-IN" sz="2400" dirty="0"/>
          </a:p>
          <a:p>
            <a:pPr marL="305435" indent="-305435"/>
            <a:r>
              <a:rPr lang="en-IN" sz="2400" dirty="0">
                <a:hlinkClick r:id="rId6"/>
              </a:rPr>
              <a:t>https://scikit-learn.org/stable/</a:t>
            </a:r>
            <a:endParaRPr lang="en-IN" sz="2400" dirty="0"/>
          </a:p>
          <a:p>
            <a:pPr marL="305435" indent="-305435"/>
            <a:r>
              <a:rPr lang="en-IN" sz="2400" dirty="0">
                <a:hlinkClick r:id="rId7"/>
              </a:rPr>
              <a:t>https://keras.io/</a:t>
            </a:r>
            <a:endParaRPr lang="en-IN" sz="2400" dirty="0"/>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536521"/>
            <a:ext cx="8495151" cy="1227550"/>
          </a:xfrm>
        </p:spPr>
        <p:txBody>
          <a:bodyPr>
            <a:normAutofit/>
          </a:bodyPr>
          <a:lstStyle/>
          <a:p>
            <a:pPr algn="ctr"/>
            <a:r>
              <a:rPr lang="en-US" sz="4400" b="1" dirty="0">
                <a:solidFill>
                  <a:srgbClr val="002060"/>
                </a:solidFill>
                <a:latin typeface="UD Digi Kyokasho NP-B" panose="02020700000000000000" pitchFamily="18" charset="-128"/>
                <a:ea typeface="UD Digi Kyokasho NP-B" panose="02020700000000000000" pitchFamily="18" charset="-128"/>
                <a:cs typeface="MV Boli" panose="02000500030200090000" pitchFamily="2"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113757"/>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algn="l"/>
            <a:r>
              <a:rPr lang="en-GB" sz="2400" b="1" i="0" dirty="0">
                <a:solidFill>
                  <a:schemeClr val="tx1"/>
                </a:solidFill>
                <a:effectLst/>
                <a:latin typeface="Sitka Heading Semibold" pitchFamily="2" charset="0"/>
              </a:rPr>
              <a:t>The problem statement involves performing binary sentiment classification on a movie dataset containing movie reviews for both training and testing. The objective is to predict whether a review is positive or negative. </a:t>
            </a:r>
          </a:p>
          <a:p>
            <a:pPr algn="l"/>
            <a:r>
              <a:rPr lang="en-GB" sz="2400" b="1" i="0" dirty="0">
                <a:solidFill>
                  <a:schemeClr val="tx1"/>
                </a:solidFill>
                <a:effectLst/>
                <a:latin typeface="Sitka Heading Semibold" pitchFamily="2" charset="0"/>
              </a:rPr>
              <a:t>The task involves using classification or deep learning algorithms to analyse the text data and classify each review as either positive or negative. The goal is to develop a predictive model that can accurately determine the sentiment expressed in movie reviews.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572016"/>
            <a:ext cx="11613485" cy="5285984"/>
          </a:xfrm>
        </p:spPr>
        <p:txBody>
          <a:bodyPr vert="horz" lIns="91440" tIns="45720" rIns="91440" bIns="45720" rtlCol="0" anchor="ctr">
            <a:noAutofit/>
          </a:bodyPr>
          <a:lstStyle/>
          <a:p>
            <a:pPr algn="l">
              <a:buFont typeface="Wingdings" panose="05000000000000000000" pitchFamily="2" charset="2"/>
              <a:buChar char="q"/>
            </a:pPr>
            <a:r>
              <a:rPr lang="en-GB" b="1" i="0" dirty="0">
                <a:solidFill>
                  <a:schemeClr val="tx1"/>
                </a:solidFill>
                <a:effectLst/>
                <a:latin typeface="Söhne"/>
              </a:rPr>
              <a:t>Data Preprocessing</a:t>
            </a:r>
            <a:r>
              <a:rPr lang="en-GB" b="0" i="0" dirty="0">
                <a:solidFill>
                  <a:schemeClr val="tx1"/>
                </a:solidFill>
                <a:effectLst/>
                <a:latin typeface="Söhne"/>
              </a:rPr>
              <a:t>:</a:t>
            </a:r>
          </a:p>
          <a:p>
            <a:pPr marL="742950" lvl="1" indent="-285750" algn="l">
              <a:buFont typeface="Wingdings" panose="05000000000000000000" pitchFamily="2" charset="2"/>
              <a:buChar char="ü"/>
            </a:pPr>
            <a:r>
              <a:rPr lang="en-GB" i="1" dirty="0">
                <a:solidFill>
                  <a:schemeClr val="tx1"/>
                </a:solidFill>
                <a:effectLst/>
                <a:latin typeface="Söhne"/>
              </a:rPr>
              <a:t>Tokenize the text:  </a:t>
            </a:r>
            <a:r>
              <a:rPr lang="en-GB" b="0" i="0" dirty="0">
                <a:solidFill>
                  <a:schemeClr val="tx1"/>
                </a:solidFill>
                <a:effectLst/>
                <a:latin typeface="Söhne"/>
              </a:rPr>
              <a:t>Split each review into individual words or tokens.</a:t>
            </a:r>
          </a:p>
          <a:p>
            <a:pPr marL="742950" lvl="1" indent="-285750" algn="l">
              <a:buFont typeface="Wingdings" panose="05000000000000000000" pitchFamily="2" charset="2"/>
              <a:buChar char="ü"/>
            </a:pPr>
            <a:r>
              <a:rPr lang="en-GB" b="0" i="1" dirty="0">
                <a:solidFill>
                  <a:schemeClr val="tx1"/>
                </a:solidFill>
                <a:effectLst/>
                <a:latin typeface="Söhne"/>
              </a:rPr>
              <a:t>Convert text to numerical representation:  </a:t>
            </a:r>
            <a:r>
              <a:rPr lang="en-GB" b="0" i="0" dirty="0">
                <a:solidFill>
                  <a:schemeClr val="tx1"/>
                </a:solidFill>
                <a:effectLst/>
                <a:latin typeface="Söhne"/>
              </a:rPr>
              <a:t>Use techniques like one-hot encoding or word embeddings to represent words as numerical vectors.</a:t>
            </a:r>
          </a:p>
          <a:p>
            <a:pPr algn="l">
              <a:buFont typeface="Wingdings" panose="05000000000000000000" pitchFamily="2" charset="2"/>
              <a:buChar char="q"/>
            </a:pPr>
            <a:r>
              <a:rPr lang="en-GB" b="1" i="0" dirty="0">
                <a:solidFill>
                  <a:schemeClr val="tx1"/>
                </a:solidFill>
                <a:effectLst/>
                <a:latin typeface="Söhne"/>
              </a:rPr>
              <a:t>Model Selection</a:t>
            </a:r>
            <a:r>
              <a:rPr lang="en-GB" b="0" i="0" dirty="0">
                <a:solidFill>
                  <a:schemeClr val="tx1"/>
                </a:solidFill>
                <a:effectLst/>
                <a:latin typeface="Söhne"/>
              </a:rPr>
              <a:t>:</a:t>
            </a:r>
          </a:p>
          <a:p>
            <a:pPr marL="742950" lvl="1" indent="-285750" algn="l">
              <a:buFont typeface="Wingdings" panose="05000000000000000000" pitchFamily="2" charset="2"/>
              <a:buChar char="ü"/>
            </a:pPr>
            <a:r>
              <a:rPr lang="en-GB" b="0" i="1" dirty="0">
                <a:solidFill>
                  <a:schemeClr val="tx1"/>
                </a:solidFill>
                <a:effectLst/>
                <a:latin typeface="Söhne"/>
              </a:rPr>
              <a:t>Classification algorithms:  </a:t>
            </a:r>
            <a:r>
              <a:rPr lang="en-GB" b="0" i="0" dirty="0">
                <a:solidFill>
                  <a:schemeClr val="tx1"/>
                </a:solidFill>
                <a:effectLst/>
                <a:latin typeface="Söhne"/>
              </a:rPr>
              <a:t>Consider traditional machine learning algorithms like Naive Bayes, Support Vector Machines (SVM), or Logistic Regression.</a:t>
            </a:r>
          </a:p>
          <a:p>
            <a:pPr marL="742950" lvl="1" indent="-285750" algn="l">
              <a:buFont typeface="Wingdings" panose="05000000000000000000" pitchFamily="2" charset="2"/>
              <a:buChar char="ü"/>
            </a:pPr>
            <a:r>
              <a:rPr lang="en-GB" b="0" i="1" dirty="0">
                <a:solidFill>
                  <a:schemeClr val="tx1"/>
                </a:solidFill>
                <a:effectLst/>
                <a:latin typeface="Söhne"/>
              </a:rPr>
              <a:t>Deep learning algorithms:  </a:t>
            </a:r>
            <a:r>
              <a:rPr lang="en-GB" b="0" i="0" dirty="0">
                <a:solidFill>
                  <a:schemeClr val="tx1"/>
                </a:solidFill>
                <a:effectLst/>
                <a:latin typeface="Söhne"/>
              </a:rPr>
              <a:t>Options include Convolutional Neural Networks (CNNs) or Recurrent Neural Networks (RNNs) like Long Short-Term Memory (LSTM) or Gated Recurrent Units (GRUs).</a:t>
            </a:r>
          </a:p>
          <a:p>
            <a:pPr algn="l">
              <a:buFont typeface="Wingdings" panose="05000000000000000000" pitchFamily="2" charset="2"/>
              <a:buChar char="q"/>
            </a:pPr>
            <a:r>
              <a:rPr lang="en-GB" b="1" i="0" dirty="0">
                <a:solidFill>
                  <a:schemeClr val="tx1"/>
                </a:solidFill>
                <a:effectLst/>
                <a:latin typeface="Söhne"/>
              </a:rPr>
              <a:t>Model Training</a:t>
            </a:r>
            <a:r>
              <a:rPr lang="en-GB" b="0" i="0" dirty="0">
                <a:solidFill>
                  <a:schemeClr val="tx1"/>
                </a:solidFill>
                <a:effectLst/>
                <a:latin typeface="Söhne"/>
              </a:rPr>
              <a:t>:</a:t>
            </a:r>
          </a:p>
          <a:p>
            <a:pPr marL="742950" lvl="1" indent="-285750" algn="l">
              <a:buFont typeface="Wingdings" panose="05000000000000000000" pitchFamily="2" charset="2"/>
              <a:buChar char="ü"/>
            </a:pPr>
            <a:r>
              <a:rPr lang="en-GB" b="0" i="0" dirty="0">
                <a:solidFill>
                  <a:schemeClr val="tx1"/>
                </a:solidFill>
                <a:effectLst/>
                <a:latin typeface="Söhne"/>
              </a:rPr>
              <a:t>Split the training dataset further into training and validation sets to tune hyperparameters and prevent overfitting.</a:t>
            </a:r>
          </a:p>
          <a:p>
            <a:pPr marL="742950" lvl="1" indent="-285750" algn="l">
              <a:buFont typeface="Wingdings" panose="05000000000000000000" pitchFamily="2" charset="2"/>
              <a:buChar char="ü"/>
            </a:pPr>
            <a:r>
              <a:rPr lang="en-GB" b="0" i="0" dirty="0">
                <a:solidFill>
                  <a:schemeClr val="tx1"/>
                </a:solidFill>
                <a:effectLst/>
                <a:latin typeface="Söhne"/>
              </a:rPr>
              <a:t>Train the chosen model(s) on the pre-processed training data.</a:t>
            </a:r>
          </a:p>
          <a:p>
            <a:pPr algn="l">
              <a:buFont typeface="Wingdings" panose="05000000000000000000" pitchFamily="2" charset="2"/>
              <a:buChar char="q"/>
            </a:pPr>
            <a:r>
              <a:rPr lang="en-GB" b="1" i="0" dirty="0">
                <a:solidFill>
                  <a:schemeClr val="tx1"/>
                </a:solidFill>
                <a:effectLst/>
                <a:latin typeface="Söhne"/>
              </a:rPr>
              <a:t>Model Evaluation</a:t>
            </a:r>
            <a:r>
              <a:rPr lang="en-GB" b="0" i="0" dirty="0">
                <a:solidFill>
                  <a:schemeClr val="tx1"/>
                </a:solidFill>
                <a:effectLst/>
                <a:latin typeface="Söhne"/>
              </a:rPr>
              <a:t>:</a:t>
            </a:r>
          </a:p>
          <a:p>
            <a:pPr marL="742950" lvl="1" indent="-285750" algn="l">
              <a:buFont typeface="Wingdings" panose="05000000000000000000" pitchFamily="2" charset="2"/>
              <a:buChar char="ü"/>
            </a:pPr>
            <a:r>
              <a:rPr lang="en-GB" b="0" i="0" dirty="0">
                <a:solidFill>
                  <a:schemeClr val="tx1"/>
                </a:solidFill>
                <a:effectLst/>
                <a:latin typeface="Söhne"/>
              </a:rPr>
              <a:t>Assess the model's performance on the test set using evaluation metrics such as accuracy, precision, recall, F1-score, and confusion matrix.</a:t>
            </a:r>
          </a:p>
          <a:p>
            <a:pPr marL="742950" lvl="1" indent="-285750" algn="l">
              <a:buFont typeface="Wingdings" panose="05000000000000000000" pitchFamily="2" charset="2"/>
              <a:buChar char="ü"/>
            </a:pPr>
            <a:r>
              <a:rPr lang="en-GB" b="0" i="0" dirty="0">
                <a:solidFill>
                  <a:schemeClr val="tx1"/>
                </a:solidFill>
                <a:effectLst/>
                <a:latin typeface="Söhne"/>
              </a:rPr>
              <a:t>Analyse any misclassifications and consider fine-tuning the model or adjusting preprocessing steps accordingly.</a:t>
            </a:r>
          </a:p>
          <a:p>
            <a:pPr marL="0" indent="0">
              <a:buNone/>
            </a:pPr>
            <a:endParaRPr lang="en-IN" sz="1400" b="1" dirty="0">
              <a:solidFill>
                <a:schemeClr val="tx1"/>
              </a:solidFill>
              <a:latin typeface="Calibri"/>
              <a:cs typeface="Calibri"/>
            </a:endParaRPr>
          </a:p>
          <a:p>
            <a:pPr marL="0" indent="0">
              <a:buNone/>
            </a:pPr>
            <a:endParaRPr lang="en-IN" dirty="0">
              <a:solidFill>
                <a:schemeClr val="tx1"/>
              </a:solidFill>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446756"/>
            <a:ext cx="11029615" cy="4891413"/>
          </a:xfrm>
        </p:spPr>
        <p:txBody>
          <a:bodyPr>
            <a:normAutofit lnSpcReduction="10000"/>
          </a:bodyPr>
          <a:lstStyle/>
          <a:p>
            <a:pPr marL="0" indent="0">
              <a:buNone/>
            </a:pPr>
            <a:r>
              <a:rPr lang="en-GB" sz="2000" b="1" i="0" dirty="0">
                <a:solidFill>
                  <a:schemeClr val="tx1"/>
                </a:solidFill>
                <a:effectLst/>
                <a:latin typeface="Sitka Banner" pitchFamily="2" charset="0"/>
              </a:rPr>
              <a:t>To tackle the problem statement of prediction requires combination of Data </a:t>
            </a:r>
            <a:r>
              <a:rPr lang="en-IN" sz="2000" b="1" i="0" dirty="0">
                <a:solidFill>
                  <a:schemeClr val="tx1"/>
                </a:solidFill>
                <a:effectLst/>
                <a:latin typeface="Sitka Banner" pitchFamily="2" charset="0"/>
              </a:rPr>
              <a:t>Acquisition, Data </a:t>
            </a:r>
            <a:r>
              <a:rPr lang="en-GB" sz="2000" b="1" i="0" dirty="0">
                <a:solidFill>
                  <a:schemeClr val="tx1"/>
                </a:solidFill>
                <a:effectLst/>
                <a:latin typeface="Sitka Banner" pitchFamily="2" charset="0"/>
              </a:rPr>
              <a:t>Preprocessing, Feature Engineering, Model Selection, Model Training</a:t>
            </a:r>
          </a:p>
          <a:p>
            <a:pPr marL="0" indent="0">
              <a:buNone/>
            </a:pPr>
            <a:endParaRPr lang="en-GB" sz="2000" b="1" i="0" dirty="0">
              <a:solidFill>
                <a:schemeClr val="tx1"/>
              </a:solidFill>
              <a:effectLst/>
              <a:latin typeface="Sitka Banner" pitchFamily="2" charset="0"/>
            </a:endParaRPr>
          </a:p>
          <a:p>
            <a:pPr marL="0" indent="0">
              <a:buNone/>
            </a:pPr>
            <a:r>
              <a:rPr lang="en-IN" sz="2000" b="1" u="sng" dirty="0">
                <a:solidFill>
                  <a:schemeClr val="tx1"/>
                </a:solidFill>
                <a:latin typeface="Sitka Banner" pitchFamily="2" charset="0"/>
              </a:rPr>
              <a:t>System </a:t>
            </a:r>
            <a:r>
              <a:rPr lang="en-GB" sz="2000" b="1" u="sng" dirty="0">
                <a:solidFill>
                  <a:schemeClr val="tx1"/>
                </a:solidFill>
                <a:latin typeface="Sitka Banner" pitchFamily="2" charset="0"/>
              </a:rPr>
              <a:t>Requirements</a:t>
            </a:r>
            <a:r>
              <a:rPr lang="en-GB" sz="2000" b="1" dirty="0">
                <a:solidFill>
                  <a:schemeClr val="tx1"/>
                </a:solidFill>
                <a:latin typeface="Sitka Banner" pitchFamily="2" charset="0"/>
              </a:rPr>
              <a:t>:</a:t>
            </a:r>
          </a:p>
          <a:p>
            <a:pPr marL="0" indent="0">
              <a:buNone/>
            </a:pPr>
            <a:r>
              <a:rPr lang="en-GB" sz="2000" b="1" u="sng" dirty="0">
                <a:solidFill>
                  <a:schemeClr val="tx1"/>
                </a:solidFill>
                <a:latin typeface="Sitka Banner" pitchFamily="2" charset="0"/>
              </a:rPr>
              <a:t>Hardware:</a:t>
            </a:r>
          </a:p>
          <a:p>
            <a:pPr marL="305435" indent="-305435"/>
            <a:r>
              <a:rPr lang="en-IN" sz="1800" b="1" dirty="0">
                <a:solidFill>
                  <a:srgbClr val="0F0F0F"/>
                </a:solidFill>
                <a:ea typeface="+mn-lt"/>
                <a:cs typeface="+mn-lt"/>
              </a:rPr>
              <a:t>Processor (CPU)</a:t>
            </a:r>
            <a:r>
              <a:rPr lang="en-IN" sz="1800" dirty="0">
                <a:solidFill>
                  <a:srgbClr val="0F0F0F"/>
                </a:solidFill>
                <a:ea typeface="+mn-lt"/>
                <a:cs typeface="+mn-lt"/>
              </a:rPr>
              <a:t>:</a:t>
            </a:r>
            <a:endParaRPr lang="en-IN" sz="1800" dirty="0">
              <a:solidFill>
                <a:srgbClr val="0F0F0F"/>
              </a:solidFill>
            </a:endParaRPr>
          </a:p>
          <a:p>
            <a:pPr marL="629920" lvl="1" indent="-305435">
              <a:buFont typeface="Courier New" panose="02070309020205020404" pitchFamily="49" charset="0"/>
              <a:buChar char="o"/>
            </a:pPr>
            <a:r>
              <a:rPr lang="en-IN" sz="1800" dirty="0">
                <a:solidFill>
                  <a:srgbClr val="0F0F0F"/>
                </a:solidFill>
                <a:ea typeface="+mn-lt"/>
                <a:cs typeface="+mn-lt"/>
              </a:rPr>
              <a:t>A multi-core processor is recommended, especially for handling large datasets and complex computations.</a:t>
            </a:r>
          </a:p>
          <a:p>
            <a:pPr marL="305435" indent="-305435"/>
            <a:r>
              <a:rPr lang="en-IN" sz="1800" b="1" dirty="0">
                <a:solidFill>
                  <a:srgbClr val="0F0F0F"/>
                </a:solidFill>
                <a:ea typeface="+mn-lt"/>
                <a:cs typeface="+mn-lt"/>
              </a:rPr>
              <a:t>Graphics (GPU)</a:t>
            </a:r>
            <a:r>
              <a:rPr lang="en-IN" sz="1800" dirty="0">
                <a:solidFill>
                  <a:srgbClr val="0F0F0F"/>
                </a:solidFill>
                <a:ea typeface="+mn-lt"/>
                <a:cs typeface="+mn-lt"/>
              </a:rPr>
              <a:t>:</a:t>
            </a:r>
            <a:endParaRPr lang="en-IN" sz="1800" dirty="0">
              <a:solidFill>
                <a:srgbClr val="0F0F0F"/>
              </a:solidFill>
            </a:endParaRPr>
          </a:p>
          <a:p>
            <a:pPr marL="629920" lvl="1" indent="-305435">
              <a:buFont typeface="Courier New" panose="02070309020205020404" pitchFamily="49" charset="0"/>
              <a:buChar char="o"/>
            </a:pPr>
            <a:r>
              <a:rPr lang="en-GB" sz="1800" dirty="0">
                <a:solidFill>
                  <a:srgbClr val="0F0F0F"/>
                </a:solidFill>
                <a:ea typeface="+mn-lt"/>
                <a:cs typeface="+mn-lt"/>
              </a:rPr>
              <a:t>Recommended</a:t>
            </a:r>
            <a:r>
              <a:rPr lang="en-IN" sz="1800" dirty="0">
                <a:solidFill>
                  <a:srgbClr val="0F0F0F"/>
                </a:solidFill>
                <a:ea typeface="+mn-lt"/>
                <a:cs typeface="+mn-lt"/>
              </a:rPr>
              <a:t> for model selection, training and </a:t>
            </a:r>
            <a:r>
              <a:rPr lang="en-GB" sz="1800" dirty="0">
                <a:solidFill>
                  <a:srgbClr val="0F0F0F"/>
                </a:solidFill>
                <a:ea typeface="+mn-lt"/>
                <a:cs typeface="+mn-lt"/>
              </a:rPr>
              <a:t>evaluation of large datasets.</a:t>
            </a:r>
            <a:endParaRPr lang="en-IN" dirty="0"/>
          </a:p>
          <a:p>
            <a:pPr marL="305435" indent="-305435"/>
            <a:r>
              <a:rPr lang="en-IN" sz="1800" b="1" dirty="0">
                <a:solidFill>
                  <a:srgbClr val="0F0F0F"/>
                </a:solidFill>
                <a:ea typeface="+mn-lt"/>
                <a:cs typeface="+mn-lt"/>
              </a:rPr>
              <a:t>Memory (RAM)</a:t>
            </a:r>
            <a:r>
              <a:rPr lang="en-IN" sz="1800" dirty="0">
                <a:solidFill>
                  <a:srgbClr val="0F0F0F"/>
                </a:solidFill>
                <a:ea typeface="+mn-lt"/>
                <a:cs typeface="+mn-lt"/>
              </a:rPr>
              <a:t>:</a:t>
            </a:r>
            <a:endParaRPr lang="en-IN" dirty="0"/>
          </a:p>
          <a:p>
            <a:pPr marL="629920" lvl="1" indent="-305435">
              <a:buFont typeface="Courier New" panose="02070309020205020404" pitchFamily="49" charset="0"/>
              <a:buChar char="o"/>
            </a:pPr>
            <a:r>
              <a:rPr lang="en-IN" sz="1800" dirty="0">
                <a:solidFill>
                  <a:srgbClr val="0F0F0F"/>
                </a:solidFill>
                <a:ea typeface="+mn-lt"/>
                <a:cs typeface="+mn-lt"/>
              </a:rPr>
              <a:t>Minimum of 8GB is </a:t>
            </a:r>
            <a:r>
              <a:rPr lang="en-GB" sz="1800" dirty="0">
                <a:solidFill>
                  <a:srgbClr val="0F0F0F"/>
                </a:solidFill>
                <a:ea typeface="+mn-lt"/>
                <a:cs typeface="+mn-lt"/>
              </a:rPr>
              <a:t>recommended for most deep learning algorithms.</a:t>
            </a:r>
            <a:endParaRPr lang="en-IN" dirty="0"/>
          </a:p>
          <a:p>
            <a:pPr marL="0" indent="0">
              <a:buNone/>
            </a:pPr>
            <a:endParaRPr lang="en-GB" sz="1800" b="1" dirty="0">
              <a:solidFill>
                <a:schemeClr val="tx1"/>
              </a:solidFill>
              <a:latin typeface="Sitka Banner" pitchFamily="2"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 CONT…</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415441"/>
            <a:ext cx="11029615" cy="4922728"/>
          </a:xfrm>
        </p:spPr>
        <p:txBody>
          <a:bodyPr>
            <a:normAutofit/>
          </a:bodyPr>
          <a:lstStyle/>
          <a:p>
            <a:pPr marL="0" indent="0">
              <a:buNone/>
            </a:pPr>
            <a:r>
              <a:rPr lang="en-US" sz="2000" b="1" u="sng" dirty="0">
                <a:solidFill>
                  <a:srgbClr val="404040"/>
                </a:solidFill>
                <a:latin typeface="Sitka Banner" pitchFamily="2" charset="0"/>
                <a:ea typeface="Söhne"/>
                <a:cs typeface="Söhne"/>
              </a:rPr>
              <a:t>SOFTWARE:</a:t>
            </a:r>
          </a:p>
          <a:p>
            <a:pPr>
              <a:buFont typeface="Courier New" panose="02070309020205020404" pitchFamily="49" charset="0"/>
              <a:buChar char="o"/>
            </a:pPr>
            <a:r>
              <a:rPr lang="en-US" sz="1800" dirty="0">
                <a:solidFill>
                  <a:srgbClr val="404040"/>
                </a:solidFill>
                <a:latin typeface="Franklin Gothic Book"/>
              </a:rPr>
              <a:t>An system </a:t>
            </a:r>
            <a:r>
              <a:rPr lang="en-GB" sz="1800" dirty="0">
                <a:solidFill>
                  <a:srgbClr val="404040"/>
                </a:solidFill>
                <a:latin typeface="Franklin Gothic Book"/>
              </a:rPr>
              <a:t>compatible OS to run the program –Ex: MacOS, </a:t>
            </a:r>
            <a:r>
              <a:rPr lang="en-GB" sz="1800" dirty="0" err="1">
                <a:solidFill>
                  <a:srgbClr val="404040"/>
                </a:solidFill>
                <a:latin typeface="Franklin Gothic Book"/>
              </a:rPr>
              <a:t>LinuxOS</a:t>
            </a:r>
            <a:r>
              <a:rPr lang="en-GB" sz="1800" dirty="0">
                <a:solidFill>
                  <a:srgbClr val="404040"/>
                </a:solidFill>
                <a:latin typeface="Franklin Gothic Book"/>
              </a:rPr>
              <a:t>, </a:t>
            </a:r>
            <a:r>
              <a:rPr lang="en-GB" sz="1800" dirty="0" err="1">
                <a:solidFill>
                  <a:srgbClr val="404040"/>
                </a:solidFill>
                <a:latin typeface="Franklin Gothic Book"/>
              </a:rPr>
              <a:t>WindowsOS</a:t>
            </a:r>
            <a:r>
              <a:rPr lang="en-GB" sz="1800" dirty="0">
                <a:solidFill>
                  <a:srgbClr val="404040"/>
                </a:solidFill>
                <a:latin typeface="Franklin Gothic Book"/>
              </a:rPr>
              <a:t> etc…</a:t>
            </a:r>
          </a:p>
          <a:p>
            <a:pPr marL="0" indent="0">
              <a:buNone/>
            </a:pPr>
            <a:endParaRPr lang="en-GB" sz="1800" dirty="0">
              <a:solidFill>
                <a:srgbClr val="404040"/>
              </a:solidFill>
              <a:latin typeface="Franklin Gothic Book"/>
            </a:endParaRPr>
          </a:p>
          <a:p>
            <a:pPr>
              <a:buFont typeface="Courier New" panose="02070309020205020404" pitchFamily="49" charset="0"/>
              <a:buChar char="o"/>
            </a:pPr>
            <a:r>
              <a:rPr lang="en-GB" sz="2000" b="1" dirty="0">
                <a:solidFill>
                  <a:srgbClr val="404040"/>
                </a:solidFill>
                <a:latin typeface="Sitka Banner" pitchFamily="2" charset="0"/>
              </a:rPr>
              <a:t>LIBRARY</a:t>
            </a:r>
            <a:r>
              <a:rPr lang="en-GB" sz="1900" b="1" dirty="0">
                <a:solidFill>
                  <a:srgbClr val="404040"/>
                </a:solidFill>
                <a:latin typeface="Sitka Banner" pitchFamily="2" charset="0"/>
              </a:rPr>
              <a:t>:</a:t>
            </a:r>
            <a:endParaRPr lang="en-GB" sz="1900" b="1" dirty="0">
              <a:solidFill>
                <a:schemeClr val="tx1"/>
              </a:solidFill>
              <a:latin typeface="Sitka Banner" pitchFamily="2" charset="0"/>
            </a:endParaRPr>
          </a:p>
          <a:p>
            <a:pPr lvl="1">
              <a:buFont typeface="Arial" panose="020B0604020202020204" pitchFamily="34" charset="0"/>
              <a:buChar char="•"/>
            </a:pPr>
            <a:r>
              <a:rPr lang="en-GB" sz="1800" b="1" dirty="0">
                <a:solidFill>
                  <a:schemeClr val="tx1"/>
                </a:solidFill>
                <a:latin typeface="Century" panose="02040604050505020304" pitchFamily="18" charset="0"/>
              </a:rPr>
              <a:t>Pandas</a:t>
            </a:r>
          </a:p>
          <a:p>
            <a:pPr lvl="1">
              <a:buFont typeface="Arial" panose="020B0604020202020204" pitchFamily="34" charset="0"/>
              <a:buChar char="•"/>
            </a:pPr>
            <a:r>
              <a:rPr lang="en-GB" sz="1800" b="1" dirty="0" err="1">
                <a:solidFill>
                  <a:schemeClr val="tx1"/>
                </a:solidFill>
                <a:latin typeface="Century" panose="02040604050505020304" pitchFamily="18" charset="0"/>
              </a:rPr>
              <a:t>Sklearn</a:t>
            </a:r>
            <a:endParaRPr lang="en-GB" sz="1800" b="1" dirty="0">
              <a:solidFill>
                <a:schemeClr val="tx1"/>
              </a:solidFill>
              <a:latin typeface="Century" panose="02040604050505020304" pitchFamily="18" charset="0"/>
            </a:endParaRPr>
          </a:p>
          <a:p>
            <a:pPr lvl="1">
              <a:buFont typeface="Arial" panose="020B0604020202020204" pitchFamily="34" charset="0"/>
              <a:buChar char="•"/>
            </a:pPr>
            <a:r>
              <a:rPr lang="en-GB" sz="1800" b="1" dirty="0" err="1">
                <a:solidFill>
                  <a:schemeClr val="tx1"/>
                </a:solidFill>
                <a:latin typeface="Century" panose="02040604050505020304" pitchFamily="18" charset="0"/>
              </a:rPr>
              <a:t>Keras</a:t>
            </a:r>
            <a:endParaRPr lang="en-GB" sz="1800" b="1" dirty="0">
              <a:solidFill>
                <a:schemeClr val="tx1"/>
              </a:solidFill>
              <a:latin typeface="Century" panose="02040604050505020304" pitchFamily="18" charset="0"/>
            </a:endParaRPr>
          </a:p>
          <a:p>
            <a:pPr>
              <a:buFont typeface="Courier New" panose="02070309020205020404" pitchFamily="49" charset="0"/>
              <a:buChar char="o"/>
            </a:pPr>
            <a:r>
              <a:rPr lang="en-GB" sz="2000" b="1" dirty="0">
                <a:solidFill>
                  <a:srgbClr val="404040"/>
                </a:solidFill>
                <a:latin typeface="Sitka Banner" pitchFamily="2" charset="0"/>
              </a:rPr>
              <a:t>MODULE</a:t>
            </a:r>
            <a:r>
              <a:rPr lang="en-GB" sz="1800" dirty="0">
                <a:solidFill>
                  <a:srgbClr val="404040"/>
                </a:solidFill>
                <a:latin typeface="Franklin Gothic Book"/>
              </a:rPr>
              <a:t>:</a:t>
            </a:r>
          </a:p>
          <a:p>
            <a:pPr lvl="1">
              <a:buFont typeface="Arial" panose="020B0604020202020204" pitchFamily="34" charset="0"/>
              <a:buChar char="•"/>
            </a:pPr>
            <a:r>
              <a:rPr lang="en-GB" sz="1800" b="1" dirty="0">
                <a:solidFill>
                  <a:srgbClr val="404040"/>
                </a:solidFill>
                <a:latin typeface="Century" panose="02040604050505020304" pitchFamily="18" charset="0"/>
              </a:rPr>
              <a:t>Preprocessing</a:t>
            </a:r>
          </a:p>
          <a:p>
            <a:pPr lvl="1">
              <a:buFont typeface="Arial" panose="020B0604020202020204" pitchFamily="34" charset="0"/>
              <a:buChar char="•"/>
            </a:pPr>
            <a:r>
              <a:rPr lang="en-GB" sz="1800" b="1" dirty="0">
                <a:solidFill>
                  <a:srgbClr val="404040"/>
                </a:solidFill>
                <a:latin typeface="Century" panose="02040604050505020304" pitchFamily="18" charset="0"/>
              </a:rPr>
              <a:t>Models</a:t>
            </a:r>
          </a:p>
          <a:p>
            <a:pPr lvl="1">
              <a:buFont typeface="Arial" panose="020B0604020202020204" pitchFamily="34" charset="0"/>
              <a:buChar char="•"/>
            </a:pPr>
            <a:r>
              <a:rPr lang="en-GB" sz="1800" b="1" dirty="0">
                <a:solidFill>
                  <a:srgbClr val="404040"/>
                </a:solidFill>
                <a:latin typeface="Century" panose="02040604050505020304" pitchFamily="18" charset="0"/>
              </a:rPr>
              <a:t>Labels</a:t>
            </a:r>
          </a:p>
          <a:p>
            <a:pPr lvl="1">
              <a:buFont typeface="Courier New" panose="02070309020205020404" pitchFamily="49" charset="0"/>
              <a:buChar char="o"/>
            </a:pPr>
            <a:endParaRPr lang="en-GB" sz="1600" b="1" dirty="0">
              <a:solidFill>
                <a:schemeClr val="tx1"/>
              </a:solidFill>
              <a:latin typeface="Century" panose="02040604050505020304" pitchFamily="18" charset="0"/>
            </a:endParaRPr>
          </a:p>
        </p:txBody>
      </p:sp>
    </p:spTree>
    <p:extLst>
      <p:ext uri="{BB962C8B-B14F-4D97-AF65-F5344CB8AC3E}">
        <p14:creationId xmlns:p14="http://schemas.microsoft.com/office/powerpoint/2010/main" val="862440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929007"/>
            <a:ext cx="11029615" cy="4860099"/>
          </a:xfrm>
        </p:spPr>
        <p:txBody>
          <a:bodyPr>
            <a:normAutofit/>
          </a:bodyPr>
          <a:lstStyle/>
          <a:p>
            <a:pPr algn="l">
              <a:buFont typeface="Wingdings" panose="05000000000000000000" pitchFamily="2" charset="2"/>
              <a:buChar char="q"/>
            </a:pPr>
            <a:r>
              <a:rPr lang="en-GB" sz="2400" b="1" i="0" dirty="0">
                <a:solidFill>
                  <a:schemeClr val="tx1"/>
                </a:solidFill>
                <a:effectLst/>
                <a:latin typeface="Söhne"/>
              </a:rPr>
              <a:t>Algorithms:</a:t>
            </a:r>
          </a:p>
          <a:p>
            <a:pPr lvl="1">
              <a:buFont typeface="Wingdings" panose="05000000000000000000" pitchFamily="2" charset="2"/>
              <a:buChar char="ü"/>
            </a:pPr>
            <a:r>
              <a:rPr lang="en-GB" sz="2000" b="1" i="0" dirty="0">
                <a:solidFill>
                  <a:schemeClr val="tx1"/>
                </a:solidFill>
                <a:effectLst/>
                <a:latin typeface="Söhne"/>
              </a:rPr>
              <a:t>Convolutional Neural Network </a:t>
            </a:r>
            <a:r>
              <a:rPr lang="en-GB" sz="1700" b="1" i="0" dirty="0">
                <a:solidFill>
                  <a:schemeClr val="tx1"/>
                </a:solidFill>
                <a:effectLst/>
                <a:latin typeface="Söhne"/>
              </a:rPr>
              <a:t>(CNN): </a:t>
            </a:r>
            <a:r>
              <a:rPr lang="en-GB" sz="1700" b="0" i="0" dirty="0">
                <a:solidFill>
                  <a:schemeClr val="tx1"/>
                </a:solidFill>
                <a:effectLst/>
                <a:latin typeface="Söhne"/>
              </a:rPr>
              <a:t>Used for sentiment analysis on movie reviews. CNNs are commonly employed for text classification tasks due to their ability to capture local dependencies in sequential data efficiently.</a:t>
            </a:r>
          </a:p>
          <a:p>
            <a:pPr algn="l">
              <a:buFont typeface="Wingdings" panose="05000000000000000000" pitchFamily="2" charset="2"/>
              <a:buChar char="q"/>
            </a:pPr>
            <a:r>
              <a:rPr lang="en-GB" sz="2400" b="1" i="0" dirty="0">
                <a:solidFill>
                  <a:schemeClr val="tx1"/>
                </a:solidFill>
                <a:effectLst/>
                <a:latin typeface="Söhne"/>
              </a:rPr>
              <a:t>Deployments</a:t>
            </a:r>
            <a:r>
              <a:rPr lang="en-GB" b="0" i="0" dirty="0">
                <a:solidFill>
                  <a:schemeClr val="tx1"/>
                </a:solidFill>
                <a:effectLst/>
                <a:latin typeface="Söhne"/>
              </a:rPr>
              <a:t>:</a:t>
            </a:r>
          </a:p>
          <a:p>
            <a:pPr lvl="1">
              <a:buFont typeface="Arial" panose="020B0604020202020204" pitchFamily="34" charset="0"/>
              <a:buChar char="•"/>
            </a:pPr>
            <a:r>
              <a:rPr lang="en-GB" sz="1700" b="0" i="0" dirty="0">
                <a:solidFill>
                  <a:schemeClr val="tx1"/>
                </a:solidFill>
                <a:effectLst/>
                <a:latin typeface="Söhne"/>
              </a:rPr>
              <a:t>The program doesn't include explicit deployment steps. However, the trained CNN model can be deployed in various ways for real-world use, such as:</a:t>
            </a:r>
          </a:p>
          <a:p>
            <a:pPr marL="1012950" lvl="2" indent="-285750">
              <a:buFont typeface="Arial" panose="020B0604020202020204" pitchFamily="34" charset="0"/>
              <a:buChar char="•"/>
            </a:pPr>
            <a:r>
              <a:rPr lang="en-GB" sz="1700" b="0" i="0" dirty="0">
                <a:solidFill>
                  <a:schemeClr val="tx1"/>
                </a:solidFill>
                <a:effectLst/>
                <a:latin typeface="Söhne"/>
              </a:rPr>
              <a:t>Integrating the model into a web application where users can input movie reviews and receive sentiment predictions.</a:t>
            </a:r>
          </a:p>
          <a:p>
            <a:pPr marL="1012950" lvl="2" indent="-285750">
              <a:buFont typeface="Arial" panose="020B0604020202020204" pitchFamily="34" charset="0"/>
              <a:buChar char="•"/>
            </a:pPr>
            <a:r>
              <a:rPr lang="en-GB" sz="1700" b="0" i="0" dirty="0">
                <a:solidFill>
                  <a:schemeClr val="tx1"/>
                </a:solidFill>
                <a:effectLst/>
                <a:latin typeface="Söhne"/>
              </a:rPr>
              <a:t>Deploying the model as part of an API service where other applications can make HTTP requests to get sentiment predictions.</a:t>
            </a:r>
          </a:p>
          <a:p>
            <a:pPr marL="1012950" lvl="2" indent="-285750">
              <a:buFont typeface="Arial" panose="020B0604020202020204" pitchFamily="34" charset="0"/>
              <a:buChar char="•"/>
            </a:pPr>
            <a:r>
              <a:rPr lang="en-GB" sz="1700" b="0" i="0" dirty="0">
                <a:solidFill>
                  <a:schemeClr val="tx1"/>
                </a:solidFill>
                <a:effectLst/>
                <a:latin typeface="Söhne"/>
              </a:rPr>
              <a:t>Embedding the model into a mobile application for on-device inference, allowing users to </a:t>
            </a:r>
            <a:r>
              <a:rPr lang="en-GB" sz="1700" b="0" i="0" dirty="0" err="1">
                <a:solidFill>
                  <a:schemeClr val="tx1"/>
                </a:solidFill>
                <a:effectLst/>
                <a:latin typeface="Söhne"/>
              </a:rPr>
              <a:t>analyze</a:t>
            </a:r>
            <a:r>
              <a:rPr lang="en-GB" sz="1700" b="0" i="0" dirty="0">
                <a:solidFill>
                  <a:schemeClr val="tx1"/>
                </a:solidFill>
                <a:effectLst/>
                <a:latin typeface="Söhne"/>
              </a:rPr>
              <a:t> movie reviews directly from their smartphones or tablets.</a:t>
            </a:r>
          </a:p>
          <a:p>
            <a:pPr algn="l">
              <a:buFont typeface="Arial" panose="020B0604020202020204" pitchFamily="34" charset="0"/>
              <a:buChar char="•"/>
            </a:pPr>
            <a:endParaRPr lang="en-GB" b="0" i="0" dirty="0">
              <a:solidFill>
                <a:schemeClr val="tx1"/>
              </a:solidFill>
              <a:effectLst/>
              <a:latin typeface="Söhne"/>
            </a:endParaRPr>
          </a:p>
          <a:p>
            <a:pPr marL="305435" indent="-305435"/>
            <a:endParaRPr lang="en-GB" dirty="0">
              <a:solidFill>
                <a:schemeClr val="tx1"/>
              </a:solidFill>
            </a:endParaRP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832981"/>
            <a:ext cx="10345418" cy="5517714"/>
          </a:xfrm>
        </p:spPr>
        <p:txBody>
          <a:bodyPr>
            <a:normAutofit/>
          </a:bodyPr>
          <a:lstStyle/>
          <a:p>
            <a:pPr marL="0" indent="0">
              <a:buNone/>
            </a:pPr>
            <a:r>
              <a:rPr lang="en-GB" sz="2200" b="1" i="1" dirty="0">
                <a:ea typeface="Microsoft Sans Serif" panose="020B0604020202020204" pitchFamily="34" charset="0"/>
                <a:cs typeface="Microsoft Sans Serif" panose="020B0604020202020204" pitchFamily="34" charset="0"/>
              </a:rPr>
              <a:t>GitHub</a:t>
            </a:r>
            <a:r>
              <a:rPr lang="en-GB" sz="2200" b="1" dirty="0">
                <a:ea typeface="Microsoft Sans Serif" panose="020B0604020202020204" pitchFamily="34" charset="0"/>
                <a:cs typeface="Microsoft Sans Serif" panose="020B0604020202020204" pitchFamily="34" charset="0"/>
              </a:rPr>
              <a:t>: </a:t>
            </a:r>
            <a:r>
              <a:rPr lang="en-GB" sz="2200" b="1" dirty="0">
                <a:solidFill>
                  <a:srgbClr val="92D050"/>
                </a:solidFill>
                <a:ea typeface="Microsoft Sans Serif" panose="020B0604020202020204" pitchFamily="34" charset="0"/>
                <a:cs typeface="Microsoft Sans Serif" panose="020B0604020202020204" pitchFamily="34" charset="0"/>
              </a:rPr>
              <a:t>https://github.com/Chandru-01/Data-Science-Project_01.git</a:t>
            </a:r>
          </a:p>
          <a:p>
            <a:pPr marL="0" indent="0">
              <a:buNone/>
            </a:pPr>
            <a:r>
              <a:rPr lang="en-GB" sz="2200" b="1" u="sng" dirty="0">
                <a:ea typeface="Microsoft Sans Serif" panose="020B0604020202020204" pitchFamily="34" charset="0"/>
                <a:cs typeface="Microsoft Sans Serif" panose="020B0604020202020204" pitchFamily="34" charset="0"/>
              </a:rPr>
              <a:t>ACCURACY</a:t>
            </a:r>
          </a:p>
          <a:p>
            <a:pPr marL="0" indent="0">
              <a:buNone/>
            </a:pPr>
            <a:endParaRPr lang="en-GB" sz="2000" b="1" dirty="0">
              <a:ea typeface="Microsoft Sans Serif" panose="020B0604020202020204" pitchFamily="34" charset="0"/>
              <a:cs typeface="Microsoft Sans Serif" panose="020B0604020202020204" pitchFamily="34" charset="0"/>
            </a:endParaRPr>
          </a:p>
          <a:p>
            <a:pPr marL="0" indent="0">
              <a:buNone/>
            </a:pPr>
            <a:endParaRPr lang="en-GB" sz="2000" b="1" dirty="0">
              <a:ea typeface="Microsoft Sans Serif" panose="020B0604020202020204" pitchFamily="34" charset="0"/>
              <a:cs typeface="Microsoft Sans Serif" panose="020B0604020202020204" pitchFamily="34" charset="0"/>
            </a:endParaRPr>
          </a:p>
          <a:p>
            <a:pPr marL="0" indent="0">
              <a:buNone/>
            </a:pPr>
            <a:endParaRPr lang="en-GB" sz="2400" dirty="0"/>
          </a:p>
          <a:p>
            <a:pPr marL="0" indent="0">
              <a:buNone/>
            </a:pPr>
            <a:endParaRPr lang="en-GB" sz="2400" dirty="0"/>
          </a:p>
          <a:p>
            <a:pPr marL="0" indent="0">
              <a:buNone/>
            </a:pPr>
            <a:r>
              <a:rPr lang="en-GB" sz="1800" b="1" dirty="0"/>
              <a:t>Test Accuracy: </a:t>
            </a:r>
            <a:r>
              <a:rPr lang="en-GB" sz="2400" dirty="0">
                <a:latin typeface="Dutch801 XBd BT" panose="02020903060505020304" pitchFamily="18" charset="0"/>
              </a:rPr>
              <a:t>89.88 %</a:t>
            </a:r>
          </a:p>
          <a:p>
            <a:pPr marL="0" indent="0">
              <a:buNone/>
            </a:pPr>
            <a:r>
              <a:rPr lang="en-GB" sz="2200" b="1" u="sng" dirty="0"/>
              <a:t>Prediction</a:t>
            </a:r>
            <a:r>
              <a:rPr lang="en-GB" sz="2400" dirty="0"/>
              <a:t> </a:t>
            </a:r>
          </a:p>
          <a:p>
            <a:pPr marL="0" indent="0">
              <a:buNone/>
            </a:pPr>
            <a:endParaRPr lang="en-IN" sz="2400" dirty="0"/>
          </a:p>
        </p:txBody>
      </p:sp>
      <p:pic>
        <p:nvPicPr>
          <p:cNvPr id="9" name="Picture 8">
            <a:extLst>
              <a:ext uri="{FF2B5EF4-FFF2-40B4-BE49-F238E27FC236}">
                <a16:creationId xmlns:a16="http://schemas.microsoft.com/office/drawing/2014/main" id="{3D39661D-9542-75AB-21D9-78F40FF1A625}"/>
              </a:ext>
            </a:extLst>
          </p:cNvPr>
          <p:cNvPicPr>
            <a:picLocks noChangeAspect="1"/>
          </p:cNvPicPr>
          <p:nvPr/>
        </p:nvPicPr>
        <p:blipFill>
          <a:blip r:embed="rId2"/>
          <a:stretch>
            <a:fillRect/>
          </a:stretch>
        </p:blipFill>
        <p:spPr>
          <a:xfrm>
            <a:off x="676666" y="2285176"/>
            <a:ext cx="9306577" cy="2143153"/>
          </a:xfrm>
          <a:prstGeom prst="rect">
            <a:avLst/>
          </a:prstGeom>
        </p:spPr>
      </p:pic>
      <p:pic>
        <p:nvPicPr>
          <p:cNvPr id="15" name="Picture 14">
            <a:extLst>
              <a:ext uri="{FF2B5EF4-FFF2-40B4-BE49-F238E27FC236}">
                <a16:creationId xmlns:a16="http://schemas.microsoft.com/office/drawing/2014/main" id="{70700B3C-7570-8AC4-A002-6F9BC78E512F}"/>
              </a:ext>
            </a:extLst>
          </p:cNvPr>
          <p:cNvPicPr>
            <a:picLocks noChangeAspect="1"/>
          </p:cNvPicPr>
          <p:nvPr/>
        </p:nvPicPr>
        <p:blipFill>
          <a:blip r:embed="rId3"/>
          <a:stretch>
            <a:fillRect/>
          </a:stretch>
        </p:blipFill>
        <p:spPr>
          <a:xfrm>
            <a:off x="676666" y="5389929"/>
            <a:ext cx="8496300" cy="104775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5"/>
            <a:ext cx="11029615" cy="5336769"/>
          </a:xfrm>
        </p:spPr>
        <p:txBody>
          <a:bodyPr>
            <a:normAutofit/>
          </a:bodyPr>
          <a:lstStyle/>
          <a:p>
            <a:pPr algn="l"/>
            <a:r>
              <a:rPr lang="en-GB" sz="2000" b="0" i="0" dirty="0">
                <a:solidFill>
                  <a:schemeClr val="tx1"/>
                </a:solidFill>
                <a:effectLst/>
                <a:latin typeface="Söhne"/>
              </a:rPr>
              <a:t>The program demonstrates a practical implementation of sentiment analysis on movie reviews using a Convolutional Neural Network (CNN) model. Here's a conclusion summarizing the key points:</a:t>
            </a:r>
          </a:p>
          <a:p>
            <a:pPr algn="l">
              <a:buFont typeface="+mj-lt"/>
              <a:buAutoNum type="arabicPeriod"/>
            </a:pPr>
            <a:r>
              <a:rPr lang="en-GB" sz="2000" b="1" i="0" dirty="0">
                <a:solidFill>
                  <a:schemeClr val="tx1"/>
                </a:solidFill>
                <a:effectLst/>
                <a:latin typeface="Söhne"/>
              </a:rPr>
              <a:t>Data Preparation</a:t>
            </a:r>
            <a:r>
              <a:rPr lang="en-GB" sz="2000" b="0" i="0" dirty="0">
                <a:solidFill>
                  <a:schemeClr val="tx1"/>
                </a:solidFill>
                <a:effectLst/>
                <a:latin typeface="Söhne"/>
              </a:rPr>
              <a:t>: The program loads a dataset containing movie reviews and their corresponding sentiments (positive or negative) from an Excel file. It preprocesses the text data by tokenizing it, converting text to numerical sequences, and padding sequences to ensure uniform length.</a:t>
            </a:r>
          </a:p>
          <a:p>
            <a:pPr algn="l">
              <a:buFont typeface="+mj-lt"/>
              <a:buAutoNum type="arabicPeriod"/>
            </a:pPr>
            <a:r>
              <a:rPr lang="en-GB" sz="2000" b="1" i="0" dirty="0">
                <a:solidFill>
                  <a:schemeClr val="tx1"/>
                </a:solidFill>
                <a:effectLst/>
                <a:latin typeface="Söhne"/>
              </a:rPr>
              <a:t>Model Building</a:t>
            </a:r>
            <a:r>
              <a:rPr lang="en-GB" sz="2000" b="0" i="0" dirty="0">
                <a:solidFill>
                  <a:schemeClr val="tx1"/>
                </a:solidFill>
                <a:effectLst/>
                <a:latin typeface="Söhne"/>
              </a:rPr>
              <a:t>: It defines a CNN model architecture using </a:t>
            </a:r>
            <a:r>
              <a:rPr lang="en-GB" sz="2000" b="0" i="0" dirty="0" err="1">
                <a:solidFill>
                  <a:schemeClr val="tx1"/>
                </a:solidFill>
                <a:effectLst/>
                <a:latin typeface="Söhne"/>
              </a:rPr>
              <a:t>Keras</a:t>
            </a:r>
            <a:r>
              <a:rPr lang="en-GB" sz="2000" b="0" i="0" dirty="0">
                <a:solidFill>
                  <a:schemeClr val="tx1"/>
                </a:solidFill>
                <a:effectLst/>
                <a:latin typeface="Söhne"/>
              </a:rPr>
              <a:t> Sequential API. The model consists of an Embedding layer for word embeddings, followed by a Conv1D layer for feature extraction, a GlobalMaxPooling1D layer for dimensionality reduction, and fully connected Dense layers for classification. Dropout regularization is applied to prevent overfitting.</a:t>
            </a:r>
          </a:p>
          <a:p>
            <a:pPr algn="l">
              <a:buFont typeface="+mj-lt"/>
              <a:buAutoNum type="arabicPeriod"/>
            </a:pPr>
            <a:r>
              <a:rPr lang="en-GB" sz="2000" b="1" i="0" dirty="0">
                <a:solidFill>
                  <a:schemeClr val="tx1"/>
                </a:solidFill>
                <a:effectLst/>
                <a:latin typeface="Söhne"/>
              </a:rPr>
              <a:t>Model Training</a:t>
            </a:r>
            <a:r>
              <a:rPr lang="en-GB" sz="2000" b="0" i="0" dirty="0">
                <a:solidFill>
                  <a:schemeClr val="tx1"/>
                </a:solidFill>
                <a:effectLst/>
                <a:latin typeface="Söhne"/>
              </a:rPr>
              <a:t>: The CNN model is trained on the </a:t>
            </a:r>
            <a:r>
              <a:rPr lang="en-GB" sz="2000" b="0" i="0" dirty="0" err="1">
                <a:solidFill>
                  <a:schemeClr val="tx1"/>
                </a:solidFill>
                <a:effectLst/>
                <a:latin typeface="Söhne"/>
              </a:rPr>
              <a:t>preprocessed</a:t>
            </a:r>
            <a:r>
              <a:rPr lang="en-GB" sz="2000" b="0" i="0" dirty="0">
                <a:solidFill>
                  <a:schemeClr val="tx1"/>
                </a:solidFill>
                <a:effectLst/>
                <a:latin typeface="Söhne"/>
              </a:rPr>
              <a:t> training data using binary cross-entropy loss and the Adam optimizer. Training is performed for a fixed number of epochs with a specified batch size, and a portion of the training data is used for validation.</a:t>
            </a:r>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169</TotalTime>
  <Words>1068</Words>
  <Application>Microsoft Office PowerPoint</Application>
  <PresentationFormat>Widescreen</PresentationFormat>
  <Paragraphs>101</Paragraphs>
  <Slides>13</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13</vt:i4>
      </vt:variant>
    </vt:vector>
  </HeadingPairs>
  <TitlesOfParts>
    <vt:vector size="29" baseType="lpstr">
      <vt:lpstr>Söhne</vt:lpstr>
      <vt:lpstr>UD Digi Kyokasho NP-B</vt:lpstr>
      <vt:lpstr>Arial</vt:lpstr>
      <vt:lpstr>Calibri</vt:lpstr>
      <vt:lpstr>Calibri Light</vt:lpstr>
      <vt:lpstr>Century</vt:lpstr>
      <vt:lpstr>Courier New</vt:lpstr>
      <vt:lpstr>Dutch801 XBd BT</vt:lpstr>
      <vt:lpstr>Franklin Gothic Book</vt:lpstr>
      <vt:lpstr>Franklin Gothic Demi</vt:lpstr>
      <vt:lpstr>Microsoft Sans Serif</vt:lpstr>
      <vt:lpstr>Sitka Banner</vt:lpstr>
      <vt:lpstr>Sitka Heading Semibold</vt:lpstr>
      <vt:lpstr>Wingdings</vt:lpstr>
      <vt:lpstr>Wingdings 2</vt:lpstr>
      <vt:lpstr>DividendVTI</vt:lpstr>
      <vt:lpstr>IMDB MOVIE REVIEWS PREDICTION</vt:lpstr>
      <vt:lpstr>OUTLINE</vt:lpstr>
      <vt:lpstr>Problem Statement</vt:lpstr>
      <vt:lpstr>Proposed Solution</vt:lpstr>
      <vt:lpstr>System  Approach</vt:lpstr>
      <vt:lpstr>System  Approach CONT…</vt:lpstr>
      <vt:lpstr>Algorithm &amp; Deployment</vt:lpstr>
      <vt:lpstr>Result</vt:lpstr>
      <vt:lpstr>Conclusion</vt:lpstr>
      <vt:lpstr>Conclusion CONT…</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Chandra Prakash S</cp:lastModifiedBy>
  <cp:revision>30</cp:revision>
  <dcterms:created xsi:type="dcterms:W3CDTF">2021-05-26T16:50:10Z</dcterms:created>
  <dcterms:modified xsi:type="dcterms:W3CDTF">2024-04-04T17:57:31Z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