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A55E-98D6-43E2-B2BF-32A495883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Power BI Dashboard: Sales &amp; Profit Analysis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4445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7B46-70C6-4198-8315-5C86653F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4" y="964692"/>
            <a:ext cx="9860437" cy="1188720"/>
          </a:xfrm>
        </p:spPr>
        <p:txBody>
          <a:bodyPr>
            <a:normAutofit/>
          </a:bodyPr>
          <a:lstStyle/>
          <a:p>
            <a:r>
              <a:rPr lang="en-IN" sz="2000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A97F-AC6D-4E56-94A9-685E826A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84" y="2628616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"The sales in Region A are significantly higher than other regions."</a:t>
            </a:r>
          </a:p>
          <a:p>
            <a:pPr lvl="2"/>
            <a:r>
              <a:rPr lang="en-US" dirty="0"/>
              <a:t>"Certain product categories consistently outperform others, such as Electronics and Furniture."</a:t>
            </a:r>
          </a:p>
          <a:p>
            <a:pPr lvl="1"/>
            <a:r>
              <a:rPr lang="en-US" b="1" dirty="0"/>
              <a:t>Business Recommendations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"Focus marketing efforts on Region A to capitalize on strong sales."</a:t>
            </a:r>
          </a:p>
          <a:p>
            <a:pPr lvl="2"/>
            <a:r>
              <a:rPr lang="en-US" dirty="0"/>
              <a:t>"Consider promoting low-performing products to improve their sales."</a:t>
            </a:r>
          </a:p>
          <a:p>
            <a:pPr lvl="2"/>
            <a:r>
              <a:rPr lang="en-US" dirty="0"/>
              <a:t>"Optimize pricing and discount strategies to improve profit margins."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8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8010-7B55-440B-B908-ABA4D3DC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675B-B633-4C45-91AC-68D017D4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dirty="0"/>
              <a:t>"This dashboard provides actionable insights into sales, profit, and product performance."</a:t>
            </a:r>
          </a:p>
          <a:p>
            <a:r>
              <a:rPr lang="en-US" dirty="0"/>
              <a:t>"By leveraging interactive features, users can make data-driven decisions to improve business performance."</a:t>
            </a:r>
          </a:p>
          <a:p>
            <a:r>
              <a:rPr lang="en-US" dirty="0"/>
              <a:t>"Further analysis can be conducted to explore underperforming regions and products."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16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C8A1-0D2A-41D9-920E-427489AA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Objective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5377-9A92-4169-A58B-73B3894B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7848"/>
            <a:ext cx="7729728" cy="382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 Content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/>
              <a:t>Objective of the Assignment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“The goal of this assignment is to analyze the sales and profit data from the Superstore dataset using Power BI to create visualizations that provide actionable insights for decision-making.”</a:t>
            </a:r>
          </a:p>
          <a:p>
            <a:pPr lvl="1"/>
            <a:r>
              <a:rPr lang="en-US" sz="1400" b="1" dirty="0"/>
              <a:t>Key Deliverables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Data Cleaning &amp; Transformation</a:t>
            </a:r>
          </a:p>
          <a:p>
            <a:pPr lvl="2"/>
            <a:r>
              <a:rPr lang="en-US" sz="1400" dirty="0"/>
              <a:t>Key Visualizations</a:t>
            </a:r>
          </a:p>
          <a:p>
            <a:pPr lvl="2"/>
            <a:r>
              <a:rPr lang="en-US" sz="1400" dirty="0"/>
              <a:t>Dashboard Design</a:t>
            </a:r>
          </a:p>
          <a:p>
            <a:pPr lvl="2"/>
            <a:r>
              <a:rPr lang="en-US" sz="1400" dirty="0"/>
              <a:t>Insights &amp; Recommendations</a:t>
            </a:r>
          </a:p>
          <a:p>
            <a:pPr lvl="1"/>
            <a:r>
              <a:rPr lang="en-US" sz="1400" b="1" dirty="0"/>
              <a:t>Dataset Used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"Superstore Sales Dataset" (or whichever dataset you used).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351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F14D-4981-4E2C-8708-682D5FB2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1768-2DF3-47C3-A398-A31A8DFF5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7847"/>
            <a:ext cx="7729728" cy="390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/>
              <a:t>Content</a:t>
            </a:r>
            <a:r>
              <a:rPr lang="en-IN" sz="1400" dirty="0"/>
              <a:t>:</a:t>
            </a:r>
          </a:p>
          <a:p>
            <a:r>
              <a:rPr lang="en-IN" sz="1400" b="1" dirty="0"/>
              <a:t>Dataset Used</a:t>
            </a:r>
            <a:r>
              <a:rPr lang="en-IN" sz="1400" dirty="0"/>
              <a:t>: Superstore Sales Dataset</a:t>
            </a:r>
          </a:p>
          <a:p>
            <a:r>
              <a:rPr lang="en-IN" sz="1400" b="1" dirty="0"/>
              <a:t>Data Types</a:t>
            </a:r>
            <a:r>
              <a:rPr lang="en-IN" sz="1400" dirty="0"/>
              <a:t>:</a:t>
            </a:r>
          </a:p>
          <a:p>
            <a:pPr lvl="1"/>
            <a:r>
              <a:rPr lang="en-IN" sz="1400" b="1" dirty="0"/>
              <a:t>Order Details</a:t>
            </a:r>
            <a:r>
              <a:rPr lang="en-IN" sz="1400" dirty="0"/>
              <a:t>: Order ID, Order Date, Ship Date</a:t>
            </a:r>
          </a:p>
          <a:p>
            <a:pPr lvl="1"/>
            <a:r>
              <a:rPr lang="en-IN" sz="1400" b="1" dirty="0"/>
              <a:t>Customer Details</a:t>
            </a:r>
            <a:r>
              <a:rPr lang="en-IN" sz="1400" dirty="0"/>
              <a:t>: Customer Name, Customer Segment</a:t>
            </a:r>
          </a:p>
          <a:p>
            <a:pPr lvl="1"/>
            <a:r>
              <a:rPr lang="en-IN" sz="1400" b="1" dirty="0"/>
              <a:t>Product Details</a:t>
            </a:r>
            <a:r>
              <a:rPr lang="en-IN" sz="1400" dirty="0"/>
              <a:t>: Category, Sub-Category, Product Name</a:t>
            </a:r>
          </a:p>
          <a:p>
            <a:pPr lvl="1"/>
            <a:r>
              <a:rPr lang="en-IN" sz="1400" b="1" dirty="0"/>
              <a:t>Sales Data</a:t>
            </a:r>
            <a:r>
              <a:rPr lang="en-IN" sz="1400" dirty="0"/>
              <a:t>: Sales Amount, Profit, Discount, Quantity</a:t>
            </a:r>
          </a:p>
          <a:p>
            <a:pPr lvl="1"/>
            <a:r>
              <a:rPr lang="en-IN" sz="1400" b="1" dirty="0"/>
              <a:t>Geography</a:t>
            </a:r>
            <a:r>
              <a:rPr lang="en-IN" sz="1400" dirty="0"/>
              <a:t>: Region, State</a:t>
            </a:r>
          </a:p>
          <a:p>
            <a:r>
              <a:rPr lang="en-IN" sz="1400" b="1" dirty="0"/>
              <a:t>Data Cleaning Process</a:t>
            </a:r>
            <a:r>
              <a:rPr lang="en-IN" sz="1400" dirty="0"/>
              <a:t>:</a:t>
            </a:r>
          </a:p>
          <a:p>
            <a:pPr lvl="1"/>
            <a:r>
              <a:rPr lang="en-IN" sz="1400" dirty="0"/>
              <a:t>Handle missing values</a:t>
            </a:r>
          </a:p>
          <a:p>
            <a:pPr lvl="1"/>
            <a:r>
              <a:rPr lang="en-IN" sz="1400" dirty="0"/>
              <a:t>Remove duplicates</a:t>
            </a:r>
          </a:p>
          <a:p>
            <a:pPr lvl="1"/>
            <a:r>
              <a:rPr lang="en-IN" sz="1400" dirty="0"/>
              <a:t>Correct data type</a:t>
            </a:r>
          </a:p>
        </p:txBody>
      </p:sp>
    </p:spTree>
    <p:extLst>
      <p:ext uri="{BB962C8B-B14F-4D97-AF65-F5344CB8AC3E}">
        <p14:creationId xmlns:p14="http://schemas.microsoft.com/office/powerpoint/2010/main" val="5902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36BA-EE4D-48B2-A023-95E8F27C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363" y="979083"/>
            <a:ext cx="10228081" cy="1188720"/>
          </a:xfrm>
        </p:spPr>
        <p:txBody>
          <a:bodyPr>
            <a:normAutofit/>
          </a:bodyPr>
          <a:lstStyle/>
          <a:p>
            <a:r>
              <a:rPr lang="en-IN" sz="2000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31A6-E2BE-42A0-A5F9-60E41599C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64" y="2468361"/>
            <a:ext cx="6988276" cy="3725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Content</a:t>
            </a:r>
            <a:r>
              <a:rPr lang="en-US" sz="1400" dirty="0"/>
              <a:t>:</a:t>
            </a:r>
          </a:p>
          <a:p>
            <a:r>
              <a:rPr lang="en-US" sz="1400" b="1" dirty="0"/>
              <a:t>Total Sales</a:t>
            </a:r>
            <a:endParaRPr lang="en-US" sz="1400" dirty="0"/>
          </a:p>
          <a:p>
            <a:r>
              <a:rPr lang="en-US" sz="1400" b="1" dirty="0"/>
              <a:t>Total Profit</a:t>
            </a:r>
            <a:endParaRPr lang="en-US" sz="1400" dirty="0"/>
          </a:p>
          <a:p>
            <a:r>
              <a:rPr lang="en-US" sz="1400" b="1" dirty="0"/>
              <a:t>Total Quantity Sold</a:t>
            </a:r>
            <a:endParaRPr lang="en-US" sz="1400" dirty="0"/>
          </a:p>
          <a:p>
            <a:r>
              <a:rPr lang="en-US" sz="1400" b="1" dirty="0"/>
              <a:t>Visuals</a:t>
            </a:r>
            <a:r>
              <a:rPr lang="en-US" sz="1400" dirty="0"/>
              <a:t>:</a:t>
            </a:r>
          </a:p>
          <a:p>
            <a:r>
              <a:rPr lang="en-US" sz="1400" dirty="0"/>
              <a:t>Include a screenshot of your </a:t>
            </a:r>
            <a:r>
              <a:rPr lang="en-US" sz="1400" b="1" dirty="0"/>
              <a:t>KPI Cards</a:t>
            </a:r>
            <a:r>
              <a:rPr lang="en-US" sz="1400" dirty="0"/>
              <a:t> from Power BI, each representing Total Sales, Total Profit, and Total Quantity Sold.</a:t>
            </a:r>
          </a:p>
          <a:p>
            <a:r>
              <a:rPr lang="en-US" sz="1400" b="1" dirty="0"/>
              <a:t>Key Insights</a:t>
            </a:r>
            <a:r>
              <a:rPr lang="en-US" sz="1400" dirty="0"/>
              <a:t>:</a:t>
            </a:r>
          </a:p>
          <a:p>
            <a:r>
              <a:rPr lang="en-US" sz="1400" b="1" dirty="0"/>
              <a:t>Total Sales</a:t>
            </a:r>
            <a:r>
              <a:rPr lang="en-US" sz="1400" dirty="0"/>
              <a:t>: Shows the overall revenue generated within the selected period.</a:t>
            </a:r>
          </a:p>
          <a:p>
            <a:r>
              <a:rPr lang="en-US" sz="1400" b="1" dirty="0"/>
              <a:t>Total Profit</a:t>
            </a:r>
            <a:r>
              <a:rPr lang="en-US" sz="1400" dirty="0"/>
              <a:t>: Represents the profitability, highlighting the efficiency of sales relative to costs.</a:t>
            </a:r>
          </a:p>
          <a:p>
            <a:r>
              <a:rPr lang="en-US" sz="1400" b="1" dirty="0"/>
              <a:t>Total Quantity Sold</a:t>
            </a:r>
            <a:r>
              <a:rPr lang="en-US" sz="1400" dirty="0"/>
              <a:t>: Reflects the volume of products sold, which can be used to assess demand or product popularity.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714EC-2733-48BA-892E-28FDD6DD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40" y="3069477"/>
            <a:ext cx="2926795" cy="25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0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1E24-2E44-4957-87A6-FFE6323C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7" y="964692"/>
            <a:ext cx="10001839" cy="1188720"/>
          </a:xfrm>
        </p:spPr>
        <p:txBody>
          <a:bodyPr>
            <a:normAutofit/>
          </a:bodyPr>
          <a:lstStyle/>
          <a:p>
            <a:r>
              <a:rPr lang="en-IN" sz="2000" dirty="0"/>
              <a:t>Monthly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217A-1A08-4732-A142-4BAC53BE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97" y="2392947"/>
            <a:ext cx="9615341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Content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/>
              <a:t>Line Chart</a:t>
            </a:r>
            <a:r>
              <a:rPr lang="en-US" sz="1400" dirty="0"/>
              <a:t> showing the monthly sales trends.</a:t>
            </a:r>
          </a:p>
          <a:p>
            <a:pPr lvl="1"/>
            <a:r>
              <a:rPr lang="en-US" sz="1400" b="1" dirty="0"/>
              <a:t>Insights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“Sales show a peak in [Month], with a slight drop in [Month]. This can be attributed to [reason or event].”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DCC3-453E-4CCB-9176-9E765D06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84" y="3943938"/>
            <a:ext cx="4618120" cy="24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1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6165-BEE1-4946-80C6-408473B7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44" y="964692"/>
            <a:ext cx="9785023" cy="1188720"/>
          </a:xfrm>
        </p:spPr>
        <p:txBody>
          <a:bodyPr>
            <a:normAutofit/>
          </a:bodyPr>
          <a:lstStyle/>
          <a:p>
            <a:r>
              <a:rPr lang="en-IN" sz="2000" dirty="0"/>
              <a:t>Profit Distribution Across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543F-D569-4B45-81B2-1BA083ED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4" y="2572057"/>
            <a:ext cx="5439267" cy="31019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Map Visual</a:t>
            </a:r>
            <a:r>
              <a:rPr lang="en-US" dirty="0"/>
              <a:t> showing profit distribution by region.</a:t>
            </a:r>
          </a:p>
          <a:p>
            <a:pPr lvl="1"/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"The highest profit is observed in [Region]."</a:t>
            </a:r>
          </a:p>
          <a:p>
            <a:pPr lvl="2"/>
            <a:r>
              <a:rPr lang="en-US" dirty="0"/>
              <a:t>"The lowest profit is seen in [Region], which requires further analysis."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2F30A-7A63-45C6-8FB1-2893E24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518" y="2824621"/>
            <a:ext cx="3860771" cy="235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8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FDA4-D8CC-48F3-9A4B-BB2D019A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338" y="964692"/>
            <a:ext cx="965304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Top &amp; Bottom Products by Profit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2D9C-BA5D-4EE1-8457-26931111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338" y="2572056"/>
            <a:ext cx="6042582" cy="3101983"/>
          </a:xfrm>
        </p:spPr>
        <p:txBody>
          <a:bodyPr/>
          <a:lstStyle/>
          <a:p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Bar Chart</a:t>
            </a:r>
            <a:r>
              <a:rPr lang="en-US" dirty="0"/>
              <a:t> displaying the top and bottom products by profit.</a:t>
            </a:r>
          </a:p>
          <a:p>
            <a:pPr lvl="1"/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"Product A and Product B generate the highest profits."</a:t>
            </a:r>
          </a:p>
          <a:p>
            <a:pPr lvl="2"/>
            <a:r>
              <a:rPr lang="en-US" dirty="0"/>
              <a:t>"Product X is underperforming, and its sales should be analyzed further."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F4527-EEBE-476F-A24D-8ADFD926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42" y="2572056"/>
            <a:ext cx="3239555" cy="29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2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9B63-F2AD-4A23-89FC-08875058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05" y="964692"/>
            <a:ext cx="9690755" cy="1188720"/>
          </a:xfrm>
        </p:spPr>
        <p:txBody>
          <a:bodyPr>
            <a:normAutofit/>
          </a:bodyPr>
          <a:lstStyle/>
          <a:p>
            <a:r>
              <a:rPr lang="en-US" sz="2000" dirty="0"/>
              <a:t>Impact of Discounts on Profit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5E0B-D9CE-4FD0-96CE-1287228F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605" y="2648932"/>
            <a:ext cx="5260158" cy="3006254"/>
          </a:xfrm>
        </p:spPr>
        <p:txBody>
          <a:bodyPr/>
          <a:lstStyle/>
          <a:p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r>
              <a:rPr lang="en-US" b="1" dirty="0"/>
              <a:t>Scatter Plot</a:t>
            </a:r>
            <a:r>
              <a:rPr lang="en-US" dirty="0"/>
              <a:t> showing the relationship between discount percentage and profit.</a:t>
            </a:r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"A higher discount does not necessarily correlate with higher profit."</a:t>
            </a:r>
          </a:p>
          <a:p>
            <a:pPr lvl="1"/>
            <a:r>
              <a:rPr lang="en-US" dirty="0"/>
              <a:t>"The optimal discount range for maximum profit is between [X% and Y%]."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329F0-BEAC-45DF-88AF-7144B831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84" y="2905368"/>
            <a:ext cx="3789576" cy="24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4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DB83-5BD6-487A-82A3-E85804DC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326" y="964692"/>
            <a:ext cx="9869864" cy="1188720"/>
          </a:xfrm>
        </p:spPr>
        <p:txBody>
          <a:bodyPr>
            <a:normAutofit/>
          </a:bodyPr>
          <a:lstStyle/>
          <a:p>
            <a:r>
              <a:rPr lang="en-IN" sz="2000" dirty="0"/>
              <a:t>Sales Performance Dashboard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91CDF9-2813-4CF5-B168-DF5792A33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1771" y="2419135"/>
            <a:ext cx="45757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"A comprehensive dashboard showcasing key sales, profit, and performance metrics."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Insert a screenshot of your full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 BI dashboard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Interactive Filters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Date Range, Region, Customer Segment, Product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Drill-through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Access detailed views for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"User-friendly interface for quick decision-making."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"Provides real-time, actionable business insights."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B4D96-F1F5-4F9C-A9BD-F2E3105F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46" y="2648932"/>
            <a:ext cx="5260157" cy="30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86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38</TotalTime>
  <Words>613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Power BI Dashboard: Sales &amp; Profit Analysis</vt:lpstr>
      <vt:lpstr>Objective &amp; Overview</vt:lpstr>
      <vt:lpstr>Dataset Overview</vt:lpstr>
      <vt:lpstr>Key Performance Indicators (KPIs)</vt:lpstr>
      <vt:lpstr>Monthly Sales Trends</vt:lpstr>
      <vt:lpstr>Profit Distribution Across Regions</vt:lpstr>
      <vt:lpstr>Top &amp; Bottom Products by Profit</vt:lpstr>
      <vt:lpstr>Impact of Discounts on Profit</vt:lpstr>
      <vt:lpstr>Sales Performance Dashboard</vt:lpstr>
      <vt:lpstr>Key Insights &amp;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Dashboard: Sales &amp; Profit Analysis</dc:title>
  <dc:creator>Chandru.S</dc:creator>
  <cp:lastModifiedBy>Chandru.S</cp:lastModifiedBy>
  <cp:revision>5</cp:revision>
  <dcterms:created xsi:type="dcterms:W3CDTF">2025-04-01T17:57:57Z</dcterms:created>
  <dcterms:modified xsi:type="dcterms:W3CDTF">2025-04-01T18:36:53Z</dcterms:modified>
</cp:coreProperties>
</file>