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Deep Learning for Sentiment Analysis of Amazon Alexa Sales Reviews</a:t>
            </a:r>
            <a:endParaRPr lang="en-IN" dirty="0"/>
          </a:p>
        </p:txBody>
      </p:sp>
      <p:sp>
        <p:nvSpPr>
          <p:cNvPr id="3" name="Subtitle 2"/>
          <p:cNvSpPr>
            <a:spLocks noGrp="1"/>
          </p:cNvSpPr>
          <p:nvPr>
            <p:ph type="subTitle" idx="1"/>
          </p:nvPr>
        </p:nvSpPr>
        <p:spPr/>
        <p:txBody>
          <a:bodyPr/>
          <a:lstStyle/>
          <a:p>
            <a:r>
              <a:rPr lang="en-IN" dirty="0" smtClean="0"/>
              <a:t>CAPSTONE PROJECT 2</a:t>
            </a:r>
            <a:endParaRPr lang="en-IN" dirty="0"/>
          </a:p>
        </p:txBody>
      </p:sp>
      <p:pic>
        <p:nvPicPr>
          <p:cNvPr id="4" name="Picture 3"/>
          <p:cNvPicPr>
            <a:picLocks noChangeAspect="1"/>
          </p:cNvPicPr>
          <p:nvPr/>
        </p:nvPicPr>
        <p:blipFill>
          <a:blip r:embed="rId2"/>
          <a:stretch>
            <a:fillRect/>
          </a:stretch>
        </p:blipFill>
        <p:spPr>
          <a:xfrm>
            <a:off x="10313377" y="522802"/>
            <a:ext cx="1417443" cy="541067"/>
          </a:xfrm>
          <a:prstGeom prst="rect">
            <a:avLst/>
          </a:prstGeom>
        </p:spPr>
      </p:pic>
    </p:spTree>
    <p:extLst>
      <p:ext uri="{BB962C8B-B14F-4D97-AF65-F5344CB8AC3E}">
        <p14:creationId xmlns:p14="http://schemas.microsoft.com/office/powerpoint/2010/main" val="3479242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24" y="373145"/>
            <a:ext cx="9720072" cy="1499616"/>
          </a:xfrm>
        </p:spPr>
        <p:txBody>
          <a:bodyPr/>
          <a:lstStyle/>
          <a:p>
            <a:r>
              <a:rPr lang="en-US" dirty="0"/>
              <a:t>Introduction</a:t>
            </a:r>
            <a:endParaRPr lang="en-IN" dirty="0"/>
          </a:p>
        </p:txBody>
      </p:sp>
      <p:sp>
        <p:nvSpPr>
          <p:cNvPr id="3" name="Content Placeholder 2"/>
          <p:cNvSpPr>
            <a:spLocks noGrp="1"/>
          </p:cNvSpPr>
          <p:nvPr>
            <p:ph idx="1"/>
          </p:nvPr>
        </p:nvSpPr>
        <p:spPr>
          <a:xfrm>
            <a:off x="888023" y="1723292"/>
            <a:ext cx="10392507" cy="4586068"/>
          </a:xfrm>
        </p:spPr>
        <p:txBody>
          <a:bodyPr>
            <a:normAutofit fontScale="92500" lnSpcReduction="10000"/>
          </a:bodyPr>
          <a:lstStyle/>
          <a:p>
            <a:pPr marL="0" indent="0">
              <a:buNone/>
            </a:pPr>
            <a:r>
              <a:rPr lang="en-US" b="1" dirty="0" smtClean="0"/>
              <a:t> Brief </a:t>
            </a:r>
            <a:r>
              <a:rPr lang="en-US" b="1" dirty="0"/>
              <a:t>Overview of Sentiment Analysis</a:t>
            </a:r>
          </a:p>
          <a:p>
            <a:r>
              <a:rPr lang="en-US" dirty="0"/>
              <a:t>Sentiment analysis is a natural language processing (NLP) technique that involves determining the emotional tone behind a body of text. By analyzing the sentiments expressed in reviews, businesses can gain insights into customer opinions, preferences, and feelings towards their products or services. It typically categorizes text into positive, negative, or neutral sentiments.</a:t>
            </a:r>
          </a:p>
          <a:p>
            <a:r>
              <a:rPr lang="en-US" b="1" dirty="0"/>
              <a:t>Importance of Sentiment Analysis for Product Reviews</a:t>
            </a:r>
          </a:p>
          <a:p>
            <a:r>
              <a:rPr lang="en-US" b="1" dirty="0"/>
              <a:t>Customer Insights:</a:t>
            </a:r>
            <a:r>
              <a:rPr lang="en-US" dirty="0"/>
              <a:t> Understanding customer opinions helps businesses tailor their products and marketing strategies to better meet consumer needs.</a:t>
            </a:r>
          </a:p>
          <a:p>
            <a:r>
              <a:rPr lang="en-US" b="1" dirty="0"/>
              <a:t>Brand Reputation Management:</a:t>
            </a:r>
            <a:r>
              <a:rPr lang="en-US" dirty="0"/>
              <a:t> Monitoring sentiments can help companies respond proactively to negative feedback and enhance customer satisfaction.</a:t>
            </a:r>
          </a:p>
          <a:p>
            <a:r>
              <a:rPr lang="en-US" b="1" dirty="0"/>
              <a:t>Market Trends:</a:t>
            </a:r>
            <a:r>
              <a:rPr lang="en-US" dirty="0"/>
              <a:t> Analyzing trends in sentiment over time can provide valuable information for product development and innovation.</a:t>
            </a:r>
          </a:p>
          <a:p>
            <a:r>
              <a:rPr lang="en-US" b="1" dirty="0"/>
              <a:t>Competitive Analysis:</a:t>
            </a:r>
            <a:r>
              <a:rPr lang="en-US" dirty="0"/>
              <a:t> Comparing sentiment scores across competitors can reveal strengths and weaknesses in the market landscape.</a:t>
            </a:r>
          </a:p>
        </p:txBody>
      </p:sp>
      <p:pic>
        <p:nvPicPr>
          <p:cNvPr id="5" name="Picture 4"/>
          <p:cNvPicPr>
            <a:picLocks noChangeAspect="1"/>
          </p:cNvPicPr>
          <p:nvPr/>
        </p:nvPicPr>
        <p:blipFill>
          <a:blip r:embed="rId2"/>
          <a:stretch>
            <a:fillRect/>
          </a:stretch>
        </p:blipFill>
        <p:spPr>
          <a:xfrm>
            <a:off x="10313377" y="522802"/>
            <a:ext cx="1417443" cy="541067"/>
          </a:xfrm>
          <a:prstGeom prst="rect">
            <a:avLst/>
          </a:prstGeom>
        </p:spPr>
      </p:pic>
    </p:spTree>
    <p:extLst>
      <p:ext uri="{BB962C8B-B14F-4D97-AF65-F5344CB8AC3E}">
        <p14:creationId xmlns:p14="http://schemas.microsoft.com/office/powerpoint/2010/main" val="1626181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and EDA</a:t>
            </a:r>
          </a:p>
        </p:txBody>
      </p:sp>
      <p:sp>
        <p:nvSpPr>
          <p:cNvPr id="3" name="Content Placeholder 2"/>
          <p:cNvSpPr>
            <a:spLocks noGrp="1"/>
          </p:cNvSpPr>
          <p:nvPr>
            <p:ph idx="1"/>
          </p:nvPr>
        </p:nvSpPr>
        <p:spPr>
          <a:xfrm>
            <a:off x="1024128" y="2084832"/>
            <a:ext cx="3811641" cy="3630168"/>
          </a:xfrm>
        </p:spPr>
        <p:txBody>
          <a:bodyPr/>
          <a:lstStyle/>
          <a:p>
            <a:r>
              <a:rPr lang="en-US" b="1" dirty="0" smtClean="0"/>
              <a:t>Dataset Overview                                                </a:t>
            </a:r>
          </a:p>
          <a:p>
            <a:r>
              <a:rPr lang="en-US" b="1" dirty="0" smtClean="0"/>
              <a:t>Source</a:t>
            </a:r>
            <a:r>
              <a:rPr lang="en-US" b="1" dirty="0"/>
              <a:t>:</a:t>
            </a:r>
            <a:r>
              <a:rPr lang="en-US" dirty="0"/>
              <a:t> </a:t>
            </a:r>
            <a:r>
              <a:rPr lang="en-US" dirty="0" err="1"/>
              <a:t>Kaggle</a:t>
            </a:r>
            <a:endParaRPr lang="en-US" dirty="0"/>
          </a:p>
          <a:p>
            <a:r>
              <a:rPr lang="en-US" b="1" dirty="0"/>
              <a:t>Size:</a:t>
            </a:r>
            <a:r>
              <a:rPr lang="en-US" dirty="0"/>
              <a:t> ~3,000 reviews</a:t>
            </a:r>
          </a:p>
          <a:p>
            <a:r>
              <a:rPr lang="en-US" b="1" dirty="0"/>
              <a:t>Key Features:</a:t>
            </a:r>
            <a:endParaRPr lang="en-US" dirty="0"/>
          </a:p>
          <a:p>
            <a:pPr lvl="1"/>
            <a:r>
              <a:rPr lang="en-US" sz="2000" dirty="0"/>
              <a:t>Review Text</a:t>
            </a:r>
          </a:p>
          <a:p>
            <a:pPr lvl="1"/>
            <a:r>
              <a:rPr lang="en-US" sz="2000" dirty="0"/>
              <a:t>Rating (1-5 stars)</a:t>
            </a:r>
          </a:p>
          <a:p>
            <a:pPr lvl="1"/>
            <a:r>
              <a:rPr lang="en-US" sz="2000" dirty="0"/>
              <a:t>Product Name</a:t>
            </a:r>
          </a:p>
          <a:p>
            <a:pPr lvl="1"/>
            <a:r>
              <a:rPr lang="en-US" sz="2000" dirty="0"/>
              <a:t>Timestamp</a:t>
            </a:r>
          </a:p>
          <a:p>
            <a:pPr marL="128016" lvl="1" indent="0">
              <a:buNone/>
            </a:pPr>
            <a:endParaRPr lang="en-IN" dirty="0"/>
          </a:p>
        </p:txBody>
      </p:sp>
      <p:sp>
        <p:nvSpPr>
          <p:cNvPr id="10" name="Content Placeholder 2"/>
          <p:cNvSpPr txBox="1">
            <a:spLocks/>
          </p:cNvSpPr>
          <p:nvPr/>
        </p:nvSpPr>
        <p:spPr>
          <a:xfrm>
            <a:off x="5829300" y="2084832"/>
            <a:ext cx="4360985" cy="373567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b="1" dirty="0"/>
              <a:t>Exploratory Data Analysis (EDA)</a:t>
            </a:r>
          </a:p>
          <a:p>
            <a:r>
              <a:rPr lang="en-US" b="1" dirty="0"/>
              <a:t>Summary Statistics:</a:t>
            </a:r>
            <a:endParaRPr lang="en-US" dirty="0"/>
          </a:p>
          <a:p>
            <a:pPr lvl="1"/>
            <a:r>
              <a:rPr lang="en-US" dirty="0"/>
              <a:t>Total reviews and </a:t>
            </a:r>
            <a:r>
              <a:rPr lang="en-US" sz="2000" dirty="0"/>
              <a:t>average</a:t>
            </a:r>
            <a:r>
              <a:rPr lang="en-US" dirty="0"/>
              <a:t> rating</a:t>
            </a:r>
          </a:p>
          <a:p>
            <a:pPr lvl="1"/>
            <a:r>
              <a:rPr lang="en-US" dirty="0"/>
              <a:t>Rating distribution (% for each star)</a:t>
            </a:r>
          </a:p>
          <a:p>
            <a:r>
              <a:rPr lang="en-US" b="1" dirty="0"/>
              <a:t>Visualizations:</a:t>
            </a:r>
            <a:endParaRPr lang="en-US" dirty="0"/>
          </a:p>
          <a:p>
            <a:pPr lvl="1"/>
            <a:r>
              <a:rPr lang="en-US" b="1" dirty="0"/>
              <a:t>Count Plots:</a:t>
            </a:r>
            <a:r>
              <a:rPr lang="en-US" dirty="0"/>
              <a:t> Frequency of each star rating</a:t>
            </a:r>
          </a:p>
          <a:p>
            <a:pPr lvl="1"/>
            <a:r>
              <a:rPr lang="en-US" b="1" dirty="0"/>
              <a:t>Pie Charts:</a:t>
            </a:r>
            <a:r>
              <a:rPr lang="en-US" dirty="0"/>
              <a:t> Positive (4-5 stars) vs. Negative (1-2 stars) reviews</a:t>
            </a:r>
          </a:p>
        </p:txBody>
      </p:sp>
      <p:pic>
        <p:nvPicPr>
          <p:cNvPr id="13" name="Picture 12"/>
          <p:cNvPicPr>
            <a:picLocks noChangeAspect="1"/>
          </p:cNvPicPr>
          <p:nvPr/>
        </p:nvPicPr>
        <p:blipFill>
          <a:blip r:embed="rId2"/>
          <a:stretch>
            <a:fillRect/>
          </a:stretch>
        </p:blipFill>
        <p:spPr>
          <a:xfrm>
            <a:off x="10313377" y="522802"/>
            <a:ext cx="1417443" cy="541067"/>
          </a:xfrm>
          <a:prstGeom prst="rect">
            <a:avLst/>
          </a:prstGeom>
        </p:spPr>
      </p:pic>
    </p:spTree>
    <p:extLst>
      <p:ext uri="{BB962C8B-B14F-4D97-AF65-F5344CB8AC3E}">
        <p14:creationId xmlns:p14="http://schemas.microsoft.com/office/powerpoint/2010/main" val="220145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58946"/>
          </a:xfrm>
        </p:spPr>
        <p:txBody>
          <a:bodyPr/>
          <a:lstStyle/>
          <a:p>
            <a:r>
              <a:rPr lang="en-IN" dirty="0"/>
              <a:t>Data </a:t>
            </a:r>
            <a:r>
              <a:rPr lang="en-IN" dirty="0" err="1"/>
              <a:t>Preprocessing</a:t>
            </a:r>
            <a:r>
              <a:rPr lang="en-IN" dirty="0"/>
              <a:t> and Visualization</a:t>
            </a:r>
          </a:p>
        </p:txBody>
      </p:sp>
      <p:sp>
        <p:nvSpPr>
          <p:cNvPr id="3" name="Content Placeholder 2"/>
          <p:cNvSpPr>
            <a:spLocks noGrp="1"/>
          </p:cNvSpPr>
          <p:nvPr>
            <p:ph idx="1"/>
          </p:nvPr>
        </p:nvSpPr>
        <p:spPr>
          <a:xfrm>
            <a:off x="1024128" y="1846385"/>
            <a:ext cx="9720073" cy="4462975"/>
          </a:xfrm>
        </p:spPr>
        <p:txBody>
          <a:bodyPr>
            <a:normAutofit fontScale="92500" lnSpcReduction="10000"/>
          </a:bodyPr>
          <a:lstStyle/>
          <a:p>
            <a:pPr marL="0" indent="0">
              <a:buNone/>
            </a:pPr>
            <a:r>
              <a:rPr lang="en-US" b="1" dirty="0"/>
              <a:t>Data Cleaning Steps</a:t>
            </a:r>
          </a:p>
          <a:p>
            <a:pPr>
              <a:buFont typeface="Wingdings" panose="05000000000000000000" pitchFamily="2" charset="2"/>
              <a:buChar char="§"/>
            </a:pPr>
            <a:r>
              <a:rPr lang="en-US" b="1" dirty="0"/>
              <a:t>Lowercase Conversion:</a:t>
            </a:r>
            <a:r>
              <a:rPr lang="en-US" dirty="0"/>
              <a:t> Standardizes text for consistency.</a:t>
            </a:r>
          </a:p>
          <a:p>
            <a:pPr>
              <a:buFont typeface="Wingdings" panose="05000000000000000000" pitchFamily="2" charset="2"/>
              <a:buChar char="§"/>
            </a:pPr>
            <a:r>
              <a:rPr lang="en-US" b="1" dirty="0"/>
              <a:t>URL Removal:</a:t>
            </a:r>
            <a:r>
              <a:rPr lang="en-US" dirty="0"/>
              <a:t> Eliminates irrelevant links.</a:t>
            </a:r>
          </a:p>
          <a:p>
            <a:pPr>
              <a:buFont typeface="Wingdings" panose="05000000000000000000" pitchFamily="2" charset="2"/>
              <a:buChar char="§"/>
            </a:pPr>
            <a:r>
              <a:rPr lang="en-US" b="1" dirty="0"/>
              <a:t>Punctuation Removal:</a:t>
            </a:r>
            <a:r>
              <a:rPr lang="en-US" dirty="0"/>
              <a:t> Cleans text for better tokenization.</a:t>
            </a:r>
          </a:p>
          <a:p>
            <a:pPr>
              <a:buFont typeface="Wingdings" panose="05000000000000000000" pitchFamily="2" charset="2"/>
              <a:buChar char="§"/>
            </a:pPr>
            <a:r>
              <a:rPr lang="en-US" b="1" dirty="0"/>
              <a:t>Tokenization:</a:t>
            </a:r>
            <a:r>
              <a:rPr lang="en-US" dirty="0"/>
              <a:t> Splits text into individual words.</a:t>
            </a:r>
          </a:p>
          <a:p>
            <a:pPr>
              <a:buFont typeface="Wingdings" panose="05000000000000000000" pitchFamily="2" charset="2"/>
              <a:buChar char="§"/>
            </a:pPr>
            <a:r>
              <a:rPr lang="en-US" b="1" dirty="0"/>
              <a:t>Stop Word Removal:</a:t>
            </a:r>
            <a:r>
              <a:rPr lang="en-US" dirty="0"/>
              <a:t> Filters out common words (e.g., "and," "the") that add little meaning.</a:t>
            </a:r>
          </a:p>
          <a:p>
            <a:pPr>
              <a:buFont typeface="Wingdings" panose="05000000000000000000" pitchFamily="2" charset="2"/>
              <a:buChar char="§"/>
            </a:pPr>
            <a:r>
              <a:rPr lang="en-US" b="1" dirty="0"/>
              <a:t>Stemming:</a:t>
            </a:r>
            <a:r>
              <a:rPr lang="en-US" dirty="0"/>
              <a:t> Reduces words to their base form (e.g., "running" to "run").</a:t>
            </a:r>
          </a:p>
          <a:p>
            <a:pPr marL="0" indent="0">
              <a:buNone/>
            </a:pPr>
            <a:r>
              <a:rPr lang="en-US" b="1" dirty="0"/>
              <a:t>Word Clouds</a:t>
            </a:r>
          </a:p>
          <a:p>
            <a:r>
              <a:rPr lang="en-US" b="1" dirty="0" smtClean="0"/>
              <a:t> Visualization </a:t>
            </a:r>
            <a:r>
              <a:rPr lang="en-US" b="1" dirty="0"/>
              <a:t>of Reviews:</a:t>
            </a:r>
            <a:endParaRPr lang="en-US" dirty="0"/>
          </a:p>
          <a:p>
            <a:pPr marL="585216" lvl="1" indent="-457200">
              <a:buFont typeface="+mj-lt"/>
              <a:buAutoNum type="arabicPeriod"/>
            </a:pPr>
            <a:r>
              <a:rPr lang="en-US" sz="2200" dirty="0"/>
              <a:t>Generates word clouds for positive and negative reviews.</a:t>
            </a:r>
          </a:p>
          <a:p>
            <a:pPr marL="585216" lvl="1" indent="-457200">
              <a:buFont typeface="+mj-lt"/>
              <a:buAutoNum type="arabicPeriod"/>
            </a:pPr>
            <a:r>
              <a:rPr lang="en-US" sz="2200" dirty="0"/>
              <a:t>Highlights frequently used words, revealing key themes and sentiments.</a:t>
            </a:r>
          </a:p>
        </p:txBody>
      </p:sp>
      <p:pic>
        <p:nvPicPr>
          <p:cNvPr id="5" name="Picture 4"/>
          <p:cNvPicPr>
            <a:picLocks noChangeAspect="1"/>
          </p:cNvPicPr>
          <p:nvPr/>
        </p:nvPicPr>
        <p:blipFill>
          <a:blip r:embed="rId2"/>
          <a:stretch>
            <a:fillRect/>
          </a:stretch>
        </p:blipFill>
        <p:spPr>
          <a:xfrm>
            <a:off x="10313377" y="549178"/>
            <a:ext cx="1417443" cy="541067"/>
          </a:xfrm>
          <a:prstGeom prst="rect">
            <a:avLst/>
          </a:prstGeom>
        </p:spPr>
      </p:pic>
    </p:spTree>
    <p:extLst>
      <p:ext uri="{BB962C8B-B14F-4D97-AF65-F5344CB8AC3E}">
        <p14:creationId xmlns:p14="http://schemas.microsoft.com/office/powerpoint/2010/main" val="2873841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01344"/>
          </a:xfrm>
        </p:spPr>
        <p:txBody>
          <a:bodyPr/>
          <a:lstStyle/>
          <a:p>
            <a:r>
              <a:rPr lang="en-IN" dirty="0"/>
              <a:t>Model and Results</a:t>
            </a:r>
          </a:p>
        </p:txBody>
      </p:sp>
      <p:sp>
        <p:nvSpPr>
          <p:cNvPr id="3" name="Content Placeholder 2"/>
          <p:cNvSpPr>
            <a:spLocks noGrp="1"/>
          </p:cNvSpPr>
          <p:nvPr>
            <p:ph idx="1"/>
          </p:nvPr>
        </p:nvSpPr>
        <p:spPr>
          <a:xfrm>
            <a:off x="883451" y="1785034"/>
            <a:ext cx="10304272" cy="4501466"/>
          </a:xfrm>
        </p:spPr>
        <p:txBody>
          <a:bodyPr>
            <a:noAutofit/>
          </a:bodyPr>
          <a:lstStyle/>
          <a:p>
            <a:r>
              <a:rPr lang="en-IN" b="1" dirty="0"/>
              <a:t>Neural Network Overview</a:t>
            </a:r>
          </a:p>
          <a:p>
            <a:r>
              <a:rPr lang="en-IN" b="1" dirty="0"/>
              <a:t>Architecture:</a:t>
            </a:r>
            <a:endParaRPr lang="en-IN" dirty="0"/>
          </a:p>
          <a:p>
            <a:pPr lvl="1"/>
            <a:r>
              <a:rPr lang="en-IN" dirty="0"/>
              <a:t>Input layer for review text, multiple hidden layers, binary output for sentiment.</a:t>
            </a:r>
          </a:p>
          <a:p>
            <a:r>
              <a:rPr lang="en-IN" b="1" dirty="0"/>
              <a:t>Training Process:</a:t>
            </a:r>
            <a:endParaRPr lang="en-IN" dirty="0"/>
          </a:p>
          <a:p>
            <a:pPr lvl="1"/>
            <a:r>
              <a:rPr lang="en-IN" dirty="0"/>
              <a:t>Data split (80/20 for training/testing)</a:t>
            </a:r>
          </a:p>
          <a:p>
            <a:pPr lvl="1"/>
            <a:r>
              <a:rPr lang="en-IN" dirty="0"/>
              <a:t>Loss function: Binary cross-entropy; optimizer: Adam</a:t>
            </a:r>
          </a:p>
          <a:p>
            <a:r>
              <a:rPr lang="en-IN" b="1" dirty="0"/>
              <a:t>Performance Metrics</a:t>
            </a:r>
          </a:p>
          <a:p>
            <a:r>
              <a:rPr lang="en-IN" b="1" dirty="0"/>
              <a:t>Accuracy:</a:t>
            </a:r>
            <a:r>
              <a:rPr lang="en-IN" dirty="0"/>
              <a:t> Percentage of correctly classified reviews</a:t>
            </a:r>
          </a:p>
          <a:p>
            <a:r>
              <a:rPr lang="en-IN" b="1" dirty="0"/>
              <a:t>Confusion Matrix:</a:t>
            </a:r>
            <a:r>
              <a:rPr lang="en-IN" dirty="0"/>
              <a:t> Displays true vs. predicted labels, highlighting false positives and negatives</a:t>
            </a:r>
          </a:p>
          <a:p>
            <a:endParaRPr lang="en-US" sz="2000" dirty="0"/>
          </a:p>
        </p:txBody>
      </p:sp>
      <p:pic>
        <p:nvPicPr>
          <p:cNvPr id="11" name="Picture 10"/>
          <p:cNvPicPr>
            <a:picLocks noChangeAspect="1"/>
          </p:cNvPicPr>
          <p:nvPr/>
        </p:nvPicPr>
        <p:blipFill>
          <a:blip r:embed="rId2"/>
          <a:stretch>
            <a:fillRect/>
          </a:stretch>
        </p:blipFill>
        <p:spPr>
          <a:xfrm>
            <a:off x="10313377" y="522802"/>
            <a:ext cx="1417443" cy="541067"/>
          </a:xfrm>
          <a:prstGeom prst="rect">
            <a:avLst/>
          </a:prstGeom>
        </p:spPr>
      </p:pic>
    </p:spTree>
    <p:extLst>
      <p:ext uri="{BB962C8B-B14F-4D97-AF65-F5344CB8AC3E}">
        <p14:creationId xmlns:p14="http://schemas.microsoft.com/office/powerpoint/2010/main" val="741938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835269"/>
            <a:ext cx="9720073" cy="5474091"/>
          </a:xfrm>
        </p:spPr>
        <p:txBody>
          <a:bodyPr>
            <a:normAutofit fontScale="92500" lnSpcReduction="10000"/>
          </a:bodyPr>
          <a:lstStyle/>
          <a:p>
            <a:r>
              <a:rPr lang="en-US" b="1" dirty="0" smtClean="0"/>
              <a:t>1) Problem </a:t>
            </a:r>
            <a:r>
              <a:rPr lang="en-US" b="1" dirty="0"/>
              <a:t>Addressed</a:t>
            </a:r>
          </a:p>
          <a:p>
            <a:r>
              <a:rPr lang="en-US" b="1" dirty="0" smtClean="0"/>
              <a:t>Challenge</a:t>
            </a:r>
            <a:r>
              <a:rPr lang="en-US" b="1" dirty="0"/>
              <a:t>:</a:t>
            </a:r>
            <a:r>
              <a:rPr lang="en-US" dirty="0"/>
              <a:t> Consumers find it difficult to quickly assess the overall sentiment of product reviews due to the large volume of feedback.</a:t>
            </a:r>
          </a:p>
          <a:p>
            <a:r>
              <a:rPr lang="en-US" b="1" dirty="0" smtClean="0"/>
              <a:t>2) How </a:t>
            </a:r>
            <a:r>
              <a:rPr lang="en-US" b="1" dirty="0"/>
              <a:t>the Project Helps</a:t>
            </a:r>
          </a:p>
          <a:p>
            <a:r>
              <a:rPr lang="en-US" b="1" dirty="0"/>
              <a:t>Automated Sentiment Analysis:</a:t>
            </a:r>
            <a:r>
              <a:rPr lang="en-US" dirty="0"/>
              <a:t> The project uses deep learning to automatically classify reviews as positive or negative, providing a clear understanding of customer sentiment.</a:t>
            </a:r>
          </a:p>
          <a:p>
            <a:r>
              <a:rPr lang="en-US" b="1" dirty="0"/>
              <a:t>Insight Generation:</a:t>
            </a:r>
            <a:r>
              <a:rPr lang="en-US" dirty="0"/>
              <a:t> Identifies common themes in customer feedback, helping to highlight strengths and areas for improvement in products.</a:t>
            </a:r>
          </a:p>
          <a:p>
            <a:r>
              <a:rPr lang="en-US" b="1" dirty="0" smtClean="0"/>
              <a:t>3) Beneficiaries</a:t>
            </a:r>
            <a:endParaRPr lang="en-US" b="1" dirty="0"/>
          </a:p>
          <a:p>
            <a:r>
              <a:rPr lang="en-US" b="1" dirty="0"/>
              <a:t>Consumers:</a:t>
            </a:r>
            <a:r>
              <a:rPr lang="en-US" dirty="0"/>
              <a:t> Gain quicker access to summarized insights, enabling informed purchasing decisions.</a:t>
            </a:r>
          </a:p>
          <a:p>
            <a:r>
              <a:rPr lang="en-US" b="1" dirty="0"/>
              <a:t>Businesses:</a:t>
            </a:r>
            <a:r>
              <a:rPr lang="en-US" dirty="0"/>
              <a:t> Obtain actionable feedback to enhance product development, marketing strategies, and customer satisfaction.</a:t>
            </a:r>
          </a:p>
          <a:p>
            <a:r>
              <a:rPr lang="en-US" b="1" dirty="0"/>
              <a:t>Market Researchers:</a:t>
            </a:r>
            <a:r>
              <a:rPr lang="en-US" dirty="0"/>
              <a:t> Benefit from aggregated sentiment data for trend analysis and competitive insights.</a:t>
            </a:r>
          </a:p>
        </p:txBody>
      </p:sp>
      <p:pic>
        <p:nvPicPr>
          <p:cNvPr id="5" name="Picture 4"/>
          <p:cNvPicPr>
            <a:picLocks noChangeAspect="1"/>
          </p:cNvPicPr>
          <p:nvPr/>
        </p:nvPicPr>
        <p:blipFill>
          <a:blip r:embed="rId2"/>
          <a:stretch>
            <a:fillRect/>
          </a:stretch>
        </p:blipFill>
        <p:spPr>
          <a:xfrm>
            <a:off x="10313377" y="531594"/>
            <a:ext cx="1417443" cy="541067"/>
          </a:xfrm>
          <a:prstGeom prst="rect">
            <a:avLst/>
          </a:prstGeom>
        </p:spPr>
      </p:pic>
    </p:spTree>
    <p:extLst>
      <p:ext uri="{BB962C8B-B14F-4D97-AF65-F5344CB8AC3E}">
        <p14:creationId xmlns:p14="http://schemas.microsoft.com/office/powerpoint/2010/main" val="2533783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US" dirty="0"/>
              <a:t>In this project, we successfully implemented sentiment analysis on Amazon Alexa product reviews using deep learning techniques. By automating the classification of reviews as positive or negative, we provided valuable insights that help consumers make informed purchasing decisions.</a:t>
            </a:r>
          </a:p>
          <a:p>
            <a:r>
              <a:rPr lang="en-US" dirty="0"/>
              <a:t>The project not only enhances understanding of customer sentiment but also offers businesses actionable feedback to improve their products and services. Overall, this analysis contributes to better customer experiences and supports market research efforts</a:t>
            </a:r>
          </a:p>
        </p:txBody>
      </p:sp>
      <p:pic>
        <p:nvPicPr>
          <p:cNvPr id="4" name="Picture 3"/>
          <p:cNvPicPr>
            <a:picLocks noChangeAspect="1"/>
          </p:cNvPicPr>
          <p:nvPr/>
        </p:nvPicPr>
        <p:blipFill>
          <a:blip r:embed="rId2"/>
          <a:stretch>
            <a:fillRect/>
          </a:stretch>
        </p:blipFill>
        <p:spPr>
          <a:xfrm>
            <a:off x="10313377" y="505218"/>
            <a:ext cx="1417443" cy="541067"/>
          </a:xfrm>
          <a:prstGeom prst="rect">
            <a:avLst/>
          </a:prstGeom>
        </p:spPr>
      </p:pic>
    </p:spTree>
    <p:extLst>
      <p:ext uri="{BB962C8B-B14F-4D97-AF65-F5344CB8AC3E}">
        <p14:creationId xmlns:p14="http://schemas.microsoft.com/office/powerpoint/2010/main" val="2869662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10600" y="4976445"/>
            <a:ext cx="3200400" cy="1446731"/>
          </a:xfrm>
        </p:spPr>
        <p:txBody>
          <a:bodyPr>
            <a:normAutofit/>
          </a:bodyPr>
          <a:lstStyle/>
          <a:p>
            <a:r>
              <a:rPr lang="en-IN" sz="4400" dirty="0" smtClean="0"/>
              <a:t>Thank you</a:t>
            </a:r>
            <a:endParaRPr lang="en-IN" sz="4400" dirty="0"/>
          </a:p>
        </p:txBody>
      </p:sp>
      <p:sp>
        <p:nvSpPr>
          <p:cNvPr id="4" name="Title 3"/>
          <p:cNvSpPr>
            <a:spLocks noGrp="1"/>
          </p:cNvSpPr>
          <p:nvPr>
            <p:ph type="title"/>
          </p:nvPr>
        </p:nvSpPr>
        <p:spPr>
          <a:xfrm flipV="1">
            <a:off x="457200" y="7385537"/>
            <a:ext cx="7772400" cy="378069"/>
          </a:xfrm>
        </p:spPr>
        <p:txBody>
          <a:bodyPr>
            <a:normAutofit fontScale="90000"/>
          </a:bodyPr>
          <a:lstStyle/>
          <a:p>
            <a:endParaRPr lang="en-IN" dirty="0"/>
          </a:p>
        </p:txBody>
      </p:sp>
    </p:spTree>
    <p:extLst>
      <p:ext uri="{BB962C8B-B14F-4D97-AF65-F5344CB8AC3E}">
        <p14:creationId xmlns:p14="http://schemas.microsoft.com/office/powerpoint/2010/main" val="3830969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2731</TotalTime>
  <Words>620</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 Cen MT</vt:lpstr>
      <vt:lpstr>Tw Cen MT Condensed</vt:lpstr>
      <vt:lpstr>Wingdings</vt:lpstr>
      <vt:lpstr>Wingdings 3</vt:lpstr>
      <vt:lpstr>Integral</vt:lpstr>
      <vt:lpstr>Deep Learning for Sentiment Analysis of Amazon Alexa Sales Reviews</vt:lpstr>
      <vt:lpstr>Introduction</vt:lpstr>
      <vt:lpstr>Dataset and EDA</vt:lpstr>
      <vt:lpstr>Data Preprocessing and Visualization</vt:lpstr>
      <vt:lpstr>Model and Results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on Amazon Product SALES Reviews</dc:title>
  <dc:creator>Chandru.S</dc:creator>
  <cp:lastModifiedBy>Chandru.S</cp:lastModifiedBy>
  <cp:revision>8</cp:revision>
  <dcterms:created xsi:type="dcterms:W3CDTF">2024-10-22T07:06:28Z</dcterms:created>
  <dcterms:modified xsi:type="dcterms:W3CDTF">2024-10-24T05:33:29Z</dcterms:modified>
</cp:coreProperties>
</file>