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0" name="Shape 70"/>
          <p:cNvSpPr/>
          <p:nvPr>
            <p:ph type="sldImg"/>
          </p:nvPr>
        </p:nvSpPr>
        <p:spPr>
          <a:xfrm>
            <a:off x="1143000" y="685800"/>
            <a:ext cx="4572000" cy="3429000"/>
          </a:xfrm>
          <a:prstGeom prst="rect">
            <a:avLst/>
          </a:prstGeom>
        </p:spPr>
        <p:txBody>
          <a:bodyPr/>
          <a:lstStyle/>
          <a:p>
            <a:pPr/>
          </a:p>
        </p:txBody>
      </p:sp>
      <p:sp>
        <p:nvSpPr>
          <p:cNvPr id="71" name="Shape 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1" name="Title Text"/>
          <p:cNvSpPr txBox="1"/>
          <p:nvPr>
            <p:ph type="title"/>
          </p:nvPr>
        </p:nvSpPr>
        <p:spPr>
          <a:xfrm>
            <a:off x="739775" y="291147"/>
            <a:ext cx="3304541" cy="758191"/>
          </a:xfrm>
          <a:prstGeom prst="rect">
            <a:avLst/>
          </a:prstGeom>
        </p:spPr>
        <p:txBody>
          <a:bodyPr/>
          <a:lstStyle/>
          <a:p>
            <a:pPr/>
            <a:r>
              <a:t>Title Text</a:t>
            </a:r>
          </a:p>
        </p:txBody>
      </p:sp>
      <p:sp>
        <p:nvSpPr>
          <p:cNvPr id="22" name="Body Level One…"/>
          <p:cNvSpPr txBox="1"/>
          <p:nvPr>
            <p:ph type="body" sz="quarter" idx="1"/>
          </p:nvPr>
        </p:nvSpPr>
        <p:spPr>
          <a:xfrm>
            <a:off x="1828800" y="3840479"/>
            <a:ext cx="8534400" cy="1714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609600" y="1577339"/>
            <a:ext cx="5303521" cy="45262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9377425" y="4825"/>
            <a:ext cx="1218354" cy="6853172"/>
          </a:xfrm>
          <a:prstGeom prst="line">
            <a:avLst/>
          </a:prstGeom>
          <a:ln>
            <a:solidFill>
              <a:srgbClr val="5FCAEE"/>
            </a:solidFill>
          </a:ln>
        </p:spPr>
        <p:txBody>
          <a:bodyPr lIns="45719" rIns="45719"/>
          <a:lstStyle/>
          <a:p>
            <a:pPr/>
          </a:p>
        </p:txBody>
      </p:sp>
      <p:sp>
        <p:nvSpPr>
          <p:cNvPr id="3" name="bg object 17"/>
          <p:cNvSpPr/>
          <p:nvPr/>
        </p:nvSpPr>
        <p:spPr>
          <a:xfrm flipH="1">
            <a:off x="7448611" y="3694896"/>
            <a:ext cx="4743388" cy="3163101"/>
          </a:xfrm>
          <a:prstGeom prst="line">
            <a:avLst/>
          </a:prstGeom>
          <a:ln>
            <a:solidFill>
              <a:srgbClr val="5FCAEE"/>
            </a:solidFill>
          </a:ln>
        </p:spPr>
        <p:txBody>
          <a:bodyPr lIns="45719" rIns="45719"/>
          <a:lstStyle/>
          <a:p>
            <a:pPr/>
          </a:p>
        </p:txBody>
      </p:sp>
      <p:sp>
        <p:nvSpPr>
          <p:cNvPr id="4" name="bg object 18"/>
          <p:cNvSpPr/>
          <p:nvPr/>
        </p:nvSpPr>
        <p:spPr>
          <a:xfrm>
            <a:off x="9182100" y="-1"/>
            <a:ext cx="30099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a:miter lim="400000"/>
          </a:ln>
        </p:spPr>
        <p:txBody>
          <a:bodyPr lIns="45719" rIns="45719"/>
          <a:lstStyle/>
          <a:p>
            <a:pPr/>
          </a:p>
        </p:txBody>
      </p:sp>
      <p:sp>
        <p:nvSpPr>
          <p:cNvPr id="5" name="bg object 19"/>
          <p:cNvSpPr/>
          <p:nvPr/>
        </p:nvSpPr>
        <p:spPr>
          <a:xfrm>
            <a:off x="9602878" y="-1"/>
            <a:ext cx="2589122"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a:miter lim="400000"/>
          </a:ln>
        </p:spPr>
        <p:txBody>
          <a:bodyPr lIns="45719" rIns="45719"/>
          <a:lstStyle/>
          <a:p>
            <a:pPr/>
          </a:p>
        </p:txBody>
      </p:sp>
      <p:sp>
        <p:nvSpPr>
          <p:cNvPr id="6" name="bg object 20"/>
          <p:cNvSpPr/>
          <p:nvPr/>
        </p:nvSpPr>
        <p:spPr>
          <a:xfrm>
            <a:off x="8934450" y="3048000"/>
            <a:ext cx="3257550"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7" name="bg object 21"/>
          <p:cNvSpPr/>
          <p:nvPr/>
        </p:nvSpPr>
        <p:spPr>
          <a:xfrm>
            <a:off x="9337930" y="-1"/>
            <a:ext cx="285407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a:miter lim="400000"/>
          </a:ln>
        </p:spPr>
        <p:txBody>
          <a:bodyPr lIns="45719" rIns="45719"/>
          <a:lstStyle/>
          <a:p>
            <a:pPr/>
          </a:p>
        </p:txBody>
      </p:sp>
      <p:sp>
        <p:nvSpPr>
          <p:cNvPr id="8" name="bg object 22"/>
          <p:cNvSpPr/>
          <p:nvPr/>
        </p:nvSpPr>
        <p:spPr>
          <a:xfrm>
            <a:off x="10896600" y="-1"/>
            <a:ext cx="129540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a:miter lim="400000"/>
          </a:ln>
        </p:spPr>
        <p:txBody>
          <a:bodyPr lIns="45719" rIns="45719"/>
          <a:lstStyle/>
          <a:p>
            <a:pPr/>
          </a:p>
        </p:txBody>
      </p:sp>
      <p:sp>
        <p:nvSpPr>
          <p:cNvPr id="9" name="bg object 23"/>
          <p:cNvSpPr/>
          <p:nvPr/>
        </p:nvSpPr>
        <p:spPr>
          <a:xfrm>
            <a:off x="10936247" y="-1"/>
            <a:ext cx="1255754"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a:miter lim="400000"/>
          </a:ln>
        </p:spPr>
        <p:txBody>
          <a:bodyPr lIns="45719" rIns="45719"/>
          <a:lstStyle/>
          <a:p>
            <a:pPr/>
          </a:p>
        </p:txBody>
      </p:sp>
      <p:sp>
        <p:nvSpPr>
          <p:cNvPr id="10" name="bg object 24"/>
          <p:cNvSpPr/>
          <p:nvPr/>
        </p:nvSpPr>
        <p:spPr>
          <a:xfrm>
            <a:off x="10372725" y="3590925"/>
            <a:ext cx="1819275"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11" name="bg object 25"/>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2" name="Title Text"/>
          <p:cNvSpPr txBox="1"/>
          <p:nvPr>
            <p:ph type="title"/>
          </p:nvPr>
        </p:nvSpPr>
        <p:spPr>
          <a:xfrm>
            <a:off x="558165" y="385444"/>
            <a:ext cx="9764395" cy="11223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3" name="Body Level One…"/>
          <p:cNvSpPr txBox="1"/>
          <p:nvPr>
            <p:ph type="body" idx="1"/>
          </p:nvPr>
        </p:nvSpPr>
        <p:spPr>
          <a:xfrm>
            <a:off x="609600" y="1577339"/>
            <a:ext cx="10972800" cy="45262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1277217" y="6473337"/>
            <a:ext cx="260823" cy="152401"/>
          </a:xfrm>
          <a:prstGeom prst="rect">
            <a:avLst/>
          </a:prstGeom>
          <a:ln w="12700">
            <a:miter lim="400000"/>
          </a:ln>
        </p:spPr>
        <p:txBody>
          <a:bodyPr wrap="none" lIns="0" tIns="0" rIns="0" bIns="0">
            <a:spAutoFit/>
          </a:bodyPr>
          <a:lstStyle>
            <a:lvl1pPr indent="114300">
              <a:defRPr spc="-50" sz="1100">
                <a:solidFill>
                  <a:srgbClr val="2D936B"/>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Calibri"/>
          <a:ea typeface="Calibri"/>
          <a:cs typeface="Calibri"/>
          <a:sym typeface="Calibri"/>
        </a:defRPr>
      </a:lvl9pPr>
    </p:bodyStyle>
    <p:otherStyle>
      <a:lvl1pPr marL="0" marR="0" indent="11430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50" strike="noStrike" sz="11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hyperlink" Target="https://www.youtube.com/watch?v=PK0IpCsgJnw" TargetMode="External"/><Relationship Id="rId4"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 name="object 2"/>
          <p:cNvGrpSpPr/>
          <p:nvPr/>
        </p:nvGrpSpPr>
        <p:grpSpPr>
          <a:xfrm>
            <a:off x="742949" y="1104899"/>
            <a:ext cx="1743076" cy="1333501"/>
            <a:chOff x="0" y="0"/>
            <a:chExt cx="1743075" cy="1333500"/>
          </a:xfrm>
        </p:grpSpPr>
        <p:sp>
          <p:nvSpPr>
            <p:cNvPr id="73" name="object 3"/>
            <p:cNvSpPr/>
            <p:nvPr/>
          </p:nvSpPr>
          <p:spPr>
            <a:xfrm>
              <a:off x="-1" y="276225"/>
              <a:ext cx="1228726" cy="1057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54" y="0"/>
                  </a:moveTo>
                  <a:lnTo>
                    <a:pt x="4646" y="0"/>
                  </a:lnTo>
                  <a:lnTo>
                    <a:pt x="0" y="10801"/>
                  </a:lnTo>
                  <a:lnTo>
                    <a:pt x="4646" y="21600"/>
                  </a:lnTo>
                  <a:lnTo>
                    <a:pt x="16954" y="21600"/>
                  </a:lnTo>
                  <a:lnTo>
                    <a:pt x="21600" y="10801"/>
                  </a:lnTo>
                  <a:lnTo>
                    <a:pt x="16954" y="0"/>
                  </a:lnTo>
                  <a:close/>
                </a:path>
              </a:pathLst>
            </a:custGeom>
            <a:solidFill>
              <a:srgbClr val="5FCAEE"/>
            </a:solidFill>
            <a:ln w="12700" cap="flat">
              <a:noFill/>
              <a:miter lim="400000"/>
            </a:ln>
            <a:effectLst/>
          </p:spPr>
          <p:txBody>
            <a:bodyPr wrap="square" lIns="45719" tIns="45719" rIns="45719" bIns="45719" numCol="1" anchor="t">
              <a:noAutofit/>
            </a:bodyPr>
            <a:lstStyle/>
            <a:p>
              <a:pPr/>
            </a:p>
          </p:txBody>
        </p:sp>
        <p:sp>
          <p:nvSpPr>
            <p:cNvPr id="74" name="object 4"/>
            <p:cNvSpPr/>
            <p:nvPr/>
          </p:nvSpPr>
          <p:spPr>
            <a:xfrm>
              <a:off x="1095375" y="-1"/>
              <a:ext cx="647700" cy="561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16" y="0"/>
                  </a:moveTo>
                  <a:lnTo>
                    <a:pt x="4684" y="0"/>
                  </a:lnTo>
                  <a:lnTo>
                    <a:pt x="0" y="10798"/>
                  </a:lnTo>
                  <a:lnTo>
                    <a:pt x="4684" y="21600"/>
                  </a:lnTo>
                  <a:lnTo>
                    <a:pt x="16916" y="21600"/>
                  </a:lnTo>
                  <a:lnTo>
                    <a:pt x="21600" y="10798"/>
                  </a:lnTo>
                  <a:lnTo>
                    <a:pt x="16916" y="0"/>
                  </a:lnTo>
                  <a:close/>
                </a:path>
              </a:pathLst>
            </a:custGeom>
            <a:solidFill>
              <a:srgbClr val="2D936B"/>
            </a:solidFill>
            <a:ln w="12700" cap="flat">
              <a:noFill/>
              <a:miter lim="400000"/>
            </a:ln>
            <a:effectLst/>
          </p:spPr>
          <p:txBody>
            <a:bodyPr wrap="square" lIns="45719" tIns="45719" rIns="45719" bIns="45719" numCol="1" anchor="t">
              <a:noAutofit/>
            </a:bodyPr>
            <a:lstStyle/>
            <a:p>
              <a:pPr/>
            </a:p>
          </p:txBody>
        </p:sp>
      </p:grpSp>
      <p:sp>
        <p:nvSpPr>
          <p:cNvPr id="76" name="object 5"/>
          <p:cNvSpPr/>
          <p:nvPr/>
        </p:nvSpPr>
        <p:spPr>
          <a:xfrm>
            <a:off x="3752850" y="1190625"/>
            <a:ext cx="1666875" cy="1438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pPr/>
          </a:p>
        </p:txBody>
      </p:sp>
      <p:sp>
        <p:nvSpPr>
          <p:cNvPr id="77" name="object 6"/>
          <p:cNvSpPr/>
          <p:nvPr/>
        </p:nvSpPr>
        <p:spPr>
          <a:xfrm>
            <a:off x="1890569" y="2115817"/>
            <a:ext cx="723901" cy="619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pPr/>
          </a:p>
        </p:txBody>
      </p:sp>
      <p:sp>
        <p:nvSpPr>
          <p:cNvPr id="78" name="object 7"/>
          <p:cNvSpPr txBox="1"/>
          <p:nvPr/>
        </p:nvSpPr>
        <p:spPr>
          <a:xfrm>
            <a:off x="739775" y="3874164"/>
            <a:ext cx="10195622" cy="812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sz="3200">
                <a:latin typeface="Trebuchet MS"/>
                <a:ea typeface="Trebuchet MS"/>
                <a:cs typeface="Trebuchet MS"/>
                <a:sym typeface="Trebuchet MS"/>
              </a:defRPr>
            </a:pPr>
            <a:r>
              <a:t>Chandru S - 715521104303</a:t>
            </a:r>
          </a:p>
          <a:p>
            <a:pPr indent="12700">
              <a:spcBef>
                <a:spcPts val="100"/>
              </a:spcBef>
              <a:defRPr sz="2200">
                <a:latin typeface="Trebuchet MS"/>
                <a:ea typeface="Trebuchet MS"/>
                <a:cs typeface="Trebuchet MS"/>
                <a:sym typeface="Trebuchet MS"/>
              </a:defRPr>
            </a:pPr>
            <a:r>
              <a:t>PSG Institute of Technology and Applied Research</a:t>
            </a:r>
          </a:p>
        </p:txBody>
      </p:sp>
      <p:sp>
        <p:nvSpPr>
          <p:cNvPr id="79" name="object 8"/>
          <p:cNvSpPr txBox="1"/>
          <p:nvPr/>
        </p:nvSpPr>
        <p:spPr>
          <a:xfrm>
            <a:off x="752856" y="4961666"/>
            <a:ext cx="1859280"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z="2400">
                <a:solidFill>
                  <a:srgbClr val="2D936B"/>
                </a:solidFill>
                <a:latin typeface="Trebuchet MS"/>
                <a:ea typeface="Trebuchet MS"/>
                <a:cs typeface="Trebuchet MS"/>
                <a:sym typeface="Trebuchet MS"/>
              </a:defRPr>
            </a:pPr>
            <a:r>
              <a:t>Final</a:t>
            </a:r>
            <a:r>
              <a:rPr spc="-40"/>
              <a:t> </a:t>
            </a:r>
            <a:r>
              <a:rPr spc="-10"/>
              <a:t>Project</a:t>
            </a:r>
          </a:p>
        </p:txBody>
      </p:sp>
      <p:pic>
        <p:nvPicPr>
          <p:cNvPr id="80" name="object 9" descr="object 9"/>
          <p:cNvPicPr>
            <a:picLocks noChangeAspect="1"/>
          </p:cNvPicPr>
          <p:nvPr/>
        </p:nvPicPr>
        <p:blipFill>
          <a:blip r:embed="rId2">
            <a:extLst/>
          </a:blip>
          <a:stretch>
            <a:fillRect/>
          </a:stretch>
        </p:blipFill>
        <p:spPr>
          <a:xfrm>
            <a:off x="689356" y="5591968"/>
            <a:ext cx="2143126" cy="200026"/>
          </a:xfrm>
          <a:prstGeom prst="rect">
            <a:avLst/>
          </a:prstGeom>
          <a:ln w="12700">
            <a:miter lim="400000"/>
          </a:ln>
        </p:spPr>
      </p:pic>
      <p:sp>
        <p:nvSpPr>
          <p:cNvPr id="81" name="object 11"/>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74"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75"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76"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77"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78" name="object 7"/>
          <p:cNvSpPr txBox="1"/>
          <p:nvPr>
            <p:ph type="title"/>
          </p:nvPr>
        </p:nvSpPr>
        <p:spPr>
          <a:xfrm>
            <a:off x="558165" y="385444"/>
            <a:ext cx="9764395" cy="1122363"/>
          </a:xfrm>
          <a:prstGeom prst="rect">
            <a:avLst/>
          </a:prstGeom>
        </p:spPr>
        <p:txBody>
          <a:bodyPr/>
          <a:lstStyle>
            <a:lvl1pPr indent="209550">
              <a:spcBef>
                <a:spcPts val="100"/>
              </a:spcBef>
              <a:defRPr spc="-100"/>
            </a:lvl1pPr>
          </a:lstStyle>
          <a:p>
            <a:pPr/>
            <a:r>
              <a:t>RESULTS</a:t>
            </a:r>
          </a:p>
        </p:txBody>
      </p:sp>
      <p:sp>
        <p:nvSpPr>
          <p:cNvPr id="179" name="object 9"/>
          <p:cNvSpPr txBox="1"/>
          <p:nvPr>
            <p:ph type="sldNum" sz="quarter" idx="4294967295"/>
          </p:nvPr>
        </p:nvSpPr>
        <p:spPr>
          <a:xfrm>
            <a:off x="11277217" y="6473337"/>
            <a:ext cx="190973" cy="152401"/>
          </a:xfrm>
          <a:prstGeom prst="rect">
            <a:avLst/>
          </a:prstGeom>
          <a:extLst>
            <a:ext uri="{C572A759-6A51-4108-AA02-DFA0A04FC94B}">
              <ma14:wrappingTextBoxFlag xmlns:ma14="http://schemas.microsoft.com/office/mac/drawingml/2011/main" val="1"/>
            </a:ext>
          </a:extLst>
        </p:spPr>
        <p:txBody>
          <a:bodyPr/>
          <a:lstStyle>
            <a:lvl1pPr indent="38100">
              <a:defRPr spc="-25"/>
            </a:lvl1pPr>
          </a:lstStyle>
          <a:p>
            <a:pPr/>
            <a:fld id="{86CB4B4D-7CA3-9044-876B-883B54F8677D}" type="slidenum"/>
          </a:p>
        </p:txBody>
      </p:sp>
      <p:sp>
        <p:nvSpPr>
          <p:cNvPr id="180" name="object 8">
            <a:hlinkClick r:id="rId3" invalidUrl="" action="" tgtFrame="" tooltip="" history="1" highlightClick="0" endSnd="0"/>
          </p:cNvPr>
          <p:cNvSpPr txBox="1"/>
          <p:nvPr/>
        </p:nvSpPr>
        <p:spPr>
          <a:xfrm>
            <a:off x="748666" y="6022845"/>
            <a:ext cx="7450702" cy="29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z="2000" u="sng">
                <a:solidFill>
                  <a:srgbClr val="006FC0"/>
                </a:solidFill>
                <a:uFill>
                  <a:solidFill>
                    <a:srgbClr val="006FC0"/>
                  </a:solidFill>
                </a:uFill>
                <a:latin typeface="Trebuchet MS"/>
                <a:ea typeface="Trebuchet MS"/>
                <a:cs typeface="Trebuchet MS"/>
                <a:sym typeface="Trebuchet MS"/>
              </a:defRPr>
            </a:lvl1pPr>
          </a:lstStyle>
          <a:p>
            <a:pPr/>
            <a:r>
              <a:t>Demo: https://www.youtube.com/watch?v=PK0IpCsgJnw</a:t>
            </a:r>
          </a:p>
        </p:txBody>
      </p:sp>
      <p:pic>
        <p:nvPicPr>
          <p:cNvPr id="181" name="pasted-movie.png" descr="pasted-movie.png"/>
          <p:cNvPicPr>
            <a:picLocks noChangeAspect="1"/>
          </p:cNvPicPr>
          <p:nvPr/>
        </p:nvPicPr>
        <p:blipFill>
          <a:blip r:embed="rId4">
            <a:extLst/>
          </a:blip>
          <a:stretch>
            <a:fillRect/>
          </a:stretch>
        </p:blipFill>
        <p:spPr>
          <a:xfrm>
            <a:off x="794965" y="1167793"/>
            <a:ext cx="8039845" cy="452241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object 2"/>
          <p:cNvSpPr/>
          <p:nvPr/>
        </p:nvSpPr>
        <p:spPr>
          <a:xfrm>
            <a:off x="0" y="0"/>
            <a:ext cx="12192000" cy="6858000"/>
          </a:xfrm>
          <a:prstGeom prst="rect">
            <a:avLst/>
          </a:prstGeom>
          <a:solidFill>
            <a:srgbClr val="F1F1F1"/>
          </a:solidFill>
          <a:ln w="12700">
            <a:miter lim="400000"/>
          </a:ln>
        </p:spPr>
        <p:txBody>
          <a:bodyPr lIns="45719" rIns="45719"/>
          <a:lstStyle/>
          <a:p>
            <a:pPr/>
          </a:p>
        </p:txBody>
      </p:sp>
      <p:grpSp>
        <p:nvGrpSpPr>
          <p:cNvPr id="93" name="object 3"/>
          <p:cNvGrpSpPr/>
          <p:nvPr/>
        </p:nvGrpSpPr>
        <p:grpSpPr>
          <a:xfrm>
            <a:off x="7448611" y="0"/>
            <a:ext cx="4743390" cy="6858001"/>
            <a:chOff x="0" y="0"/>
            <a:chExt cx="4743388" cy="6858000"/>
          </a:xfrm>
        </p:grpSpPr>
        <p:sp>
          <p:nvSpPr>
            <p:cNvPr id="84" name="object 4"/>
            <p:cNvSpPr/>
            <p:nvPr/>
          </p:nvSpPr>
          <p:spPr>
            <a:xfrm>
              <a:off x="1928813" y="4825"/>
              <a:ext cx="1218354" cy="6853172"/>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5" name="object 5"/>
            <p:cNvSpPr/>
            <p:nvPr/>
          </p:nvSpPr>
          <p:spPr>
            <a:xfrm flipH="1">
              <a:off x="-1" y="3694896"/>
              <a:ext cx="4743389" cy="3163101"/>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6"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87" name="object 7"/>
            <p:cNvSpPr/>
            <p:nvPr/>
          </p:nvSpPr>
          <p:spPr>
            <a:xfrm>
              <a:off x="2154265" y="0"/>
              <a:ext cx="2589123"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88" name="object 8"/>
            <p:cNvSpPr/>
            <p:nvPr/>
          </p:nvSpPr>
          <p:spPr>
            <a:xfrm>
              <a:off x="1485838" y="3048000"/>
              <a:ext cx="3257551"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89"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90" name="object 10"/>
            <p:cNvSpPr/>
            <p:nvPr/>
          </p:nvSpPr>
          <p:spPr>
            <a:xfrm>
              <a:off x="3447987" y="0"/>
              <a:ext cx="1295401"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91"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92" name="object 12"/>
            <p:cNvSpPr/>
            <p:nvPr/>
          </p:nvSpPr>
          <p:spPr>
            <a:xfrm>
              <a:off x="2924113" y="3590925"/>
              <a:ext cx="1819276"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94" name="object 13"/>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95" name="object 17"/>
          <p:cNvSpPr txBox="1"/>
          <p:nvPr>
            <p:ph type="title"/>
          </p:nvPr>
        </p:nvSpPr>
        <p:spPr>
          <a:xfrm>
            <a:off x="597410" y="2867818"/>
            <a:ext cx="9764395" cy="1122363"/>
          </a:xfrm>
          <a:prstGeom prst="rect">
            <a:avLst/>
          </a:prstGeom>
        </p:spPr>
        <p:txBody>
          <a:bodyPr/>
          <a:lstStyle>
            <a:lvl1pPr indent="176244" defTabSz="832104">
              <a:defRPr sz="3822"/>
            </a:lvl1pPr>
          </a:lstStyle>
          <a:p>
            <a:pPr/>
            <a:r>
              <a:t>Human Face Emotion Detection using Convolutional Neural Networks(CNN)</a:t>
            </a:r>
          </a:p>
        </p:txBody>
      </p:sp>
      <p:grpSp>
        <p:nvGrpSpPr>
          <p:cNvPr id="98" name="object 18"/>
          <p:cNvGrpSpPr/>
          <p:nvPr/>
        </p:nvGrpSpPr>
        <p:grpSpPr>
          <a:xfrm>
            <a:off x="466725" y="6410325"/>
            <a:ext cx="3705225" cy="295275"/>
            <a:chOff x="0" y="0"/>
            <a:chExt cx="3705225" cy="295275"/>
          </a:xfrm>
        </p:grpSpPr>
        <p:pic>
          <p:nvPicPr>
            <p:cNvPr id="96" name="object 19" descr="object 19"/>
            <p:cNvPicPr>
              <a:picLocks noChangeAspect="1"/>
            </p:cNvPicPr>
            <p:nvPr/>
          </p:nvPicPr>
          <p:blipFill>
            <a:blip r:embed="rId2">
              <a:extLst/>
            </a:blip>
            <a:stretch>
              <a:fillRect/>
            </a:stretch>
          </p:blipFill>
          <p:spPr>
            <a:xfrm>
              <a:off x="209550" y="57150"/>
              <a:ext cx="2143125" cy="200025"/>
            </a:xfrm>
            <a:prstGeom prst="rect">
              <a:avLst/>
            </a:prstGeom>
            <a:ln w="12700" cap="flat">
              <a:noFill/>
              <a:miter lim="400000"/>
            </a:ln>
            <a:effectLst/>
          </p:spPr>
        </p:pic>
        <p:pic>
          <p:nvPicPr>
            <p:cNvPr id="97" name="object 20" descr="object 20"/>
            <p:cNvPicPr>
              <a:picLocks noChangeAspect="1"/>
            </p:cNvPicPr>
            <p:nvPr/>
          </p:nvPicPr>
          <p:blipFill>
            <a:blip r:embed="rId3">
              <a:extLst/>
            </a:blip>
            <a:stretch>
              <a:fillRect/>
            </a:stretch>
          </p:blipFill>
          <p:spPr>
            <a:xfrm>
              <a:off x="0" y="0"/>
              <a:ext cx="3705225" cy="295275"/>
            </a:xfrm>
            <a:prstGeom prst="rect">
              <a:avLst/>
            </a:prstGeom>
            <a:ln w="12700" cap="flat">
              <a:noFill/>
              <a:miter lim="400000"/>
            </a:ln>
            <a:effectLst/>
          </p:spPr>
        </p:pic>
      </p:grpSp>
      <p:sp>
        <p:nvSpPr>
          <p:cNvPr id="99" name="object 21"/>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00" name="object 22"/>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object 2"/>
          <p:cNvSpPr/>
          <p:nvPr/>
        </p:nvSpPr>
        <p:spPr>
          <a:xfrm>
            <a:off x="0" y="0"/>
            <a:ext cx="12192000" cy="6858000"/>
          </a:xfrm>
          <a:prstGeom prst="rect">
            <a:avLst/>
          </a:prstGeom>
          <a:solidFill>
            <a:srgbClr val="F1F1F1"/>
          </a:solidFill>
          <a:ln w="12700">
            <a:miter lim="400000"/>
          </a:ln>
        </p:spPr>
        <p:txBody>
          <a:bodyPr lIns="45719" rIns="45719"/>
          <a:lstStyle/>
          <a:p>
            <a:pPr/>
          </a:p>
        </p:txBody>
      </p:sp>
      <p:grpSp>
        <p:nvGrpSpPr>
          <p:cNvPr id="112" name="object 3"/>
          <p:cNvGrpSpPr/>
          <p:nvPr/>
        </p:nvGrpSpPr>
        <p:grpSpPr>
          <a:xfrm>
            <a:off x="7448611" y="0"/>
            <a:ext cx="4743390" cy="6858001"/>
            <a:chOff x="0" y="0"/>
            <a:chExt cx="4743388" cy="6858000"/>
          </a:xfrm>
        </p:grpSpPr>
        <p:sp>
          <p:nvSpPr>
            <p:cNvPr id="103" name="object 4"/>
            <p:cNvSpPr/>
            <p:nvPr/>
          </p:nvSpPr>
          <p:spPr>
            <a:xfrm>
              <a:off x="1928813" y="4825"/>
              <a:ext cx="1218354" cy="6853172"/>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4" name="object 5"/>
            <p:cNvSpPr/>
            <p:nvPr/>
          </p:nvSpPr>
          <p:spPr>
            <a:xfrm flipH="1">
              <a:off x="-1" y="3694896"/>
              <a:ext cx="4743389" cy="3163101"/>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5"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106" name="object 7"/>
            <p:cNvSpPr/>
            <p:nvPr/>
          </p:nvSpPr>
          <p:spPr>
            <a:xfrm>
              <a:off x="2154265" y="0"/>
              <a:ext cx="2589123"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107" name="object 8"/>
            <p:cNvSpPr/>
            <p:nvPr/>
          </p:nvSpPr>
          <p:spPr>
            <a:xfrm>
              <a:off x="1485838" y="3048000"/>
              <a:ext cx="3257551" cy="381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108"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109" name="object 10"/>
            <p:cNvSpPr/>
            <p:nvPr/>
          </p:nvSpPr>
          <p:spPr>
            <a:xfrm>
              <a:off x="3447987" y="0"/>
              <a:ext cx="1295401"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110"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111" name="object 12"/>
            <p:cNvSpPr/>
            <p:nvPr/>
          </p:nvSpPr>
          <p:spPr>
            <a:xfrm>
              <a:off x="2924113" y="3590925"/>
              <a:ext cx="1819276" cy="3267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113" name="object 13"/>
          <p:cNvSpPr/>
          <p:nvPr/>
        </p:nvSpPr>
        <p:spPr>
          <a:xfrm>
            <a:off x="0" y="4010025"/>
            <a:ext cx="447675" cy="2847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14" name="object 14"/>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15" name="object 15"/>
          <p:cNvSpPr/>
          <p:nvPr/>
        </p:nvSpPr>
        <p:spPr>
          <a:xfrm>
            <a:off x="7362825" y="447675"/>
            <a:ext cx="361950" cy="3619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929" y="386"/>
                </a:lnTo>
                <a:lnTo>
                  <a:pt x="5349" y="1474"/>
                </a:lnTo>
                <a:lnTo>
                  <a:pt x="3163" y="3163"/>
                </a:lnTo>
                <a:lnTo>
                  <a:pt x="1474" y="5349"/>
                </a:lnTo>
                <a:lnTo>
                  <a:pt x="386" y="7929"/>
                </a:lnTo>
                <a:lnTo>
                  <a:pt x="0" y="10800"/>
                </a:lnTo>
                <a:lnTo>
                  <a:pt x="386" y="13671"/>
                </a:lnTo>
                <a:lnTo>
                  <a:pt x="1474" y="16251"/>
                </a:lnTo>
                <a:lnTo>
                  <a:pt x="3163" y="18437"/>
                </a:lnTo>
                <a:lnTo>
                  <a:pt x="5349" y="20125"/>
                </a:lnTo>
                <a:lnTo>
                  <a:pt x="7929" y="21214"/>
                </a:lnTo>
                <a:lnTo>
                  <a:pt x="10800" y="21600"/>
                </a:lnTo>
                <a:lnTo>
                  <a:pt x="13671" y="21214"/>
                </a:lnTo>
                <a:lnTo>
                  <a:pt x="16251" y="20125"/>
                </a:lnTo>
                <a:lnTo>
                  <a:pt x="18437" y="18437"/>
                </a:lnTo>
                <a:lnTo>
                  <a:pt x="20125" y="16251"/>
                </a:lnTo>
                <a:lnTo>
                  <a:pt x="21214" y="13671"/>
                </a:lnTo>
                <a:lnTo>
                  <a:pt x="21600" y="10800"/>
                </a:lnTo>
                <a:lnTo>
                  <a:pt x="21214" y="7929"/>
                </a:lnTo>
                <a:lnTo>
                  <a:pt x="20125" y="5349"/>
                </a:lnTo>
                <a:lnTo>
                  <a:pt x="18437" y="3163"/>
                </a:lnTo>
                <a:lnTo>
                  <a:pt x="16251" y="1474"/>
                </a:lnTo>
                <a:lnTo>
                  <a:pt x="13671" y="386"/>
                </a:lnTo>
                <a:lnTo>
                  <a:pt x="10800" y="0"/>
                </a:lnTo>
                <a:close/>
              </a:path>
            </a:pathLst>
          </a:custGeom>
          <a:solidFill>
            <a:srgbClr val="EBEBEB"/>
          </a:solidFill>
          <a:ln w="12700">
            <a:miter lim="400000"/>
          </a:ln>
        </p:spPr>
        <p:txBody>
          <a:bodyPr lIns="45719" rIns="45719"/>
          <a:lstStyle/>
          <a:p>
            <a:pPr/>
          </a:p>
        </p:txBody>
      </p:sp>
      <p:sp>
        <p:nvSpPr>
          <p:cNvPr id="116" name="object 16"/>
          <p:cNvSpPr/>
          <p:nvPr/>
        </p:nvSpPr>
        <p:spPr>
          <a:xfrm>
            <a:off x="11010900" y="5610225"/>
            <a:ext cx="647700" cy="647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204" y="117"/>
                </a:lnTo>
                <a:lnTo>
                  <a:pt x="7681" y="457"/>
                </a:lnTo>
                <a:lnTo>
                  <a:pt x="6248" y="1004"/>
                </a:lnTo>
                <a:lnTo>
                  <a:pt x="4920" y="1740"/>
                </a:lnTo>
                <a:lnTo>
                  <a:pt x="3715" y="2649"/>
                </a:lnTo>
                <a:lnTo>
                  <a:pt x="2649" y="3714"/>
                </a:lnTo>
                <a:lnTo>
                  <a:pt x="1740" y="4919"/>
                </a:lnTo>
                <a:lnTo>
                  <a:pt x="1004" y="6247"/>
                </a:lnTo>
                <a:lnTo>
                  <a:pt x="457" y="7681"/>
                </a:lnTo>
                <a:lnTo>
                  <a:pt x="117" y="9204"/>
                </a:lnTo>
                <a:lnTo>
                  <a:pt x="0" y="10800"/>
                </a:lnTo>
                <a:lnTo>
                  <a:pt x="117" y="12396"/>
                </a:lnTo>
                <a:lnTo>
                  <a:pt x="457" y="13919"/>
                </a:lnTo>
                <a:lnTo>
                  <a:pt x="1004" y="15353"/>
                </a:lnTo>
                <a:lnTo>
                  <a:pt x="1740" y="16681"/>
                </a:lnTo>
                <a:lnTo>
                  <a:pt x="2649" y="17886"/>
                </a:lnTo>
                <a:lnTo>
                  <a:pt x="3715" y="18951"/>
                </a:lnTo>
                <a:lnTo>
                  <a:pt x="4920" y="19860"/>
                </a:lnTo>
                <a:lnTo>
                  <a:pt x="6248" y="20596"/>
                </a:lnTo>
                <a:lnTo>
                  <a:pt x="7681" y="21143"/>
                </a:lnTo>
                <a:lnTo>
                  <a:pt x="9204" y="21483"/>
                </a:lnTo>
                <a:lnTo>
                  <a:pt x="10800" y="21600"/>
                </a:lnTo>
                <a:lnTo>
                  <a:pt x="12396" y="21483"/>
                </a:lnTo>
                <a:lnTo>
                  <a:pt x="13919" y="21143"/>
                </a:lnTo>
                <a:lnTo>
                  <a:pt x="15352" y="20596"/>
                </a:lnTo>
                <a:lnTo>
                  <a:pt x="16680" y="19860"/>
                </a:lnTo>
                <a:lnTo>
                  <a:pt x="17885" y="18951"/>
                </a:lnTo>
                <a:lnTo>
                  <a:pt x="18950" y="17886"/>
                </a:lnTo>
                <a:lnTo>
                  <a:pt x="19860" y="16681"/>
                </a:lnTo>
                <a:lnTo>
                  <a:pt x="20596" y="15353"/>
                </a:lnTo>
                <a:lnTo>
                  <a:pt x="21143" y="13919"/>
                </a:lnTo>
                <a:lnTo>
                  <a:pt x="21483" y="12396"/>
                </a:lnTo>
                <a:lnTo>
                  <a:pt x="21600" y="10800"/>
                </a:lnTo>
                <a:lnTo>
                  <a:pt x="21483" y="9204"/>
                </a:lnTo>
                <a:lnTo>
                  <a:pt x="21143" y="7681"/>
                </a:lnTo>
                <a:lnTo>
                  <a:pt x="20596" y="6247"/>
                </a:lnTo>
                <a:lnTo>
                  <a:pt x="19860" y="4919"/>
                </a:lnTo>
                <a:lnTo>
                  <a:pt x="18950" y="3714"/>
                </a:lnTo>
                <a:lnTo>
                  <a:pt x="17885" y="2649"/>
                </a:lnTo>
                <a:lnTo>
                  <a:pt x="16680" y="1740"/>
                </a:lnTo>
                <a:lnTo>
                  <a:pt x="15352" y="1004"/>
                </a:lnTo>
                <a:lnTo>
                  <a:pt x="13919" y="457"/>
                </a:lnTo>
                <a:lnTo>
                  <a:pt x="12396" y="117"/>
                </a:lnTo>
                <a:lnTo>
                  <a:pt x="10800" y="0"/>
                </a:lnTo>
                <a:close/>
              </a:path>
            </a:pathLst>
          </a:custGeom>
          <a:solidFill>
            <a:srgbClr val="2D83C3"/>
          </a:solidFill>
          <a:ln w="12700">
            <a:miter lim="400000"/>
          </a:ln>
        </p:spPr>
        <p:txBody>
          <a:bodyPr lIns="45719" rIns="45719"/>
          <a:lstStyle/>
          <a:p>
            <a:pPr/>
          </a:p>
        </p:txBody>
      </p:sp>
      <p:pic>
        <p:nvPicPr>
          <p:cNvPr id="117" name="object 17" descr="object 17"/>
          <p:cNvPicPr>
            <a:picLocks noChangeAspect="1"/>
          </p:cNvPicPr>
          <p:nvPr/>
        </p:nvPicPr>
        <p:blipFill>
          <a:blip r:embed="rId2">
            <a:extLst/>
          </a:blip>
          <a:stretch>
            <a:fillRect/>
          </a:stretch>
        </p:blipFill>
        <p:spPr>
          <a:xfrm>
            <a:off x="10687050" y="6134100"/>
            <a:ext cx="247650" cy="247650"/>
          </a:xfrm>
          <a:prstGeom prst="rect">
            <a:avLst/>
          </a:prstGeom>
          <a:ln w="12700">
            <a:miter lim="400000"/>
          </a:ln>
        </p:spPr>
      </p:pic>
      <p:sp>
        <p:nvSpPr>
          <p:cNvPr id="118" name="object 21"/>
          <p:cNvSpPr txBox="1"/>
          <p:nvPr>
            <p:ph type="title"/>
          </p:nvPr>
        </p:nvSpPr>
        <p:spPr>
          <a:xfrm>
            <a:off x="558165" y="385444"/>
            <a:ext cx="9764395" cy="1122363"/>
          </a:xfrm>
          <a:prstGeom prst="rect">
            <a:avLst/>
          </a:prstGeom>
        </p:spPr>
        <p:txBody>
          <a:bodyPr/>
          <a:lstStyle>
            <a:lvl1pPr indent="193675">
              <a:spcBef>
                <a:spcPts val="100"/>
              </a:spcBef>
              <a:defRPr spc="-100"/>
            </a:lvl1pPr>
          </a:lstStyle>
          <a:p>
            <a:pPr/>
            <a:r>
              <a:t>AGENDA</a:t>
            </a:r>
          </a:p>
        </p:txBody>
      </p:sp>
      <p:sp>
        <p:nvSpPr>
          <p:cNvPr id="119" name="object 22"/>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4" name="object 2"/>
          <p:cNvGrpSpPr/>
          <p:nvPr/>
        </p:nvGrpSpPr>
        <p:grpSpPr>
          <a:xfrm>
            <a:off x="7991475" y="2933700"/>
            <a:ext cx="2762250" cy="3257550"/>
            <a:chOff x="0" y="0"/>
            <a:chExt cx="2762250" cy="3257550"/>
          </a:xfrm>
        </p:grpSpPr>
        <p:sp>
          <p:nvSpPr>
            <p:cNvPr id="121" name="object 3"/>
            <p:cNvSpPr/>
            <p:nvPr/>
          </p:nvSpPr>
          <p:spPr>
            <a:xfrm>
              <a:off x="1362075" y="242887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22" name="object 4"/>
            <p:cNvSpPr/>
            <p:nvPr/>
          </p:nvSpPr>
          <p:spPr>
            <a:xfrm>
              <a:off x="1362075" y="296227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23" name="object 5" descr="object 5"/>
            <p:cNvPicPr>
              <a:picLocks noChangeAspect="1"/>
            </p:cNvPicPr>
            <p:nvPr/>
          </p:nvPicPr>
          <p:blipFill>
            <a:blip r:embed="rId2">
              <a:extLst/>
            </a:blip>
            <a:stretch>
              <a:fillRect/>
            </a:stretch>
          </p:blipFill>
          <p:spPr>
            <a:xfrm>
              <a:off x="0" y="0"/>
              <a:ext cx="2762250" cy="3257550"/>
            </a:xfrm>
            <a:prstGeom prst="rect">
              <a:avLst/>
            </a:prstGeom>
            <a:ln w="12700" cap="flat">
              <a:noFill/>
              <a:miter lim="400000"/>
            </a:ln>
            <a:effectLst/>
          </p:spPr>
        </p:pic>
      </p:grpSp>
      <p:sp>
        <p:nvSpPr>
          <p:cNvPr id="125"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26" name="object 7"/>
          <p:cNvSpPr txBox="1"/>
          <p:nvPr>
            <p:ph type="title"/>
          </p:nvPr>
        </p:nvSpPr>
        <p:spPr>
          <a:xfrm>
            <a:off x="834071" y="575055"/>
            <a:ext cx="5638801" cy="678181"/>
          </a:xfrm>
          <a:prstGeom prst="rect">
            <a:avLst/>
          </a:prstGeom>
        </p:spPr>
        <p:txBody>
          <a:bodyPr/>
          <a:lstStyle/>
          <a:p>
            <a:pPr indent="12700">
              <a:spcBef>
                <a:spcPts val="100"/>
              </a:spcBef>
              <a:tabLst>
                <a:tab pos="2717800" algn="l"/>
              </a:tabLst>
              <a:defRPr spc="-100" sz="4200"/>
            </a:pPr>
            <a:r>
              <a:t>PROBLEM</a:t>
            </a:r>
            <a:r>
              <a:rPr spc="0"/>
              <a:t>	</a:t>
            </a:r>
            <a:r>
              <a:t>STATEMENT</a:t>
            </a:r>
          </a:p>
        </p:txBody>
      </p:sp>
      <p:pic>
        <p:nvPicPr>
          <p:cNvPr id="127"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28" name="object 9"/>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29" name="object 10"/>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Develop a deep learning model for facial emotion recognition that can accurately identify the emotions expressed in images of human faces. The model should be capable of detecting a range of emotions such as happiness, sadness, and anger, among others. T"/>
          <p:cNvSpPr txBox="1"/>
          <p:nvPr/>
        </p:nvSpPr>
        <p:spPr>
          <a:xfrm>
            <a:off x="792820" y="1417958"/>
            <a:ext cx="7766055" cy="33832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ct val="140000"/>
              </a:lnSpc>
              <a:defRPr sz="2000">
                <a:latin typeface="SF Pro Regular"/>
                <a:ea typeface="SF Pro Regular"/>
                <a:cs typeface="SF Pro Regular"/>
                <a:sym typeface="SF Pro Regular"/>
              </a:defRPr>
            </a:lvl1pPr>
          </a:lstStyle>
          <a:p>
            <a:pPr/>
            <a:r>
              <a:t>Develop a deep learning model for facial emotion recognition that can accurately identify the emotions expressed in images of human faces. The model should be capable of detecting a range of emotions such as happiness, sadness, and anger, among others. The objective is to create a robust and reliable system that can assist in analyzing human emotions from visual data, enabling applications in various domains including psychology, marketing, and human-computer interaction.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5" name="object 2"/>
          <p:cNvGrpSpPr/>
          <p:nvPr/>
        </p:nvGrpSpPr>
        <p:grpSpPr>
          <a:xfrm>
            <a:off x="8658225" y="2647950"/>
            <a:ext cx="3533775" cy="3810000"/>
            <a:chOff x="0" y="0"/>
            <a:chExt cx="3533775" cy="3810000"/>
          </a:xfrm>
        </p:grpSpPr>
        <p:sp>
          <p:nvSpPr>
            <p:cNvPr id="132" name="object 3"/>
            <p:cNvSpPr/>
            <p:nvPr/>
          </p:nvSpPr>
          <p:spPr>
            <a:xfrm>
              <a:off x="695325" y="2714625"/>
              <a:ext cx="457200" cy="457200"/>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33" name="object 4"/>
            <p:cNvSpPr/>
            <p:nvPr/>
          </p:nvSpPr>
          <p:spPr>
            <a:xfrm>
              <a:off x="695325" y="3248025"/>
              <a:ext cx="180975" cy="180975"/>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34" name="object 5" descr="object 5"/>
            <p:cNvPicPr>
              <a:picLocks noChangeAspect="1"/>
            </p:cNvPicPr>
            <p:nvPr/>
          </p:nvPicPr>
          <p:blipFill>
            <a:blip r:embed="rId2">
              <a:extLst/>
            </a:blip>
            <a:stretch>
              <a:fillRect/>
            </a:stretch>
          </p:blipFill>
          <p:spPr>
            <a:xfrm>
              <a:off x="0" y="0"/>
              <a:ext cx="3533775" cy="3810000"/>
            </a:xfrm>
            <a:prstGeom prst="rect">
              <a:avLst/>
            </a:prstGeom>
            <a:ln w="12700" cap="flat">
              <a:noFill/>
              <a:miter lim="400000"/>
            </a:ln>
            <a:effectLst/>
          </p:spPr>
        </p:pic>
      </p:grpSp>
      <p:sp>
        <p:nvSpPr>
          <p:cNvPr id="136" name="object 6"/>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37" name="object 7"/>
          <p:cNvSpPr txBox="1"/>
          <p:nvPr>
            <p:ph type="title"/>
          </p:nvPr>
        </p:nvSpPr>
        <p:spPr>
          <a:xfrm>
            <a:off x="739774" y="829626"/>
            <a:ext cx="5264787" cy="678181"/>
          </a:xfrm>
          <a:prstGeom prst="rect">
            <a:avLst/>
          </a:prstGeom>
        </p:spPr>
        <p:txBody>
          <a:bodyPr/>
          <a:lstStyle/>
          <a:p>
            <a:pPr indent="12700">
              <a:spcBef>
                <a:spcPts val="100"/>
              </a:spcBef>
              <a:tabLst>
                <a:tab pos="2641600" algn="l"/>
              </a:tabLst>
              <a:defRPr spc="-100" sz="4200"/>
            </a:pPr>
            <a:r>
              <a:t>PROJECT</a:t>
            </a:r>
            <a:r>
              <a:rPr spc="0"/>
              <a:t>	</a:t>
            </a:r>
            <a:r>
              <a:t>OVERVIEW</a:t>
            </a:r>
          </a:p>
        </p:txBody>
      </p:sp>
      <p:pic>
        <p:nvPicPr>
          <p:cNvPr id="138"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39" name="object 9"/>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40" name="object 10"/>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Facial Emotion Recognition with CNN is a project aimed at developing a sophisticated model capable of accurately detecting emotions in human faces from images. Leveraging deep learning techniques, the model analyzes facial expressions and categorizes the"/>
          <p:cNvSpPr txBox="1"/>
          <p:nvPr/>
        </p:nvSpPr>
        <p:spPr>
          <a:xfrm>
            <a:off x="739775" y="2255177"/>
            <a:ext cx="8410715" cy="21031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ct val="140000"/>
              </a:lnSpc>
              <a:defRPr sz="2000">
                <a:latin typeface="SF Pro Regular"/>
                <a:ea typeface="SF Pro Regular"/>
                <a:cs typeface="SF Pro Regular"/>
                <a:sym typeface="SF Pro Regular"/>
              </a:defRPr>
            </a:lvl1pPr>
          </a:lstStyle>
          <a:p>
            <a:pPr/>
            <a:r>
              <a:t>Facial Emotion Recognition with CNN is a project aimed at developing a sophisticated model capable of accurately detecting emotions in human faces from images. Leveraging deep learning techniques, the model analyzes facial expressions and categorizes them into different emotional states such as happiness, sadness, and anger.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object 2"/>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44" name="object 3"/>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45" name="object 4"/>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46" name="object 5"/>
          <p:cNvSpPr txBox="1"/>
          <p:nvPr>
            <p:ph type="title"/>
          </p:nvPr>
        </p:nvSpPr>
        <p:spPr>
          <a:xfrm>
            <a:off x="558165" y="385444"/>
            <a:ext cx="9764395" cy="1122363"/>
          </a:xfrm>
          <a:prstGeom prst="rect">
            <a:avLst/>
          </a:prstGeom>
        </p:spPr>
        <p:txBody>
          <a:bodyPr/>
          <a:lstStyle/>
          <a:p>
            <a:pPr indent="153670">
              <a:spcBef>
                <a:spcPts val="100"/>
              </a:spcBef>
              <a:defRPr sz="3200"/>
            </a:pPr>
            <a:r>
              <a:t>WHO</a:t>
            </a:r>
            <a:r>
              <a:rPr spc="-300"/>
              <a:t> </a:t>
            </a:r>
            <a:r>
              <a:t>ARE</a:t>
            </a:r>
            <a:r>
              <a:rPr spc="-100"/>
              <a:t> </a:t>
            </a:r>
            <a:r>
              <a:t>THE</a:t>
            </a:r>
            <a:r>
              <a:rPr spc="-100"/>
              <a:t> </a:t>
            </a:r>
            <a:r>
              <a:t>END</a:t>
            </a:r>
            <a:r>
              <a:rPr spc="-100"/>
              <a:t> USERS?</a:t>
            </a:r>
          </a:p>
        </p:txBody>
      </p:sp>
      <p:pic>
        <p:nvPicPr>
          <p:cNvPr id="147" name="object 6" descr="object 6"/>
          <p:cNvPicPr>
            <a:picLocks noChangeAspect="1"/>
          </p:cNvPicPr>
          <p:nvPr/>
        </p:nvPicPr>
        <p:blipFill>
          <a:blip r:embed="rId2">
            <a:extLst/>
          </a:blip>
          <a:stretch>
            <a:fillRect/>
          </a:stretch>
        </p:blipFill>
        <p:spPr>
          <a:xfrm>
            <a:off x="723900" y="6172200"/>
            <a:ext cx="2181225" cy="485775"/>
          </a:xfrm>
          <a:prstGeom prst="rect">
            <a:avLst/>
          </a:prstGeom>
          <a:ln w="12700">
            <a:miter lim="400000"/>
          </a:ln>
        </p:spPr>
      </p:pic>
      <p:sp>
        <p:nvSpPr>
          <p:cNvPr id="148" name="object 7"/>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49" name="object 8"/>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Researchers…"/>
          <p:cNvSpPr txBox="1"/>
          <p:nvPr/>
        </p:nvSpPr>
        <p:spPr>
          <a:xfrm>
            <a:off x="739775" y="2255177"/>
            <a:ext cx="8410715" cy="252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defTabSz="457200">
              <a:lnSpc>
                <a:spcPct val="140000"/>
              </a:lnSpc>
              <a:buSzPct val="100000"/>
              <a:buChar char="•"/>
              <a:defRPr sz="2000">
                <a:latin typeface="SF Pro Regular"/>
                <a:ea typeface="SF Pro Regular"/>
                <a:cs typeface="SF Pro Regular"/>
                <a:sym typeface="SF Pro Regular"/>
              </a:defRPr>
            </a:pPr>
            <a:r>
              <a:t>Researchers</a:t>
            </a:r>
          </a:p>
          <a:p>
            <a:pPr marL="200526" indent="-200526" defTabSz="457200">
              <a:lnSpc>
                <a:spcPct val="140000"/>
              </a:lnSpc>
              <a:buSzPct val="100000"/>
              <a:buChar char="•"/>
              <a:defRPr sz="2000">
                <a:latin typeface="SF Pro Regular"/>
                <a:ea typeface="SF Pro Regular"/>
                <a:cs typeface="SF Pro Regular"/>
                <a:sym typeface="SF Pro Regular"/>
              </a:defRPr>
            </a:pPr>
            <a:r>
              <a:t>Developers</a:t>
            </a:r>
          </a:p>
          <a:p>
            <a:pPr marL="200526" indent="-200526" defTabSz="457200">
              <a:lnSpc>
                <a:spcPct val="140000"/>
              </a:lnSpc>
              <a:buSzPct val="100000"/>
              <a:buChar char="•"/>
              <a:defRPr sz="2000">
                <a:latin typeface="SF Pro Regular"/>
                <a:ea typeface="SF Pro Regular"/>
                <a:cs typeface="SF Pro Regular"/>
                <a:sym typeface="SF Pro Regular"/>
              </a:defRPr>
            </a:pPr>
            <a:r>
              <a:t>Enterprises</a:t>
            </a:r>
          </a:p>
          <a:p>
            <a:pPr marL="200526" indent="-200526" defTabSz="457200">
              <a:lnSpc>
                <a:spcPct val="140000"/>
              </a:lnSpc>
              <a:buSzPct val="100000"/>
              <a:buChar char="•"/>
              <a:defRPr sz="2000">
                <a:latin typeface="SF Pro Regular"/>
                <a:ea typeface="SF Pro Regular"/>
                <a:cs typeface="SF Pro Regular"/>
                <a:sym typeface="SF Pro Regular"/>
              </a:defRPr>
            </a:pPr>
            <a:r>
              <a:t>Educators</a:t>
            </a:r>
          </a:p>
          <a:p>
            <a:pPr marL="200526" indent="-200526" defTabSz="457200">
              <a:lnSpc>
                <a:spcPct val="140000"/>
              </a:lnSpc>
              <a:buSzPct val="100000"/>
              <a:buChar char="•"/>
              <a:defRPr sz="2000">
                <a:latin typeface="SF Pro Regular"/>
                <a:ea typeface="SF Pro Regular"/>
                <a:cs typeface="SF Pro Regular"/>
                <a:sym typeface="SF Pro Regular"/>
              </a:defRPr>
            </a:pPr>
            <a:r>
              <a:t>General Public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53"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54"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55" name="object 6"/>
          <p:cNvSpPr txBox="1"/>
          <p:nvPr>
            <p:ph type="title"/>
          </p:nvPr>
        </p:nvSpPr>
        <p:spPr>
          <a:xfrm>
            <a:off x="558165" y="385444"/>
            <a:ext cx="9764395" cy="1122363"/>
          </a:xfrm>
          <a:prstGeom prst="rect">
            <a:avLst/>
          </a:prstGeom>
        </p:spPr>
        <p:txBody>
          <a:bodyPr/>
          <a:lstStyle/>
          <a:p>
            <a:pPr indent="12700">
              <a:spcBef>
                <a:spcPts val="100"/>
              </a:spcBef>
              <a:defRPr sz="3600"/>
            </a:pPr>
            <a:r>
              <a:t>YOUR</a:t>
            </a:r>
            <a:r>
              <a:rPr spc="-100"/>
              <a:t> SOLUTION</a:t>
            </a:r>
            <a:r>
              <a:rPr spc="-400"/>
              <a:t> </a:t>
            </a:r>
            <a:r>
              <a:t>AND</a:t>
            </a:r>
            <a:r>
              <a:rPr spc="-100"/>
              <a:t> </a:t>
            </a:r>
            <a:r>
              <a:t>ITS </a:t>
            </a:r>
            <a:r>
              <a:rPr spc="-100"/>
              <a:t>VALUE</a:t>
            </a:r>
            <a:r>
              <a:rPr spc="-200"/>
              <a:t> </a:t>
            </a:r>
            <a:r>
              <a:rPr spc="-100"/>
              <a:t>PROPOSITION</a:t>
            </a:r>
          </a:p>
        </p:txBody>
      </p:sp>
      <p:pic>
        <p:nvPicPr>
          <p:cNvPr id="156" name="object 7" descr="object 7"/>
          <p:cNvPicPr>
            <a:picLocks noChangeAspect="1"/>
          </p:cNvPicPr>
          <p:nvPr/>
        </p:nvPicPr>
        <p:blipFill>
          <a:blip r:embed="rId2">
            <a:extLst/>
          </a:blip>
          <a:stretch>
            <a:fillRect/>
          </a:stretch>
        </p:blipFill>
        <p:spPr>
          <a:xfrm>
            <a:off x="676275" y="6467475"/>
            <a:ext cx="2143125" cy="200025"/>
          </a:xfrm>
          <a:prstGeom prst="rect">
            <a:avLst/>
          </a:prstGeom>
          <a:ln w="12700">
            <a:miter lim="400000"/>
          </a:ln>
        </p:spPr>
      </p:pic>
      <p:sp>
        <p:nvSpPr>
          <p:cNvPr id="157" name="object 8"/>
          <p:cNvSpPr txBox="1"/>
          <p:nvPr/>
        </p:nvSpPr>
        <p:spPr>
          <a:xfrm>
            <a:off x="739775" y="6480321"/>
            <a:ext cx="1798954" cy="15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58" name="object 9"/>
          <p:cNvSpPr txBox="1"/>
          <p:nvPr>
            <p:ph type="sldNum" sz="quarter" idx="4294967295"/>
          </p:nvPr>
        </p:nvSpPr>
        <p:spPr>
          <a:xfrm>
            <a:off x="11277217" y="6473337"/>
            <a:ext cx="193912"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Automated Emotion Detection: Provides a tool for automatically detecting emotions from facial expressions, reducing the need for manual annotation and analysis.…"/>
          <p:cNvSpPr txBox="1"/>
          <p:nvPr/>
        </p:nvSpPr>
        <p:spPr>
          <a:xfrm>
            <a:off x="551112" y="1064757"/>
            <a:ext cx="9479621" cy="79756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Automated Emotion Detection</a:t>
            </a:r>
            <a:r>
              <a:t>: Provides a tool for automatically detecting emotions from facial expressions, reducing the need for manual annotation and analysis.</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Efficiency</a:t>
            </a:r>
            <a:r>
              <a:t>: Saves time and effort by automating the process of emotion recognition, allowing users to quickly analyze large datasets of facial images.</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Insight Generation</a:t>
            </a:r>
            <a:r>
              <a:t>: Enables researchers, educators, and enterprises to gain insights into human emotions, facilitating deeper understanding of human behavior and emotional responses.</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Versatility</a:t>
            </a:r>
            <a:r>
              <a:t>: Can be integrated into various applications and systems, including educational tools, customer service platforms, and market research analytics, enhancing their functionality and effectiveness.</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Enhanced User Experience</a:t>
            </a:r>
            <a:r>
              <a:t>: Improves user experience by offering more personalized interactions and tailored services based on real-time emotion analysis.</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r>
              <a:rPr>
                <a:latin typeface="SF Pro Bold"/>
                <a:ea typeface="SF Pro Bold"/>
                <a:cs typeface="SF Pro Bold"/>
                <a:sym typeface="SF Pro Bold"/>
              </a:rPr>
              <a:t>Potential for Innovation</a:t>
            </a:r>
            <a:r>
              <a:t>: Provides a foundation for further innovation in fields such as human-computer interaction, affective computing, and artificial intelligence, driving advancements in technology and user experience.</a:t>
            </a: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a:p>
            <a:pPr defTabSz="457200">
              <a:lnSpc>
                <a:spcPct val="140000"/>
              </a:lnSpc>
              <a:defRPr sz="1400">
                <a:latin typeface="SF Pro Regular"/>
                <a:ea typeface="SF Pro Regular"/>
                <a:cs typeface="SF Pro Regular"/>
                <a:sym typeface="SF Pro Regular"/>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z="1100">
                <a:solidFill>
                  <a:srgbClr val="2D83C3"/>
                </a:solidFill>
                <a:latin typeface="Trebuchet MS"/>
                <a:ea typeface="Trebuchet MS"/>
                <a:cs typeface="Trebuchet MS"/>
                <a:sym typeface="Trebuchet MS"/>
              </a:defRPr>
            </a:pPr>
            <a:r>
              <a:t>3/21/2024</a:t>
            </a:r>
            <a:r>
              <a:rPr spc="180"/>
              <a:t>  </a:t>
            </a:r>
            <a:r>
              <a:rPr b="1"/>
              <a:t>Annual</a:t>
            </a:r>
            <a:r>
              <a:rPr b="1" spc="-75"/>
              <a:t> </a:t>
            </a:r>
            <a:r>
              <a:rPr b="1" spc="-9"/>
              <a:t>Review</a:t>
            </a:r>
          </a:p>
        </p:txBody>
      </p:sp>
      <p:sp>
        <p:nvSpPr>
          <p:cNvPr id="162"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63" name="object 4"/>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164"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65" name="object 7"/>
          <p:cNvSpPr txBox="1"/>
          <p:nvPr>
            <p:ph type="title"/>
          </p:nvPr>
        </p:nvSpPr>
        <p:spPr>
          <a:xfrm>
            <a:off x="558165" y="385444"/>
            <a:ext cx="9764395" cy="1122363"/>
          </a:xfrm>
          <a:prstGeom prst="rect">
            <a:avLst/>
          </a:prstGeom>
        </p:spPr>
        <p:txBody>
          <a:bodyPr/>
          <a:lstStyle/>
          <a:p>
            <a:pPr indent="193675">
              <a:spcBef>
                <a:spcPts val="100"/>
              </a:spcBef>
              <a:defRPr sz="4200"/>
            </a:pPr>
            <a:r>
              <a:t>THE WOW IN YOUR </a:t>
            </a:r>
            <a:r>
              <a:rPr spc="-100"/>
              <a:t>SOLUTION</a:t>
            </a:r>
          </a:p>
        </p:txBody>
      </p:sp>
      <p:sp>
        <p:nvSpPr>
          <p:cNvPr id="166" name="object 8"/>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lvl1pPr indent="38100">
              <a:defRPr spc="-25"/>
            </a:lvl1pPr>
          </a:lstStyle>
          <a:p>
            <a:pPr/>
            <a:fld id="{86CB4B4D-7CA3-9044-876B-883B54F8677D}" type="slidenum"/>
          </a:p>
        </p:txBody>
      </p:sp>
      <p:sp>
        <p:nvSpPr>
          <p:cNvPr id="167" name="The &quot;wow&quot; factor in the Facial Emotion Recognition project lies in its ability to accurately detect and interpret human emotions from facial expressions with remarkable precision and efficiency. This solution harnesses the power of deep learning and comp"/>
          <p:cNvSpPr txBox="1"/>
          <p:nvPr/>
        </p:nvSpPr>
        <p:spPr>
          <a:xfrm>
            <a:off x="700552" y="1234817"/>
            <a:ext cx="8955746" cy="707898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ct val="140000"/>
              </a:lnSpc>
              <a:defRPr>
                <a:latin typeface="SF Pro Regular"/>
                <a:ea typeface="SF Pro Regular"/>
                <a:cs typeface="SF Pro Regular"/>
                <a:sym typeface="SF Pro Regular"/>
              </a:defRPr>
            </a:pPr>
            <a:r>
              <a:t>The "wow" factor in the Facial Emotion Recognition project lies in its ability to accurately detect and interpret human emotions from facial expressions with remarkable precision and efficiency. This solution harnesses the power of deep learning and computer vision techniques to analyze facial features and infer underlying emotions, providing users with insights that were previously difficult or time-consuming to obtain. Additionally, the project's versatility allows it to be seamlessly integrated into various applications and systems, offering a wide range of potential use cases and driving innovation in fields such as education, healthcare, marketing, and customer service. Ultimately, the wow factor lies in the project's transformative impact on understanding human behavior and enhancing user experiences in diverse domains</a:t>
            </a: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a:p>
            <a:pPr defTabSz="457200">
              <a:lnSpc>
                <a:spcPct val="140000"/>
              </a:lnSpc>
              <a:defRPr>
                <a:latin typeface="SF Pro Regular"/>
                <a:ea typeface="SF Pro Regular"/>
                <a:cs typeface="SF Pro Regular"/>
                <a:sym typeface="SF Pro Regular"/>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object 9"/>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lvl1pPr indent="38100">
              <a:defRPr spc="-25"/>
            </a:lvl1pPr>
          </a:lstStyle>
          <a:p>
            <a:pPr/>
            <a:fld id="{86CB4B4D-7CA3-9044-876B-883B54F8677D}" type="slidenum"/>
          </a:p>
        </p:txBody>
      </p:sp>
      <p:sp>
        <p:nvSpPr>
          <p:cNvPr id="170" name="object 8"/>
          <p:cNvSpPr txBox="1"/>
          <p:nvPr>
            <p:ph type="ctrTitle"/>
          </p:nvPr>
        </p:nvSpPr>
        <p:spPr>
          <a:xfrm>
            <a:off x="739774" y="291147"/>
            <a:ext cx="3304542" cy="758191"/>
          </a:xfrm>
          <a:prstGeom prst="rect">
            <a:avLst/>
          </a:prstGeom>
        </p:spPr>
        <p:txBody>
          <a:bodyPr/>
          <a:lstStyle>
            <a:lvl1pPr indent="12700">
              <a:spcBef>
                <a:spcPts val="100"/>
              </a:spcBef>
              <a:defRPr spc="-100"/>
            </a:lvl1pPr>
          </a:lstStyle>
          <a:p>
            <a:pPr/>
            <a:r>
              <a:t>MODELLING</a:t>
            </a:r>
          </a:p>
        </p:txBody>
      </p:sp>
      <p:sp>
        <p:nvSpPr>
          <p:cNvPr id="171" name="Architecture: Convolutional Neural Network (CNN)…"/>
          <p:cNvSpPr txBox="1"/>
          <p:nvPr/>
        </p:nvSpPr>
        <p:spPr>
          <a:xfrm>
            <a:off x="732848" y="1206647"/>
            <a:ext cx="8905440" cy="542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77825" indent="-238125" defTabSz="457200">
              <a:buClr>
                <a:srgbClr val="ECECEC"/>
              </a:buClr>
              <a:buSzPct val="100000"/>
              <a:buFont typeface="TimesNewRomanPSMT"/>
              <a:buChar char="•"/>
              <a:defRPr sz="1700">
                <a:latin typeface="+mj-lt"/>
                <a:ea typeface="+mj-ea"/>
                <a:cs typeface="+mj-cs"/>
                <a:sym typeface="Helvetica"/>
              </a:defRPr>
            </a:pPr>
            <a:r>
              <a:rPr b="1"/>
              <a:t>Architecture:</a:t>
            </a:r>
            <a:r>
              <a:t> Convolutional Neural Network (CNN)</a:t>
            </a:r>
          </a:p>
          <a:p>
            <a:pPr marL="377825" indent="-238125" defTabSz="457200">
              <a:buClr>
                <a:srgbClr val="ECECEC"/>
              </a:buClr>
              <a:buSzPct val="100000"/>
              <a:buFont typeface="TimesNewRomanPSMT"/>
              <a:buChar char="•"/>
              <a:defRPr sz="1700">
                <a:latin typeface="+mj-lt"/>
                <a:ea typeface="+mj-ea"/>
                <a:cs typeface="+mj-cs"/>
                <a:sym typeface="Helvetica"/>
              </a:defRPr>
            </a:pPr>
            <a:r>
              <a:rPr b="1"/>
              <a:t>Input Shape:</a:t>
            </a:r>
            <a:r>
              <a:t> (150, 150, 3) - Images of size 150x150 pixels with 3 color channels (RGB)</a:t>
            </a:r>
          </a:p>
          <a:p>
            <a:pPr lvl="1" marL="835025" indent="-238125" defTabSz="457200">
              <a:buClr>
                <a:srgbClr val="ECECEC"/>
              </a:buClr>
              <a:buSzPct val="100000"/>
              <a:buFont typeface="TimesNewRomanPSMT"/>
              <a:buChar char="•"/>
              <a:defRPr sz="1700">
                <a:latin typeface="+mj-lt"/>
                <a:ea typeface="+mj-ea"/>
                <a:cs typeface="+mj-cs"/>
                <a:sym typeface="Helvetica"/>
              </a:defRPr>
            </a:pPr>
            <a:r>
              <a:t>Layers:</a:t>
            </a:r>
          </a:p>
          <a:p>
            <a:pPr lvl="1" marL="835025" indent="-238125" defTabSz="457200">
              <a:buClr>
                <a:srgbClr val="ECECEC"/>
              </a:buClr>
              <a:buSzPct val="100000"/>
              <a:buFont typeface="TimesNewRomanPSMT"/>
              <a:buChar char="•"/>
              <a:defRPr sz="1700">
                <a:latin typeface="+mj-lt"/>
                <a:ea typeface="+mj-ea"/>
                <a:cs typeface="+mj-cs"/>
                <a:sym typeface="Helvetica"/>
              </a:defRPr>
            </a:pPr>
            <a:r>
              <a:t>Conv2D -&gt; MaxPooling2D (32 filters, ReLU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Conv2D -&gt; MaxPooling2D (64 filters, ReLU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Conv2D -&gt; MaxPooling2D (128 filters, ReLU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Conv2D -&gt; MaxPooling2D (128 filters, ReLU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Flatten -&gt; Dropout (0.5)</a:t>
            </a:r>
          </a:p>
          <a:p>
            <a:pPr lvl="1" marL="835025" indent="-238125" defTabSz="457200">
              <a:buClr>
                <a:srgbClr val="ECECEC"/>
              </a:buClr>
              <a:buSzPct val="100000"/>
              <a:buFont typeface="TimesNewRomanPSMT"/>
              <a:buChar char="•"/>
              <a:defRPr sz="1700">
                <a:latin typeface="+mj-lt"/>
                <a:ea typeface="+mj-ea"/>
                <a:cs typeface="+mj-cs"/>
                <a:sym typeface="Helvetica"/>
              </a:defRPr>
            </a:pPr>
            <a:r>
              <a:t>Dense (512 units, ReLU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Dense (4 units, Softmax activation)</a:t>
            </a:r>
          </a:p>
          <a:p>
            <a:pPr lvl="1" marL="835025" indent="-238125" defTabSz="457200">
              <a:buClr>
                <a:srgbClr val="ECECEC"/>
              </a:buClr>
              <a:buSzPct val="100000"/>
              <a:buFont typeface="TimesNewRomanPSMT"/>
              <a:buChar char="•"/>
              <a:defRPr sz="1700">
                <a:latin typeface="+mj-lt"/>
                <a:ea typeface="+mj-ea"/>
                <a:cs typeface="+mj-cs"/>
                <a:sym typeface="Helvetica"/>
              </a:defRPr>
            </a:pPr>
            <a:r>
              <a:t>Compilation:</a:t>
            </a:r>
          </a:p>
          <a:p>
            <a:pPr lvl="1" marL="835025" indent="-238125" defTabSz="457200">
              <a:buClr>
                <a:srgbClr val="ECECEC"/>
              </a:buClr>
              <a:buSzPct val="100000"/>
              <a:buFont typeface="TimesNewRomanPSMT"/>
              <a:buChar char="•"/>
              <a:defRPr sz="1700">
                <a:latin typeface="+mj-lt"/>
                <a:ea typeface="+mj-ea"/>
                <a:cs typeface="+mj-cs"/>
                <a:sym typeface="Helvetica"/>
              </a:defRPr>
            </a:pPr>
            <a:r>
              <a:t>Optimizer: Adam</a:t>
            </a:r>
          </a:p>
          <a:p>
            <a:pPr lvl="1" marL="835025" indent="-238125" defTabSz="457200">
              <a:buClr>
                <a:srgbClr val="ECECEC"/>
              </a:buClr>
              <a:buSzPct val="100000"/>
              <a:buFont typeface="TimesNewRomanPSMT"/>
              <a:buChar char="•"/>
              <a:defRPr sz="1700">
                <a:latin typeface="+mj-lt"/>
                <a:ea typeface="+mj-ea"/>
                <a:cs typeface="+mj-cs"/>
                <a:sym typeface="Helvetica"/>
              </a:defRPr>
            </a:pPr>
            <a:r>
              <a:t>Loss: Categorical Crossentropy</a:t>
            </a:r>
          </a:p>
          <a:p>
            <a:pPr lvl="1" marL="835025" indent="-238125" defTabSz="457200">
              <a:buClr>
                <a:srgbClr val="ECECEC"/>
              </a:buClr>
              <a:buSzPct val="100000"/>
              <a:buFont typeface="TimesNewRomanPSMT"/>
              <a:buChar char="•"/>
              <a:defRPr sz="1700">
                <a:latin typeface="+mj-lt"/>
                <a:ea typeface="+mj-ea"/>
                <a:cs typeface="+mj-cs"/>
                <a:sym typeface="Helvetica"/>
              </a:defRPr>
            </a:pPr>
            <a:r>
              <a:t>Metrics: Accuracy</a:t>
            </a:r>
          </a:p>
          <a:p>
            <a:pPr lvl="1" marL="835025" indent="-238125" defTabSz="457200">
              <a:buClr>
                <a:srgbClr val="ECECEC"/>
              </a:buClr>
              <a:buSzPct val="100000"/>
              <a:buFont typeface="TimesNewRomanPSMT"/>
              <a:buChar char="•"/>
              <a:defRPr sz="1700">
                <a:latin typeface="+mj-lt"/>
                <a:ea typeface="+mj-ea"/>
                <a:cs typeface="+mj-cs"/>
                <a:sym typeface="Helvetica"/>
              </a:defRPr>
            </a:pPr>
            <a:r>
              <a:t>Training:</a:t>
            </a:r>
          </a:p>
          <a:p>
            <a:pPr lvl="1" marL="835025" indent="-238125" defTabSz="457200">
              <a:buClr>
                <a:srgbClr val="ECECEC"/>
              </a:buClr>
              <a:buSzPct val="100000"/>
              <a:buFont typeface="TimesNewRomanPSMT"/>
              <a:buChar char="•"/>
              <a:defRPr sz="1700">
                <a:latin typeface="+mj-lt"/>
                <a:ea typeface="+mj-ea"/>
                <a:cs typeface="+mj-cs"/>
                <a:sym typeface="Helvetica"/>
              </a:defRPr>
            </a:pPr>
            <a:r>
              <a:t>Epochs: 15</a:t>
            </a:r>
          </a:p>
          <a:p>
            <a:pPr lvl="1" marL="835025" indent="-238125" defTabSz="457200">
              <a:buClr>
                <a:srgbClr val="ECECEC"/>
              </a:buClr>
              <a:buSzPct val="100000"/>
              <a:buFont typeface="TimesNewRomanPSMT"/>
              <a:buChar char="•"/>
              <a:defRPr sz="1700">
                <a:latin typeface="+mj-lt"/>
                <a:ea typeface="+mj-ea"/>
                <a:cs typeface="+mj-cs"/>
                <a:sym typeface="Helvetica"/>
              </a:defRPr>
            </a:pPr>
            <a:r>
              <a:t>Batch Size: 32</a:t>
            </a:r>
          </a:p>
          <a:p>
            <a:pPr lvl="1" marL="835025" indent="-238125" defTabSz="457200">
              <a:buClr>
                <a:srgbClr val="ECECEC"/>
              </a:buClr>
              <a:buSzPct val="100000"/>
              <a:buFont typeface="TimesNewRomanPSMT"/>
              <a:buChar char="•"/>
              <a:defRPr sz="1700">
                <a:latin typeface="+mj-lt"/>
                <a:ea typeface="+mj-ea"/>
                <a:cs typeface="+mj-cs"/>
                <a:sym typeface="Helvetica"/>
              </a:defRPr>
            </a:pPr>
            <a:r>
              <a:t>Steps per Epoch: 8</a:t>
            </a:r>
          </a:p>
          <a:p>
            <a:pPr lvl="1" marL="835025" indent="-238125" defTabSz="457200">
              <a:buClr>
                <a:srgbClr val="ECECEC"/>
              </a:buClr>
              <a:buSzPct val="100000"/>
              <a:buFont typeface="TimesNewRomanPSMT"/>
              <a:buChar char="•"/>
              <a:defRPr sz="1700">
                <a:latin typeface="+mj-lt"/>
                <a:ea typeface="+mj-ea"/>
                <a:cs typeface="+mj-cs"/>
                <a:sym typeface="Helvetica"/>
              </a:defRPr>
            </a:pPr>
            <a:r>
              <a:t>Validation Steps: 8</a:t>
            </a:r>
          </a:p>
          <a:p>
            <a:pPr defTabSz="457200">
              <a:defRPr sz="1700">
                <a:latin typeface="+mj-lt"/>
                <a:ea typeface="+mj-ea"/>
                <a:cs typeface="+mj-cs"/>
                <a:sym typeface="Helvetica"/>
              </a:defRPr>
            </a:pPr>
            <a:r>
              <a:rPr b="1"/>
              <a:t>Objective:</a:t>
            </a:r>
            <a:r>
              <a:t> Classify emotions depicted in human face images into 4 categories.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