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9" name=""/>
        <p:cNvGrpSpPr/>
        <p:nvPr/>
      </p:nvGrpSpPr>
      <p:grpSpPr>
        <a:xfrm>
          <a:off x="0" y="0"/>
          <a:ext cx="0" cy="0"/>
          <a:chOff x="0" y="0"/>
          <a:chExt cx="0" cy="0"/>
        </a:xfrm>
      </p:grpSpPr>
      <p:sp>
        <p:nvSpPr>
          <p:cNvPr id="1048684"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85"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86"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87"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88"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89"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7"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5" name=""/>
        <p:cNvGrpSpPr/>
        <p:nvPr/>
      </p:nvGrpSpPr>
      <p:grpSpPr>
        <a:xfrm>
          <a:off x="0" y="0"/>
          <a:ext cx="0" cy="0"/>
          <a:chOff x="0" y="0"/>
          <a:chExt cx="0" cy="0"/>
        </a:xfrm>
      </p:grpSpPr>
      <p:sp>
        <p:nvSpPr>
          <p:cNvPr id="104867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71" name="Holder 3"/>
          <p:cNvSpPr>
            <a:spLocks noGrp="1"/>
          </p:cNvSpPr>
          <p:nvPr>
            <p:ph type="body" idx="1"/>
          </p:nvPr>
        </p:nvSpPr>
        <p:spPr/>
        <p:txBody>
          <a:bodyPr bIns="0" lIns="0" rIns="0" tIns="0"/>
          <a:p/>
        </p:txBody>
      </p:sp>
      <p:sp>
        <p:nvSpPr>
          <p:cNvPr id="104867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7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67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36" name=""/>
        <p:cNvGrpSpPr/>
        <p:nvPr/>
      </p:nvGrpSpPr>
      <p:grpSpPr>
        <a:xfrm>
          <a:off x="0" y="0"/>
          <a:ext cx="0" cy="0"/>
          <a:chOff x="0" y="0"/>
          <a:chExt cx="0" cy="0"/>
        </a:xfrm>
      </p:grpSpPr>
      <p:sp>
        <p:nvSpPr>
          <p:cNvPr id="104867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7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7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7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7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68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1" name=""/>
        <p:cNvGrpSpPr/>
        <p:nvPr/>
      </p:nvGrpSpPr>
      <p:grpSpPr>
        <a:xfrm>
          <a:off x="0" y="0"/>
          <a:ext cx="0" cy="0"/>
          <a:chOff x="0" y="0"/>
          <a:chExt cx="0" cy="0"/>
        </a:xfrm>
      </p:grpSpPr>
      <p:sp>
        <p:nvSpPr>
          <p:cNvPr id="104860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6"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7"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608"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37" name=""/>
        <p:cNvGrpSpPr/>
        <p:nvPr/>
      </p:nvGrpSpPr>
      <p:grpSpPr>
        <a:xfrm>
          <a:off x="0" y="0"/>
          <a:ext cx="0" cy="0"/>
          <a:chOff x="0" y="0"/>
          <a:chExt cx="0" cy="0"/>
        </a:xfrm>
      </p:grpSpPr>
      <p:sp>
        <p:nvSpPr>
          <p:cNvPr id="104868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68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1"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jpeg"/><Relationship Id="rId4"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8" name=""/>
        <p:cNvGrpSpPr/>
        <p:nvPr/>
      </p:nvGrpSpPr>
      <p:grpSpPr>
        <a:xfrm>
          <a:off x="0" y="0"/>
          <a:ext cx="0" cy="0"/>
          <a:chOff x="0" y="0"/>
          <a:chExt cx="0" cy="0"/>
        </a:xfrm>
      </p:grpSpPr>
      <p:grpSp>
        <p:nvGrpSpPr>
          <p:cNvPr id="19" name="object 2"/>
          <p:cNvGrpSpPr/>
          <p:nvPr/>
        </p:nvGrpSpPr>
        <p:grpSpPr>
          <a:xfrm>
            <a:off x="742950" y="11049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412781" y="4568964"/>
            <a:ext cx="10415981" cy="1654810"/>
          </a:xfrm>
          <a:prstGeom prst="rect"/>
        </p:spPr>
        <p:txBody>
          <a:bodyPr anchor="t" bIns="0" lIns="0" rIns="0" rtlCol="0" tIns="16510" vert="horz" wrap="square">
            <a:spAutoFit/>
          </a:bodyPr>
          <a:p>
            <a:pPr marL="3213735">
              <a:spcBef>
                <a:spcPts val="130"/>
              </a:spcBef>
            </a:pPr>
            <a:r>
              <a:rPr altLang="en-IN" dirty="0" lang="en-US" err="1">
                <a:cs typeface="Times New Roman"/>
              </a:rPr>
              <a:t>M</a:t>
            </a:r>
            <a:r>
              <a:rPr altLang="en-IN" dirty="0" lang="en-US" err="1">
                <a:cs typeface="Times New Roman"/>
              </a:rPr>
              <a:t>.</a:t>
            </a:r>
            <a:r>
              <a:rPr altLang="en-IN" dirty="0" lang="en-US" err="1">
                <a:cs typeface="Times New Roman"/>
              </a:rPr>
              <a:t>P</a:t>
            </a:r>
            <a:r>
              <a:rPr altLang="en-IN" dirty="0" lang="en-US" err="1">
                <a:cs typeface="Times New Roman"/>
              </a:rPr>
              <a:t>o</a:t>
            </a:r>
            <a:r>
              <a:rPr altLang="en-IN" dirty="0" lang="en-US" err="1">
                <a:cs typeface="Times New Roman"/>
              </a:rPr>
              <a:t>n</a:t>
            </a:r>
            <a:r>
              <a:rPr altLang="en-IN" dirty="0" lang="en-US" err="1">
                <a:cs typeface="Times New Roman"/>
              </a:rPr>
              <a:t> </a:t>
            </a:r>
            <a:r>
              <a:rPr altLang="en-IN" dirty="0" lang="en-US" err="1">
                <a:cs typeface="Times New Roman"/>
              </a:rPr>
              <a:t>C</a:t>
            </a:r>
            <a:r>
              <a:rPr altLang="en-IN" dirty="0" lang="en-US" err="1">
                <a:cs typeface="Times New Roman"/>
              </a:rPr>
              <a:t>h</a:t>
            </a:r>
            <a:r>
              <a:rPr altLang="en-IN" dirty="0" lang="en-US" err="1">
                <a:cs typeface="Times New Roman"/>
              </a:rPr>
              <a:t>a</a:t>
            </a:r>
            <a:r>
              <a:rPr altLang="en-IN" dirty="0" lang="en-US" err="1">
                <a:cs typeface="Times New Roman"/>
              </a:rPr>
              <a:t>n</a:t>
            </a:r>
            <a:r>
              <a:rPr altLang="en-IN" dirty="0" lang="en-US" err="1">
                <a:cs typeface="Times New Roman"/>
              </a:rPr>
              <a:t>d</a:t>
            </a:r>
            <a:r>
              <a:rPr altLang="en-IN" dirty="0" lang="en-US" err="1">
                <a:cs typeface="Times New Roman"/>
              </a:rPr>
              <a:t>r</a:t>
            </a:r>
            <a:r>
              <a:rPr altLang="en-IN" dirty="0" lang="en-US" err="1">
                <a:cs typeface="Times New Roman"/>
              </a:rPr>
              <a:t>u</a:t>
            </a:r>
            <a:br>
              <a:rPr altLang="en-IN" dirty="0" lang="en-US" err="1">
                <a:cs typeface="Times New Roman"/>
              </a:rPr>
            </a:br>
            <a:r>
              <a:rPr dirty="0" lang="en-US">
                <a:cs typeface="Times New Roman"/>
              </a:rPr>
              <a:t>Computer Science and Engineering</a:t>
            </a:r>
            <a:br>
              <a:rPr dirty="0" lang="en-US">
                <a:cs typeface="Times New Roman"/>
              </a:rPr>
            </a:br>
            <a:r>
              <a:rPr dirty="0" lang="en-US">
                <a:cs typeface="Times New Roman"/>
              </a:rPr>
              <a:t>St. Mother Theresa Engineering College</a:t>
            </a:r>
            <a:endParaRPr altLang="en-US" lang="zh-CN"/>
          </a:p>
        </p:txBody>
      </p:sp>
      <p:sp>
        <p:nvSpPr>
          <p:cNvPr id="1048601" name="object 8"/>
          <p:cNvSpPr txBox="1"/>
          <p:nvPr/>
        </p:nvSpPr>
        <p:spPr>
          <a:xfrm>
            <a:off x="1941375" y="1915849"/>
            <a:ext cx="1859280" cy="419099"/>
          </a:xfrm>
          <a:prstGeom prst="rect"/>
        </p:spPr>
        <p:txBody>
          <a:bodyPr bIns="0" lIns="0" rIns="0" rtlCol="0" tIns="12700" vert="horz" wrap="square">
            <a:spAutoFit/>
          </a:bodyPr>
          <a:p>
            <a:pPr marL="12700">
              <a:lnSpc>
                <a:spcPct val="100000"/>
              </a:lnSpc>
              <a:spcBef>
                <a:spcPts val="100"/>
              </a:spcBef>
            </a:pPr>
            <a:r>
              <a:rPr b="1" dirty="0" sz="2400" spc="10">
                <a:solidFill>
                  <a:srgbClr val="2D936B"/>
                </a:solidFill>
                <a:latin typeface="Trebuchet MS"/>
                <a:cs typeface="Trebuchet MS"/>
              </a:rPr>
              <a:t>Final</a:t>
            </a:r>
            <a:r>
              <a:rPr b="1" dirty="0" sz="2400" spc="-165">
                <a:solidFill>
                  <a:srgbClr val="2D936B"/>
                </a:solidFill>
                <a:latin typeface="Trebuchet MS"/>
                <a:cs typeface="Trebuchet MS"/>
              </a:rPr>
              <a:t> </a:t>
            </a:r>
            <a:r>
              <a:rPr b="1" dirty="0" sz="2400" spc="-5">
                <a:solidFill>
                  <a:srgbClr val="2D936B"/>
                </a:solidFill>
                <a:latin typeface="Trebuchet MS"/>
                <a:cs typeface="Trebuchet MS"/>
              </a:rPr>
              <a:t>Project</a:t>
            </a:r>
            <a:endParaRPr sz="2400">
              <a:latin typeface="Trebuchet MS"/>
              <a:cs typeface="Trebuchet MS"/>
            </a:endParaRPr>
          </a:p>
        </p:txBody>
      </p:sp>
      <p:sp>
        <p:nvSpPr>
          <p:cNvPr id="1048602"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3" name="object 17"/>
          <p:cNvSpPr txBox="1"/>
          <p:nvPr/>
        </p:nvSpPr>
        <p:spPr>
          <a:xfrm>
            <a:off x="2488060" y="2879839"/>
            <a:ext cx="6195695" cy="715010"/>
          </a:xfrm>
          <a:prstGeom prst="rect"/>
        </p:spPr>
        <p:txBody>
          <a:bodyPr anchor="t" bIns="0" lIns="0" rIns="0" rtlCol="0" tIns="16510" vert="horz" wrap="square">
            <a:spAutoFit/>
          </a:bodyPr>
          <a:lstStyle>
            <a:lvl1pPr>
              <a:defRPr b="1" sz="4800" i="0">
                <a:solidFill>
                  <a:schemeClr val="tx1"/>
                </a:solidFill>
                <a:latin typeface="Trebuchet MS"/>
                <a:ea typeface="+mj-ea"/>
                <a:cs typeface="Trebuchet MS"/>
              </a:defRPr>
            </a:lvl1pPr>
          </a:lstStyle>
          <a:p>
            <a:pPr marL="12700">
              <a:spcBef>
                <a:spcPts val="130"/>
              </a:spcBef>
            </a:pPr>
            <a:r>
              <a:rPr dirty="0" sz="4250" kern="0" lang="en-US" spc="5"/>
              <a:t>Keylogger and Security</a:t>
            </a:r>
          </a:p>
        </p:txBody>
      </p:sp>
      <p:sp>
        <p:nvSpPr>
          <p:cNvPr id="1048604" name="object 8"/>
          <p:cNvSpPr txBox="1"/>
          <p:nvPr/>
        </p:nvSpPr>
        <p:spPr>
          <a:xfrm>
            <a:off x="3249714" y="4173094"/>
            <a:ext cx="2060563" cy="419100"/>
          </a:xfrm>
          <a:prstGeom prst="rect"/>
        </p:spPr>
        <p:txBody>
          <a:bodyPr anchor="t" bIns="0" lIns="0" rIns="0" rtlCol="0" tIns="12700" vert="horz" wrap="square">
            <a:spAutoFit/>
          </a:bodyPr>
          <a:p>
            <a:pPr marL="12700">
              <a:spcBef>
                <a:spcPts val="100"/>
              </a:spcBef>
            </a:pPr>
            <a:r>
              <a:rPr b="1" dirty="0" sz="2400" lang="en-US" spc="10">
                <a:solidFill>
                  <a:srgbClr val="2D936B"/>
                </a:solidFill>
                <a:latin typeface="Trebuchet MS"/>
                <a:cs typeface="Trebuchet MS"/>
              </a:rPr>
              <a:t>Presented By,</a:t>
            </a:r>
            <a:endParaRPr b="1" dirty="0" sz="2400" lang="en-US" spc="-5">
              <a:solidFill>
                <a:srgbClr val="2D936B"/>
              </a:solidFill>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67" name="Title 1"/>
          <p:cNvSpPr>
            <a:spLocks noGrp="1"/>
          </p:cNvSpPr>
          <p:nvPr>
            <p:ph type="title"/>
          </p:nvPr>
        </p:nvSpPr>
        <p:spPr>
          <a:xfrm>
            <a:off x="755332" y="802387"/>
            <a:ext cx="10681335" cy="758190"/>
          </a:xfrm>
        </p:spPr>
        <p:txBody>
          <a:bodyPr anchor="t" bIns="0" lIns="0" rIns="0" tIns="0" wrap="square">
            <a:spAutoFit/>
          </a:bodyPr>
          <a:p>
            <a:r>
              <a:rPr dirty="0" lang="en-US"/>
              <a:t>REFERENCE</a:t>
            </a:r>
          </a:p>
        </p:txBody>
      </p:sp>
      <p:sp>
        <p:nvSpPr>
          <p:cNvPr id="1048668" name="Content Placeholder 1"/>
          <p:cNvSpPr>
            <a:spLocks noGrp="1"/>
          </p:cNvSpPr>
          <p:nvPr/>
        </p:nvSpPr>
        <p:spPr>
          <a:xfrm>
            <a:off x="581192" y="1302026"/>
            <a:ext cx="10813955" cy="4673324"/>
          </a:xfrm>
          <a:prstGeom prst="rect"/>
        </p:spPr>
        <p:txBody>
          <a:bodyPr anchor="ctr" bIns="45720" lIns="91440" rIns="91440" rtlCol="0" tIns="45720" vert="horz">
            <a:normAutofit/>
          </a:bodyPr>
          <a:lst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ea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69" name="Title 1"/>
          <p:cNvSpPr>
            <a:spLocks noGrp="1"/>
          </p:cNvSpPr>
          <p:nvPr>
            <p:ph type="title"/>
          </p:nvPr>
        </p:nvSpPr>
        <p:spPr>
          <a:xfrm>
            <a:off x="1258540" y="2800840"/>
            <a:ext cx="8280317" cy="758190"/>
          </a:xfrm>
        </p:spPr>
        <p:txBody>
          <a:bodyPr anchor="t" bIns="0" lIns="0" rIns="0" tIns="0" wrap="square">
            <a:spAutoFit/>
          </a:bodyPr>
          <a:p>
            <a:pPr algn="ctr"/>
            <a:r>
              <a:rPr dirty="0" lang="en-US"/>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2" name=""/>
        <p:cNvGrpSpPr/>
        <p:nvPr/>
      </p:nvGrpSpPr>
      <p:grpSpPr>
        <a:xfrm>
          <a:off x="0" y="0"/>
          <a:ext cx="0" cy="0"/>
          <a:chOff x="0" y="0"/>
          <a:chExt cx="0" cy="0"/>
        </a:xfrm>
      </p:grpSpPr>
      <p:grpSp>
        <p:nvGrpSpPr>
          <p:cNvPr id="23" name="object 3"/>
          <p:cNvGrpSpPr/>
          <p:nvPr/>
        </p:nvGrpSpPr>
        <p:grpSpPr>
          <a:xfrm>
            <a:off x="7443849" y="0"/>
            <a:ext cx="4752975" cy="6863080"/>
            <a:chOff x="7443849" y="0"/>
            <a:chExt cx="4752975" cy="6863080"/>
          </a:xfrm>
        </p:grpSpPr>
        <p:sp>
          <p:nvSpPr>
            <p:cNvPr id="104860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2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2"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4" name="object 18"/>
          <p:cNvGrpSpPr/>
          <p:nvPr/>
        </p:nvGrpSpPr>
        <p:grpSpPr>
          <a:xfrm>
            <a:off x="579587" y="3848277"/>
            <a:ext cx="4124325" cy="3009900"/>
            <a:chOff x="47625" y="3819523"/>
            <a:chExt cx="4124325" cy="3009900"/>
          </a:xfrm>
        </p:grpSpPr>
        <p:pic>
          <p:nvPicPr>
            <p:cNvPr id="2097153"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4"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21" name="object 21"/>
          <p:cNvSpPr txBox="1">
            <a:spLocks noGrp="1"/>
          </p:cNvSpPr>
          <p:nvPr>
            <p:ph type="title"/>
          </p:nvPr>
        </p:nvSpPr>
        <p:spPr>
          <a:xfrm>
            <a:off x="826039" y="632294"/>
            <a:ext cx="2357120" cy="1613534"/>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2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3" name="Content Placeholder 2"/>
          <p:cNvSpPr>
            <a:spLocks noGrp="1"/>
          </p:cNvSpPr>
          <p:nvPr/>
        </p:nvSpPr>
        <p:spPr>
          <a:xfrm>
            <a:off x="3052313" y="1489541"/>
            <a:ext cx="6748944" cy="4132006"/>
          </a:xfrm>
          <a:prstGeom prst="rect"/>
        </p:spPr>
        <p:txBody>
          <a:bodyPr anchor="t" bIns="45720" lIns="91440" rIns="91440" rtlCol="0" tIns="45720" vert="horz">
            <a:noAutofit/>
          </a:bodyPr>
          <a:lst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grpSp>
        <p:nvGrpSpPr>
          <p:cNvPr id="26" name="object 2"/>
          <p:cNvGrpSpPr/>
          <p:nvPr/>
        </p:nvGrpSpPr>
        <p:grpSpPr>
          <a:xfrm rot="-1080000">
            <a:off x="9069777" y="3537549"/>
            <a:ext cx="2762250" cy="3257550"/>
            <a:chOff x="7991475" y="2933700"/>
            <a:chExt cx="2762250" cy="3257550"/>
          </a:xfrm>
        </p:grpSpPr>
        <p:sp>
          <p:nvSpPr>
            <p:cNvPr id="104862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26" name="object 6"/>
          <p:cNvSpPr/>
          <p:nvPr/>
        </p:nvSpPr>
        <p:spPr>
          <a:xfrm>
            <a:off x="8018792" y="1393525"/>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7" name="object 7"/>
          <p:cNvSpPr txBox="1">
            <a:spLocks noGrp="1"/>
          </p:cNvSpPr>
          <p:nvPr>
            <p:ph type="title"/>
          </p:nvPr>
        </p:nvSpPr>
        <p:spPr>
          <a:xfrm>
            <a:off x="675921" y="747583"/>
            <a:ext cx="5636895" cy="7150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sp>
        <p:nvSpPr>
          <p:cNvPr id="104862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29" name="TextBox 10"/>
          <p:cNvSpPr txBox="1"/>
          <p:nvPr/>
        </p:nvSpPr>
        <p:spPr>
          <a:xfrm>
            <a:off x="1374476" y="2007079"/>
            <a:ext cx="7818407" cy="3482340"/>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pPr algn="just"/>
            <a:r>
              <a:rPr dirty="0" sz="3200" lang="en-IN">
                <a:solidFill>
                  <a:srgbClr val="0F0F0F"/>
                </a:solidFill>
                <a:latin typeface="Franklin Gothic Book"/>
              </a:rPr>
              <a:t>Example:</a:t>
            </a:r>
            <a:r>
              <a:rPr dirty="0" sz="2800" lang="en-IN">
                <a:solidFill>
                  <a:srgbClr val="0F0F0F"/>
                </a:solidFill>
                <a:latin typeface="Franklin Gothic Book"/>
              </a:rPr>
              <a:t> </a:t>
            </a:r>
            <a:r>
              <a:rPr dirty="0" sz="2400" lang="en-IN">
                <a:solidFill>
                  <a:srgbClr val="0F0F0F"/>
                </a:solidFill>
                <a:latin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dirty="0" lang="en-US">
              <a:cs typeface="Calibri"/>
            </a:endParaRPr>
          </a:p>
        </p:txBody>
      </p:sp>
      <p:sp>
        <p:nvSpPr>
          <p:cNvPr id="1048630" name="object 6"/>
          <p:cNvSpPr/>
          <p:nvPr/>
        </p:nvSpPr>
        <p:spPr>
          <a:xfrm>
            <a:off x="1894037" y="5562958"/>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3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2" name="object 7"/>
          <p:cNvSpPr txBox="1">
            <a:spLocks noGrp="1"/>
          </p:cNvSpPr>
          <p:nvPr>
            <p:ph type="title"/>
          </p:nvPr>
        </p:nvSpPr>
        <p:spPr>
          <a:xfrm>
            <a:off x="538492" y="427061"/>
            <a:ext cx="5551061" cy="715009"/>
          </a:xfrm>
          <a:prstGeom prst="rect"/>
        </p:spPr>
        <p:txBody>
          <a:bodyPr anchor="t" bIns="0" lIns="0" rIns="0" rtlCol="0" tIns="16510" vert="horz" wrap="square">
            <a:spAutoFit/>
          </a:bodyPr>
          <a:p>
            <a:pPr marL="12700">
              <a:spcBef>
                <a:spcPts val="130"/>
              </a:spcBef>
              <a:tabLst>
                <a:tab algn="l" pos="2642870"/>
              </a:tabLst>
            </a:pPr>
            <a:r>
              <a:rPr dirty="0" sz="4250" lang="en-US" spc="5"/>
              <a:t>PROPOSED SOLUTION</a:t>
            </a:r>
            <a:endParaRPr dirty="0" sz="4250" lang="en-US" spc="-20"/>
          </a:p>
        </p:txBody>
      </p:sp>
      <p:sp>
        <p:nvSpPr>
          <p:cNvPr id="104863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34" name="Content Placeholder 1"/>
          <p:cNvSpPr>
            <a:spLocks noGrp="1"/>
          </p:cNvSpPr>
          <p:nvPr/>
        </p:nvSpPr>
        <p:spPr>
          <a:xfrm>
            <a:off x="297898" y="1101757"/>
            <a:ext cx="10678957" cy="5578350"/>
          </a:xfrm>
          <a:prstGeom prst="rect"/>
        </p:spPr>
        <p:txBody>
          <a:bodyPr anchor="ctr" bIns="45720" lIns="91440" rIns="91440" rtlCol="0" tIns="45720" vert="horz">
            <a:noAutofit/>
          </a:bodyPr>
          <a:lst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
        <p:nvSpPr>
          <p:cNvPr id="1048635" name="object 6"/>
          <p:cNvSpPr/>
          <p:nvPr/>
        </p:nvSpPr>
        <p:spPr>
          <a:xfrm>
            <a:off x="8881433" y="343511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6" name="object 6"/>
          <p:cNvSpPr/>
          <p:nvPr/>
        </p:nvSpPr>
        <p:spPr>
          <a:xfrm>
            <a:off x="8723282" y="18536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3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0" name="object 5"/>
          <p:cNvSpPr txBox="1">
            <a:spLocks noGrp="1"/>
          </p:cNvSpPr>
          <p:nvPr>
            <p:ph type="title"/>
          </p:nvPr>
        </p:nvSpPr>
        <p:spPr>
          <a:xfrm>
            <a:off x="699452" y="891793"/>
            <a:ext cx="6006632" cy="816610"/>
          </a:xfrm>
          <a:prstGeom prst="rect"/>
        </p:spPr>
        <p:txBody>
          <a:bodyPr anchor="t" bIns="0" lIns="0" rIns="0" rtlCol="0" tIns="16510" vert="horz" wrap="square">
            <a:spAutoFit/>
          </a:bodyPr>
          <a:p>
            <a:pPr marL="12700">
              <a:spcBef>
                <a:spcPts val="130"/>
              </a:spcBef>
            </a:pPr>
            <a:r>
              <a:rPr dirty="0" lang="en-US" spc="25"/>
              <a:t>SYSTEM APPROACH</a:t>
            </a:r>
          </a:p>
        </p:txBody>
      </p:sp>
      <p:sp>
        <p:nvSpPr>
          <p:cNvPr id="104864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42" name="Content Placeholder 1"/>
          <p:cNvSpPr>
            <a:spLocks noGrp="1"/>
          </p:cNvSpPr>
          <p:nvPr/>
        </p:nvSpPr>
        <p:spPr>
          <a:xfrm>
            <a:off x="1199418" y="1086366"/>
            <a:ext cx="9778786" cy="4730833"/>
          </a:xfrm>
          <a:prstGeom prst="rect"/>
        </p:spPr>
        <p:txBody>
          <a:bodyPr anchor="ctr" bIns="45720" lIns="91440" rIns="91440" rtlCol="0" tIns="45720" vert="horz">
            <a:normAutofit/>
          </a:bodyPr>
          <a:lst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indent="0" marL="0">
              <a:buNone/>
            </a:pPr>
            <a:r>
              <a:rPr b="1" dirty="0" sz="20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sz="2000" lang="en-US">
              <a:ea typeface="Calibri"/>
              <a:cs typeface="Calibri"/>
            </a:endParaRPr>
          </a:p>
          <a:p>
            <a:pPr indent="-305435" marL="305435"/>
            <a:r>
              <a:rPr b="1" dirty="0" sz="2000" lang="en-IN">
                <a:solidFill>
                  <a:srgbClr val="0F0F0F"/>
                </a:solidFill>
              </a:rPr>
              <a:t>System requirements</a:t>
            </a:r>
            <a:endParaRPr b="1" sz="2000" lang="en-IN">
              <a:solidFill>
                <a:srgbClr val="0F0F0F"/>
              </a:solidFill>
              <a:cs typeface="Calibri"/>
            </a:endParaRPr>
          </a:p>
          <a:p>
            <a:pPr indent="-305435" marL="305435"/>
            <a:r>
              <a:rPr b="1" dirty="0" sz="2000" lang="en-IN">
                <a:solidFill>
                  <a:srgbClr val="0F0F0F"/>
                </a:solidFill>
              </a:rPr>
              <a:t>Library required to build the model</a:t>
            </a:r>
            <a:endParaRPr b="1" sz="2000" lang="en-IN">
              <a:solidFill>
                <a:srgbClr val="0F0F0F"/>
              </a:solidFill>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43" name="object 3"/>
          <p:cNvSpPr/>
          <p:nvPr/>
        </p:nvSpPr>
        <p:spPr>
          <a:xfrm>
            <a:off x="9353550" y="4614953"/>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6" name="object 6"/>
          <p:cNvSpPr txBox="1">
            <a:spLocks noGrp="1"/>
          </p:cNvSpPr>
          <p:nvPr>
            <p:ph type="title"/>
          </p:nvPr>
        </p:nvSpPr>
        <p:spPr>
          <a:xfrm>
            <a:off x="558165" y="857885"/>
            <a:ext cx="9763125" cy="813434"/>
          </a:xfrm>
          <a:prstGeom prst="rect"/>
        </p:spPr>
        <p:txBody>
          <a:bodyPr anchor="t" bIns="0" lIns="0" rIns="0" rtlCol="0" tIns="13335" vert="horz" wrap="square">
            <a:spAutoFit/>
          </a:bodyPr>
          <a:p>
            <a:pPr marL="12700">
              <a:spcBef>
                <a:spcPts val="105"/>
              </a:spcBef>
            </a:pPr>
            <a:r>
              <a:rPr dirty="0" lang="en-US" spc="-40"/>
              <a:t>ALGORITHEM </a:t>
            </a:r>
            <a:r>
              <a:rPr dirty="0" lang="en-US" spc="-40">
                <a:latin typeface="Times New Roman"/>
              </a:rPr>
              <a:t>&amp; </a:t>
            </a:r>
            <a:r>
              <a:rPr dirty="0" lang="en-US" spc="-40"/>
              <a:t>DEPLOYMENT</a:t>
            </a:r>
          </a:p>
        </p:txBody>
      </p:sp>
      <p:sp>
        <p:nvSpPr>
          <p:cNvPr id="104864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sp>
        <p:nvSpPr>
          <p:cNvPr id="1048648" name="Content Placeholder 1"/>
          <p:cNvSpPr>
            <a:spLocks noGrp="1"/>
          </p:cNvSpPr>
          <p:nvPr/>
        </p:nvSpPr>
        <p:spPr>
          <a:xfrm>
            <a:off x="1228173" y="2092780"/>
            <a:ext cx="9735653" cy="4745210"/>
          </a:xfrm>
          <a:prstGeom prst="rect"/>
        </p:spPr>
        <p:txBody>
          <a:bodyPr anchor="ctr" bIns="45720" lIns="91440" rIns="91440" rtlCol="0" tIns="45720" vert="horz">
            <a:noAutofit/>
          </a:bodyPr>
          <a:lst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305435" marL="305435"/>
            <a:r>
              <a:rPr dirty="0" sz="1600" lang="en-IN">
                <a:ea typeface="+mn-lt"/>
                <a:cs typeface="+mn-lt"/>
              </a:rPr>
              <a:t>In the Algorithm section, describe the machine learning algorithm chosen for predicting bike counts. Here's an example structure for this section:</a:t>
            </a:r>
            <a:endParaRPr sz="1600" lang="en-IN">
              <a:cs typeface="Calibri"/>
            </a:endParaRPr>
          </a:p>
          <a:p>
            <a:pPr indent="-305435" marL="305435"/>
            <a:r>
              <a:rPr b="1" dirty="0" sz="1600" lang="en-IN">
                <a:ea typeface="+mn-lt"/>
                <a:cs typeface="+mn-lt"/>
              </a:rPr>
              <a:t>Algorithm Selection:</a:t>
            </a:r>
            <a:endParaRPr sz="1600" lang="en-IN">
              <a:cs typeface="Calibri"/>
            </a:endParaRPr>
          </a:p>
          <a:p>
            <a:pPr indent="-305435" lvl="1" marL="629920"/>
            <a:r>
              <a:rPr dirty="0" sz="1600" lang="en-IN">
                <a:ea typeface="+mn-lt"/>
                <a:cs typeface="+mn-lt"/>
              </a:rPr>
              <a:t>Provide a brief overview of the chosen algorithm (e.g., time-series forecasting model, like ARIMA or LSTM) and justify its selection based on the problem statement and data characteristics.</a:t>
            </a:r>
            <a:endParaRPr sz="1600" lang="en-IN">
              <a:cs typeface="Calibri"/>
            </a:endParaRPr>
          </a:p>
          <a:p>
            <a:pPr indent="-305435" marL="305435"/>
            <a:r>
              <a:rPr b="1" dirty="0" sz="1600" lang="en-IN">
                <a:ea typeface="+mn-lt"/>
                <a:cs typeface="+mn-lt"/>
              </a:rPr>
              <a:t>Data Input:</a:t>
            </a:r>
            <a:endParaRPr sz="1600" lang="en-IN">
              <a:cs typeface="Calibri"/>
            </a:endParaRPr>
          </a:p>
          <a:p>
            <a:pPr indent="-305435" lvl="1" marL="629920"/>
            <a:r>
              <a:rPr dirty="0" sz="1600" lang="en-IN">
                <a:ea typeface="+mn-lt"/>
                <a:cs typeface="+mn-lt"/>
              </a:rPr>
              <a:t>Specify the input features used by the algorithm, such as historical bike rental data, weather conditions, day of the week, and any other relevant factors.</a:t>
            </a:r>
            <a:endParaRPr sz="1600" lang="en-IN">
              <a:cs typeface="Calibri"/>
            </a:endParaRPr>
          </a:p>
          <a:p>
            <a:pPr indent="-305435" marL="305435"/>
            <a:r>
              <a:rPr b="1" dirty="0" sz="1600" lang="en-IN">
                <a:ea typeface="+mn-lt"/>
                <a:cs typeface="+mn-lt"/>
              </a:rPr>
              <a:t>Training Process:</a:t>
            </a:r>
            <a:endParaRPr sz="1600" lang="en-IN">
              <a:cs typeface="Calibri"/>
            </a:endParaRPr>
          </a:p>
          <a:p>
            <a:pPr indent="-305435" lvl="1" marL="629920"/>
            <a:r>
              <a:rPr dirty="0" sz="1600" lang="en-IN">
                <a:ea typeface="+mn-lt"/>
                <a:cs typeface="+mn-lt"/>
              </a:rPr>
              <a:t>Explain how the algorithm is trained using historical data. Highlight any specific considerations or techniques employed, such as cross-validation or hyperparameter tuning.</a:t>
            </a:r>
            <a:endParaRPr sz="1600" lang="en-IN">
              <a:cs typeface="Calibri"/>
            </a:endParaRPr>
          </a:p>
          <a:p>
            <a:pPr indent="-305435" marL="305435"/>
            <a:r>
              <a:rPr b="1" dirty="0" sz="1600" lang="en-IN">
                <a:ea typeface="+mn-lt"/>
                <a:cs typeface="+mn-lt"/>
              </a:rPr>
              <a:t>Prediction Process:</a:t>
            </a:r>
            <a:endParaRPr sz="1600" lang="en-IN">
              <a:cs typeface="Calibri"/>
            </a:endParaRPr>
          </a:p>
          <a:p>
            <a:pPr indent="-305435" lvl="1" marL="629920"/>
            <a:r>
              <a:rPr dirty="0" sz="1600" lang="en-IN">
                <a:ea typeface="+mn-lt"/>
                <a:cs typeface="+mn-lt"/>
              </a:rPr>
              <a:t>Detail how the trained algorithm makes predictions for future bike counts. Discuss any real-time data inputs considered during the prediction phase.</a:t>
            </a:r>
            <a:endParaRPr sz="1600" lang="en-IN">
              <a:cs typeface="Calibri"/>
            </a:endParaRPr>
          </a:p>
          <a:p>
            <a:pPr indent="-305435" marL="305435"/>
            <a:endParaRPr dirty="0" sz="1800" lang="en-IN">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49" name="object 3"/>
          <p:cNvSpPr/>
          <p:nvPr/>
        </p:nvSpPr>
        <p:spPr>
          <a:xfrm>
            <a:off x="9353550" y="4701217"/>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6" name="object 6"/>
          <p:cNvPicPr>
            <a:picLocks/>
          </p:cNvPicPr>
          <p:nvPr/>
        </p:nvPicPr>
        <p:blipFill>
          <a:blip xmlns:r="http://schemas.openxmlformats.org/officeDocument/2006/relationships" r:embed="rId1" cstate="print"/>
          <a:stretch>
            <a:fillRect/>
          </a:stretch>
        </p:blipFill>
        <p:spPr>
          <a:xfrm>
            <a:off x="9166" y="4344656"/>
            <a:ext cx="1647466" cy="2499324"/>
          </a:xfrm>
          <a:prstGeom prst="rect"/>
        </p:spPr>
      </p:pic>
      <p:sp>
        <p:nvSpPr>
          <p:cNvPr id="1048652" name="object 7"/>
          <p:cNvSpPr txBox="1">
            <a:spLocks noGrp="1"/>
          </p:cNvSpPr>
          <p:nvPr>
            <p:ph type="title"/>
          </p:nvPr>
        </p:nvSpPr>
        <p:spPr>
          <a:xfrm>
            <a:off x="826039" y="798712"/>
            <a:ext cx="7543165" cy="755335"/>
          </a:xfrm>
          <a:prstGeom prst="rect"/>
        </p:spPr>
        <p:txBody>
          <a:bodyPr anchor="t" bIns="0" lIns="0" rIns="0" rtlCol="0" tIns="16510" vert="horz" wrap="square">
            <a:spAutoFit/>
          </a:bodyPr>
          <a:p>
            <a:pPr marL="12700">
              <a:lnSpc>
                <a:spcPct val="100000"/>
              </a:lnSpc>
              <a:spcBef>
                <a:spcPts val="130"/>
              </a:spcBef>
            </a:pPr>
            <a:r>
              <a:rPr dirty="0" lang="en-US" spc="15"/>
              <a:t>RESULT</a:t>
            </a:r>
          </a:p>
        </p:txBody>
      </p:sp>
      <p:sp>
        <p:nvSpPr>
          <p:cNvPr id="104865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7</a:t>
            </a:fld>
            <a:endParaRPr sz="1100">
              <a:latin typeface="Trebuchet MS"/>
              <a:cs typeface="Trebuchet MS"/>
            </a:endParaRPr>
          </a:p>
        </p:txBody>
      </p:sp>
      <p:sp>
        <p:nvSpPr>
          <p:cNvPr id="1048654" name="Content Placeholder 1"/>
          <p:cNvSpPr>
            <a:spLocks noGrp="1"/>
          </p:cNvSpPr>
          <p:nvPr/>
        </p:nvSpPr>
        <p:spPr>
          <a:xfrm>
            <a:off x="825607" y="2380326"/>
            <a:ext cx="10684559" cy="2085401"/>
          </a:xfrm>
          <a:prstGeom prst="rect"/>
        </p:spPr>
        <p:txBody>
          <a:bodyPr anchor="ctr" bIns="45720" lIns="91440" rIns="91440" rtlCol="0" tIns="45720" vert="horz">
            <a:normAutofit/>
          </a:bodyPr>
          <a:lst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1048659" name="object 8"/>
          <p:cNvSpPr txBox="1"/>
          <p:nvPr/>
        </p:nvSpPr>
        <p:spPr>
          <a:xfrm>
            <a:off x="754152" y="808731"/>
            <a:ext cx="3864621" cy="752129"/>
          </a:xfrm>
          <a:prstGeom prst="rect"/>
        </p:spPr>
        <p:txBody>
          <a:bodyPr anchor="t" bIns="0" lIns="0" rIns="0" rtlCol="0" tIns="13335" vert="horz" wrap="square">
            <a:spAutoFit/>
          </a:bodyPr>
          <a:p>
            <a:pPr marL="12700">
              <a:lnSpc>
                <a:spcPct val="100000"/>
              </a:lnSpc>
              <a:spcBef>
                <a:spcPts val="105"/>
              </a:spcBef>
            </a:pPr>
            <a:r>
              <a:rPr b="1" dirty="0" sz="4800" lang="en-US" spc="15">
                <a:latin typeface="Trebuchet MS"/>
                <a:cs typeface="Trebuchet MS"/>
              </a:rPr>
              <a:t>CONCLUTION</a:t>
            </a:r>
          </a:p>
        </p:txBody>
      </p:sp>
      <p:sp>
        <p:nvSpPr>
          <p:cNvPr id="1048660" name="Content Placeholder 1"/>
          <p:cNvSpPr>
            <a:spLocks noGrp="1"/>
          </p:cNvSpPr>
          <p:nvPr/>
        </p:nvSpPr>
        <p:spPr>
          <a:xfrm>
            <a:off x="1141909" y="1316403"/>
            <a:ext cx="10238861" cy="4587060"/>
          </a:xfrm>
          <a:prstGeom prst="rect"/>
        </p:spPr>
        <p:txBody>
          <a:bodyPr anchor="ctr" bIns="45720" lIns="91440" rIns="91440" rtlCol="0" tIns="45720" vert="horz">
            <a:normAutofit/>
          </a:bodyPr>
          <a:lst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4" name="object 7"/>
          <p:cNvSpPr txBox="1">
            <a:spLocks noGrp="1"/>
          </p:cNvSpPr>
          <p:nvPr>
            <p:ph type="title"/>
          </p:nvPr>
        </p:nvSpPr>
        <p:spPr>
          <a:xfrm>
            <a:off x="683446" y="845520"/>
            <a:ext cx="4536224" cy="752129"/>
          </a:xfrm>
          <a:prstGeom prst="rect"/>
        </p:spPr>
        <p:txBody>
          <a:bodyPr anchor="t" bIns="0" lIns="0" rIns="0" rtlCol="0" tIns="13335" vert="horz" wrap="square">
            <a:spAutoFit/>
          </a:bodyPr>
          <a:p>
            <a:pPr marL="12700">
              <a:spcBef>
                <a:spcPts val="105"/>
              </a:spcBef>
            </a:pPr>
            <a:r>
              <a:rPr dirty="0" lang="en-US"/>
              <a:t>FUTURE SCOPE</a:t>
            </a:r>
          </a:p>
        </p:txBody>
      </p:sp>
      <p:sp>
        <p:nvSpPr>
          <p:cNvPr id="104866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66" name="Content Placeholder 2"/>
          <p:cNvSpPr>
            <a:spLocks noGrp="1"/>
          </p:cNvSpPr>
          <p:nvPr/>
        </p:nvSpPr>
        <p:spPr>
          <a:xfrm>
            <a:off x="1127531" y="1215762"/>
            <a:ext cx="9936936" cy="4687701"/>
          </a:xfrm>
          <a:prstGeom prst="rect"/>
        </p:spPr>
        <p:txBody>
          <a:bodyPr anchor="ctr" bIns="45720" lIns="91440" rIns="91440" rtlCol="0" tIns="45720" vert="horz">
            <a:normAutofit/>
          </a:bodyPr>
          <a:lst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indent="0" marL="0">
              <a:buNone/>
            </a:pPr>
            <a:endParaRPr b="1" dirty="0" sz="2400" lang="en-US">
              <a:ea typeface="Calibri"/>
              <a:cs typeface="Calibri"/>
            </a:endParaRPr>
          </a:p>
          <a:p>
            <a:pPr algn="just" indent="-305435" marL="305435"/>
            <a:r>
              <a:rPr dirty="0" sz="24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sz="2400" lang="en-US">
              <a:ea typeface="Calibri"/>
              <a:cs typeface="Calibri"/>
            </a:endParaRPr>
          </a:p>
          <a:p>
            <a:pPr algn="just" indent="-305435" marL="305435"/>
            <a:endParaRPr dirty="0" sz="1800" lang="en-US">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Student</dc:title>
  <dc:creator>ESAKKI PREM KUMAR</dc:creator>
  <cp:lastModifiedBy>ESAKKI PREM KUMAR</cp:lastModifiedBy>
  <dcterms:created xsi:type="dcterms:W3CDTF">2024-04-02T04:09:33Z</dcterms:created>
  <dcterms:modified xsi:type="dcterms:W3CDTF">2024-04-03T10:07:47Z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y fmtid="{D5CDD505-2E9C-101B-9397-08002B2CF9AE}" pid="4" name="ICV">
    <vt:lpwstr>c1caa7452dff457fb47ac631b0081101</vt:lpwstr>
  </property>
</Properties>
</file>