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7772400" cy="10058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295200" y="162000"/>
            <a:ext cx="1847160" cy="5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5886360" y="209520"/>
            <a:ext cx="1336320" cy="35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82840" y="3117960"/>
            <a:ext cx="6606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598F35-8440-4515-991C-3BB4CB220D02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object 16" descr=""/>
          <p:cNvPicPr/>
          <p:nvPr/>
        </p:nvPicPr>
        <p:blipFill>
          <a:blip r:embed="rId2"/>
          <a:stretch/>
        </p:blipFill>
        <p:spPr>
          <a:xfrm>
            <a:off x="295200" y="162000"/>
            <a:ext cx="1847160" cy="5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bg object 17" descr=""/>
          <p:cNvPicPr/>
          <p:nvPr/>
        </p:nvPicPr>
        <p:blipFill>
          <a:blip r:embed="rId3"/>
          <a:stretch/>
        </p:blipFill>
        <p:spPr>
          <a:xfrm>
            <a:off x="5886360" y="209520"/>
            <a:ext cx="1336320" cy="35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800" y="402480"/>
            <a:ext cx="699444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800" y="2313360"/>
            <a:ext cx="6994440" cy="663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F733EA-7851-46E9-A1A3-9769F50CDB26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 object 16" descr=""/>
          <p:cNvPicPr/>
          <p:nvPr/>
        </p:nvPicPr>
        <p:blipFill>
          <a:blip r:embed="rId2"/>
          <a:stretch/>
        </p:blipFill>
        <p:spPr>
          <a:xfrm>
            <a:off x="295200" y="162000"/>
            <a:ext cx="1847160" cy="5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bg object 17" descr=""/>
          <p:cNvPicPr/>
          <p:nvPr/>
        </p:nvPicPr>
        <p:blipFill>
          <a:blip r:embed="rId3"/>
          <a:stretch/>
        </p:blipFill>
        <p:spPr>
          <a:xfrm>
            <a:off x="5886360" y="209520"/>
            <a:ext cx="1336320" cy="35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800" y="402480"/>
            <a:ext cx="699444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800" y="2313360"/>
            <a:ext cx="3380400" cy="59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002840" y="2313360"/>
            <a:ext cx="3380400" cy="59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7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8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9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4893C9-1263-4EA6-B657-9F0DF3FB3771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g object 16" descr=""/>
          <p:cNvPicPr/>
          <p:nvPr/>
        </p:nvPicPr>
        <p:blipFill>
          <a:blip r:embed="rId2"/>
          <a:stretch/>
        </p:blipFill>
        <p:spPr>
          <a:xfrm>
            <a:off x="295200" y="162000"/>
            <a:ext cx="1847160" cy="5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bg object 17" descr=""/>
          <p:cNvPicPr/>
          <p:nvPr/>
        </p:nvPicPr>
        <p:blipFill>
          <a:blip r:embed="rId3"/>
          <a:stretch/>
        </p:blipFill>
        <p:spPr>
          <a:xfrm>
            <a:off x="5886360" y="209520"/>
            <a:ext cx="1336320" cy="35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800" y="402480"/>
            <a:ext cx="699444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ftr" idx="10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1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2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5936FF-26BC-41D3-A4DD-484EEB98385A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g object 16" descr=""/>
          <p:cNvPicPr/>
          <p:nvPr/>
        </p:nvPicPr>
        <p:blipFill>
          <a:blip r:embed="rId2"/>
          <a:stretch/>
        </p:blipFill>
        <p:spPr>
          <a:xfrm>
            <a:off x="295200" y="162000"/>
            <a:ext cx="1847160" cy="5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bg object 17" descr=""/>
          <p:cNvPicPr/>
          <p:nvPr/>
        </p:nvPicPr>
        <p:blipFill>
          <a:blip r:embed="rId3"/>
          <a:stretch/>
        </p:blipFill>
        <p:spPr>
          <a:xfrm>
            <a:off x="5886360" y="209520"/>
            <a:ext cx="1336320" cy="35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dt" idx="14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15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87C88A-01E8-4AA6-8C73-04020E41101A}" type="slidenum">
              <a:rPr b="0" lang="en-IN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440" cy="167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440" cy="58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"/>
          <p:cNvSpPr/>
          <p:nvPr/>
        </p:nvSpPr>
        <p:spPr>
          <a:xfrm>
            <a:off x="228600" y="990720"/>
            <a:ext cx="731448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  CALCULATING FAMILY EXPENSES USING SERVICE NOW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object 3"/>
          <p:cNvSpPr/>
          <p:nvPr/>
        </p:nvSpPr>
        <p:spPr>
          <a:xfrm>
            <a:off x="892800" y="1467360"/>
            <a:ext cx="6498000" cy="76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600">
              <a:lnSpc>
                <a:spcPct val="100000"/>
              </a:lnSpc>
              <a:spcBef>
                <a:spcPts val="99"/>
              </a:spcBef>
            </a:pPr>
            <a:r>
              <a:rPr b="1" lang="en-IN" sz="1800" spc="-3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</a:t>
            </a:r>
            <a:r>
              <a:rPr b="1" lang="en-IN" sz="1800" spc="-79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IN" sz="1800" spc="-26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Id:</a:t>
            </a:r>
            <a:r>
              <a:rPr b="1" lang="en-US" sz="1800" spc="-26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NM2025TMID13481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">
              <a:lnSpc>
                <a:spcPct val="100000"/>
              </a:lnSpc>
              <a:spcBef>
                <a:spcPts val="2004"/>
              </a:spcBef>
            </a:pPr>
            <a:r>
              <a:rPr b="1" lang="en-US" sz="1800" spc="-3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</a:t>
            </a:r>
            <a:r>
              <a:rPr b="1" lang="en-US" sz="1800" spc="-79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800" spc="-1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Members:4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9200">
              <a:lnSpc>
                <a:spcPct val="100000"/>
              </a:lnSpc>
              <a:spcBef>
                <a:spcPts val="2030"/>
              </a:spcBef>
            </a:pPr>
            <a:r>
              <a:rPr b="1" lang="en-US" sz="1400" spc="-26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</a:t>
            </a:r>
            <a:r>
              <a:rPr b="1" lang="en-US" sz="1400" spc="-54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pc="-1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Leader:</a:t>
            </a:r>
            <a:r>
              <a:rPr b="1" lang="en-US" sz="1400" spc="-11" strike="noStrike" u="none">
                <a:solidFill>
                  <a:srgbClr val="000000"/>
                </a:solidFill>
                <a:effectLst/>
                <a:uFillTx/>
                <a:latin typeface="Georgia"/>
              </a:rPr>
              <a:t>M.KISON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9200">
              <a:lnSpc>
                <a:spcPct val="100000"/>
              </a:lnSpc>
              <a:spcBef>
                <a:spcPts val="371"/>
              </a:spcBef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3000">
              <a:lnSpc>
                <a:spcPct val="100000"/>
              </a:lnSpc>
              <a:spcBef>
                <a:spcPts val="6"/>
              </a:spcBef>
            </a:pPr>
            <a:r>
              <a:rPr b="1" lang="en-US" sz="1400" spc="-26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</a:t>
            </a:r>
            <a:r>
              <a:rPr b="1" lang="en-US" sz="1400" spc="-4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Member</a:t>
            </a:r>
            <a:r>
              <a:rPr b="1" lang="en-US" sz="1400" spc="-6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pc="-5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1:E.CHANDRU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3000">
              <a:lnSpc>
                <a:spcPct val="100000"/>
              </a:lnSpc>
              <a:spcBef>
                <a:spcPts val="366"/>
              </a:spcBef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3000">
              <a:lnSpc>
                <a:spcPct val="100000"/>
              </a:lnSpc>
              <a:spcBef>
                <a:spcPts val="6"/>
              </a:spcBef>
            </a:pPr>
            <a:r>
              <a:rPr b="1" lang="en-US" sz="1400" spc="-26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</a:t>
            </a:r>
            <a:r>
              <a:rPr b="1" lang="en-US" sz="1400" spc="-5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Member</a:t>
            </a:r>
            <a:r>
              <a:rPr b="1" lang="en-US" sz="1400" spc="-65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pc="-5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2:S.ABISHAKE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indent="50040">
              <a:lnSpc>
                <a:spcPts val="3660"/>
              </a:lnSpc>
              <a:spcBef>
                <a:spcPts val="439"/>
              </a:spcBef>
              <a:tabLst>
                <a:tab algn="l" pos="0"/>
              </a:tabLst>
            </a:pPr>
            <a:r>
              <a:rPr b="1" lang="en-US" sz="1400" spc="-26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</a:t>
            </a:r>
            <a:r>
              <a:rPr b="1" lang="en-US" sz="1400" spc="-45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Member</a:t>
            </a:r>
            <a:r>
              <a:rPr b="1" lang="en-US" sz="1400" spc="-6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pc="-5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3:S.NAVEEN KUMAR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 indent="50040">
              <a:lnSpc>
                <a:spcPts val="3660"/>
              </a:lnSpc>
              <a:spcBef>
                <a:spcPts val="439"/>
              </a:spcBef>
              <a:tabLst>
                <a:tab algn="l" pos="0"/>
              </a:tabLst>
            </a:pPr>
            <a:r>
              <a:rPr b="1" lang="en-US" sz="1400" spc="-5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Problem</a:t>
            </a:r>
            <a:r>
              <a:rPr b="1" lang="en-US" sz="1400" spc="-6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pc="-1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Statement: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25"/>
              </a:spcBef>
              <a:tabLst>
                <a:tab algn="l" pos="0"/>
              </a:tabLst>
            </a:pPr>
            <a:r>
              <a:rPr b="1" lang="en-US" sz="1400" spc="-1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Objective: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9"/>
              </a:spcBef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Skills: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2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TASK</a:t>
            </a:r>
            <a:r>
              <a:rPr b="1" lang="en-US" sz="1400" spc="-5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pc="-11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INITIATION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r>
              <a:rPr b="1" lang="en-IN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Setting up ServiceNow Instance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Sign up for a developer account on the ServiceNow Developer site “https://developer.servicenow.com”.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Once logged in, navigate to the "Personal Developer Instance" section.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on "Request Instance" to create a new ServiceNow instance.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Fill out the required information and submit the request.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You'll receive an email with the instance details once it's ready.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Log in to your ServiceNow instance using the provided credentials.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Now you will navigate to the ServiceNow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algn="l" pos="0"/>
              </a:tabLst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" descr=""/>
          <p:cNvPicPr/>
          <p:nvPr/>
        </p:nvPicPr>
        <p:blipFill>
          <a:blip r:embed="rId1"/>
          <a:stretch/>
        </p:blipFill>
        <p:spPr>
          <a:xfrm>
            <a:off x="533520" y="1295280"/>
            <a:ext cx="6933600" cy="2111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Rectangle 5"/>
          <p:cNvSpPr/>
          <p:nvPr/>
        </p:nvSpPr>
        <p:spPr>
          <a:xfrm>
            <a:off x="533520" y="3809880"/>
            <a:ext cx="373320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8.Click on Submit</a:t>
            </a:r>
            <a:r>
              <a:rPr b="0" lang="en-IN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6"/>
          <p:cNvSpPr/>
          <p:nvPr/>
        </p:nvSpPr>
        <p:spPr>
          <a:xfrm>
            <a:off x="408960" y="4613040"/>
            <a:ext cx="348948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8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Configure the Form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Rectangle 7"/>
          <p:cNvSpPr/>
          <p:nvPr/>
        </p:nvSpPr>
        <p:spPr>
          <a:xfrm>
            <a:off x="533520" y="5455800"/>
            <a:ext cx="7238160" cy="19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All &gt;&gt; In the filter search for Daily Expenses &gt;&gt; Open Daily Expenses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New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the Header and right click there&gt;&gt; click on Configure &gt;&gt; Select Form Design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Customize or Drag Drop the form as per your requirement</a:t>
            </a: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Picture 9" descr=""/>
          <p:cNvPicPr/>
          <p:nvPr/>
        </p:nvPicPr>
        <p:blipFill>
          <a:blip r:embed="rId2"/>
          <a:stretch/>
        </p:blipFill>
        <p:spPr>
          <a:xfrm>
            <a:off x="228600" y="7714440"/>
            <a:ext cx="7238160" cy="1728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"/>
          <p:cNvSpPr/>
          <p:nvPr/>
        </p:nvSpPr>
        <p:spPr>
          <a:xfrm>
            <a:off x="533520" y="1505160"/>
            <a:ext cx="670500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Make Number Read-Only Field by clicking on the gear icon          and checking Read-Only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Make Date, Family Member Name Mandatory Field by clicking on the gear icon and checking Mandatory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Save.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Rectangle 5"/>
          <p:cNvSpPr/>
          <p:nvPr/>
        </p:nvSpPr>
        <p:spPr>
          <a:xfrm>
            <a:off x="457200" y="3605760"/>
            <a:ext cx="441900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8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Creation of Relationship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Rectangle 6"/>
          <p:cNvSpPr/>
          <p:nvPr/>
        </p:nvSpPr>
        <p:spPr>
          <a:xfrm>
            <a:off x="457200" y="4808160"/>
            <a:ext cx="708588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Creation of Relationship between Family Expenses and Daily Expenses tables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7"/>
          <p:cNvSpPr/>
          <p:nvPr/>
        </p:nvSpPr>
        <p:spPr>
          <a:xfrm>
            <a:off x="723960" y="6454800"/>
            <a:ext cx="6323760" cy="23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All &gt;&gt; In the filter search for Relationships &gt;&gt; Open Relationships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New.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Enter the details: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Name : Daily Expenses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Applies to table : Select Family Expenses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Daily Expenses : Select Daily Expenses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4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Save.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2"/>
          <p:cNvSpPr/>
          <p:nvPr/>
        </p:nvSpPr>
        <p:spPr>
          <a:xfrm>
            <a:off x="533520" y="1447920"/>
            <a:ext cx="7009560" cy="16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29160">
              <a:lnSpc>
                <a:spcPct val="100000"/>
              </a:lnSpc>
              <a:spcBef>
                <a:spcPts val="218"/>
              </a:spcBef>
              <a:tabLst>
                <a:tab algn="l" pos="20448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Configuring Related List on Family Expenses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9160">
              <a:lnSpc>
                <a:spcPct val="100000"/>
              </a:lnSpc>
              <a:spcBef>
                <a:spcPts val="218"/>
              </a:spcBef>
              <a:tabLst>
                <a:tab algn="l" pos="204480"/>
              </a:tabLst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9160">
              <a:lnSpc>
                <a:spcPct val="100000"/>
              </a:lnSpc>
              <a:spcBef>
                <a:spcPts val="218"/>
              </a:spcBef>
              <a:tabLst>
                <a:tab algn="l" pos="20448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3"/>
          <p:cNvSpPr/>
          <p:nvPr/>
        </p:nvSpPr>
        <p:spPr>
          <a:xfrm>
            <a:off x="533520" y="3002760"/>
            <a:ext cx="670500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Configuring Related List on Family Expenses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533520" y="3763800"/>
            <a:ext cx="7238160" cy="22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All &gt;&gt; In the filter search for Family Expenses &gt;&gt; Open Family Expenses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New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the Header and right click there&gt;&gt; click on Configure &gt;&gt; Select Related Lists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Add Daily Expenses to the Selected Area.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Save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1"/>
          <a:stretch/>
        </p:blipFill>
        <p:spPr>
          <a:xfrm>
            <a:off x="990720" y="6711120"/>
            <a:ext cx="8609760" cy="2694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/>
        </p:nvSpPr>
        <p:spPr>
          <a:xfrm>
            <a:off x="304920" y="1371600"/>
            <a:ext cx="485316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>
              <a:lnSpc>
                <a:spcPct val="100000"/>
              </a:lnSpc>
              <a:spcBef>
                <a:spcPts val="496"/>
              </a:spcBef>
            </a:pPr>
            <a:r>
              <a:rPr b="1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Creation of Business Rules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380880" y="2114640"/>
            <a:ext cx="7619400" cy="19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All &gt;&gt; In the filter search for Business Rules.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Under System Definition Select Business Rules then click on New.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Enter the Details: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Name : Family Expenses BR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Table : Select Daily Expenses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Check Advanced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Picture 6" descr=""/>
          <p:cNvPicPr/>
          <p:nvPr/>
        </p:nvPicPr>
        <p:blipFill>
          <a:blip r:embed="rId1"/>
          <a:stretch/>
        </p:blipFill>
        <p:spPr>
          <a:xfrm>
            <a:off x="343080" y="4419720"/>
            <a:ext cx="7085880" cy="144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Rectangle 7"/>
          <p:cNvSpPr/>
          <p:nvPr/>
        </p:nvSpPr>
        <p:spPr>
          <a:xfrm>
            <a:off x="380880" y="6158520"/>
            <a:ext cx="477720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4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In when to run Check Insert and Update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380880" y="6853680"/>
            <a:ext cx="9676800" cy="297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3"/>
          <p:cNvSpPr/>
          <p:nvPr/>
        </p:nvSpPr>
        <p:spPr>
          <a:xfrm>
            <a:off x="1066680" y="1295280"/>
            <a:ext cx="5637960" cy="89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IN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In Advance(we write the code): Write the below code &gt;&gt;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br>
              <a:rPr sz="1800"/>
            </a:b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(function executeRule(current, previous /*null when async*/) {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br>
              <a:rPr sz="1800"/>
            </a:b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var FamilyExpenses = new GlideRecord('u_family_expenses');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FamilyExpenses.addQuery('u_date',current.u_date);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FamilyExpenses.query();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if(FamilyExpenses.next())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{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FamilyExpenses.u_amount += current.u_expense;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FamilyExpenses.u_expense_details += "&gt;"+current.u_comments+":"+"Rs."+current.u_expense+"/-";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FamilyExpenses.update();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}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else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{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var NewFamilyExpenses = new GlideRecord('u_family_expenses');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NewFamilyExpenses.u_date = current.u_date;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NewFamilyExpenses.u_amount = current.u_expense;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NewFamilyExpenses.u_expense_details += "&gt;"+current.u_comments+":"+"Rs."+current.u_expense+"/-";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NewFamilyExpenses.insert();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}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br>
              <a:rPr sz="1800"/>
            </a:b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})(current, previous);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br>
              <a:rPr sz="1800"/>
            </a:b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0" y="2298600"/>
            <a:ext cx="7695360" cy="381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Rectangle 5"/>
          <p:cNvSpPr/>
          <p:nvPr/>
        </p:nvSpPr>
        <p:spPr>
          <a:xfrm>
            <a:off x="324000" y="7372440"/>
            <a:ext cx="674316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6.Go to the Header and right click there&gt;&gt; click on Save.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/>
          <p:nvPr/>
        </p:nvSpPr>
        <p:spPr>
          <a:xfrm>
            <a:off x="444600" y="990720"/>
            <a:ext cx="549648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t">
            <a:spAutoFit/>
          </a:bodyPr>
          <a:p>
            <a:pPr>
              <a:lnSpc>
                <a:spcPct val="100000"/>
              </a:lnSpc>
            </a:pPr>
            <a:r>
              <a:rPr b="1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Configure the Relationship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200"/>
            </a:b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3"/>
          <p:cNvSpPr/>
          <p:nvPr/>
        </p:nvSpPr>
        <p:spPr>
          <a:xfrm>
            <a:off x="533520" y="1600200"/>
            <a:ext cx="7504920" cy="45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1.Go to All &gt;&gt; In the filter search for Relationships &gt;&gt; Open Relationships.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2.In that, open Daily Expenses Relationship.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3.For Applies to table : Select Family Expenses.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4.In Query with : write the below Query.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(function refineQuery(current, parent) {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Add your code here, such as current.addQuery(field, value);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current.addQuery('u_date',parent.u_date);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current.query();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})(current, parent);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5.Click on Update.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Picture 5" descr=""/>
          <p:cNvPicPr/>
          <p:nvPr/>
        </p:nvPicPr>
        <p:blipFill>
          <a:blip r:embed="rId1"/>
          <a:stretch/>
        </p:blipFill>
        <p:spPr>
          <a:xfrm>
            <a:off x="260280" y="6124680"/>
            <a:ext cx="7251120" cy="327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3"/>
          <p:cNvSpPr/>
          <p:nvPr/>
        </p:nvSpPr>
        <p:spPr>
          <a:xfrm>
            <a:off x="609480" y="2057400"/>
            <a:ext cx="7009560" cy="60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32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Conclusion: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 </a:t>
            </a:r>
            <a:r>
              <a:rPr b="1" lang="en-IN" sz="32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                  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/>
          <p:cNvSpPr/>
          <p:nvPr/>
        </p:nvSpPr>
        <p:spPr>
          <a:xfrm>
            <a:off x="533520" y="1143000"/>
            <a:ext cx="579060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Creation of New Update Set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 to All &gt;&gt; In the filter search for Local Update set &gt; click on New.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" name="Picture 7" descr=""/>
          <p:cNvPicPr/>
          <p:nvPr/>
        </p:nvPicPr>
        <p:blipFill>
          <a:blip r:embed="rId1"/>
          <a:stretch/>
        </p:blipFill>
        <p:spPr>
          <a:xfrm>
            <a:off x="533520" y="2362320"/>
            <a:ext cx="6476400" cy="295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Rectangle 8"/>
          <p:cNvSpPr/>
          <p:nvPr/>
        </p:nvSpPr>
        <p:spPr>
          <a:xfrm>
            <a:off x="533520" y="5432760"/>
            <a:ext cx="487620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 Enter the Details as: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Name : Family Expenses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 Then click on Submit and Make current.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9" name="Picture 10" descr=""/>
          <p:cNvPicPr/>
          <p:nvPr/>
        </p:nvPicPr>
        <p:blipFill>
          <a:blip r:embed="rId2"/>
          <a:stretch/>
        </p:blipFill>
        <p:spPr>
          <a:xfrm>
            <a:off x="533520" y="6651720"/>
            <a:ext cx="6476400" cy="2634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2"/>
          <p:cNvSpPr/>
          <p:nvPr/>
        </p:nvSpPr>
        <p:spPr>
          <a:xfrm>
            <a:off x="972000" y="1523880"/>
            <a:ext cx="3370680" cy="21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Creation of Family Expenses Table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 to All &gt; In the filter search for Tables &gt; click on New.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the Details: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Label : Family Expenses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Name : Auto-Populated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New menu name : Family Expenditure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object 3"/>
          <p:cNvSpPr/>
          <p:nvPr/>
        </p:nvSpPr>
        <p:spPr>
          <a:xfrm>
            <a:off x="941760" y="6934320"/>
            <a:ext cx="58881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 Go to the Header and right click there&gt;&gt; click on Save.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838080" y="7467480"/>
            <a:ext cx="3885480" cy="21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Creation of Columns(Fields)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Near Columns Double click near insert a new row.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Give the details as: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Column label : Number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Type : String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533520" y="932760"/>
            <a:ext cx="301752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Creation of Table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Picture 7" descr=""/>
          <p:cNvPicPr/>
          <p:nvPr/>
        </p:nvPicPr>
        <p:blipFill>
          <a:blip r:embed="rId1"/>
          <a:stretch/>
        </p:blipFill>
        <p:spPr>
          <a:xfrm>
            <a:off x="152280" y="3429000"/>
            <a:ext cx="7466760" cy="319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"/>
          <p:cNvSpPr/>
          <p:nvPr/>
        </p:nvSpPr>
        <p:spPr>
          <a:xfrm>
            <a:off x="762120" y="1471320"/>
            <a:ext cx="5066640" cy="32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 Double click on insert a new row again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 Give the details as: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Column label : Date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Type : Date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 Double click on insert a new row again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 Give the details as: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Column label : Amount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Type : Integer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 Double click on insert a new row again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8. Give the details as: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Column label : Expense Details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Type : String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Max length : 800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1"/>
          <a:stretch/>
        </p:blipFill>
        <p:spPr>
          <a:xfrm>
            <a:off x="304920" y="5257800"/>
            <a:ext cx="7132680" cy="220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Rectangle 7"/>
          <p:cNvSpPr/>
          <p:nvPr/>
        </p:nvSpPr>
        <p:spPr>
          <a:xfrm>
            <a:off x="762120" y="8305920"/>
            <a:ext cx="388548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9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 Go to the Header and right click there&gt;&gt; click on Save.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3"/>
          <p:cNvSpPr/>
          <p:nvPr/>
        </p:nvSpPr>
        <p:spPr>
          <a:xfrm>
            <a:off x="609480" y="1066680"/>
            <a:ext cx="5180760" cy="32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t">
            <a:spAutoFit/>
          </a:bodyPr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Making Number Field an Auto-Number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Double click on the Number Field/Column.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Go down and double click on Advanced view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In Default Value: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Use dynamic default : check the box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Dynamic default value : Get Next Padded Number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Click on Update.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9" name="Picture 8" descr=""/>
          <p:cNvPicPr/>
          <p:nvPr/>
        </p:nvPicPr>
        <p:blipFill>
          <a:blip r:embed="rId1"/>
          <a:stretch/>
        </p:blipFill>
        <p:spPr>
          <a:xfrm>
            <a:off x="304920" y="4363920"/>
            <a:ext cx="7162200" cy="172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Rectangle 9"/>
          <p:cNvSpPr/>
          <p:nvPr/>
        </p:nvSpPr>
        <p:spPr>
          <a:xfrm>
            <a:off x="990720" y="6742080"/>
            <a:ext cx="4190400" cy="25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5.Go to All &gt;&gt; In the filter search for Number Maintenance &gt;&gt; select Number Maintenance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6. Click on New.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7. Enter the below Details: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Table : Family Expenses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Prefix : MFE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br>
              <a:rPr sz="1800"/>
            </a:b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6" descr=""/>
          <p:cNvPicPr/>
          <p:nvPr/>
        </p:nvPicPr>
        <p:blipFill>
          <a:blip r:embed="rId1"/>
          <a:stretch/>
        </p:blipFill>
        <p:spPr>
          <a:xfrm>
            <a:off x="344880" y="1295280"/>
            <a:ext cx="6857280" cy="1615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Rectangle 7"/>
          <p:cNvSpPr/>
          <p:nvPr/>
        </p:nvSpPr>
        <p:spPr>
          <a:xfrm>
            <a:off x="685800" y="3056040"/>
            <a:ext cx="186084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9"/>
            </a:pPr>
            <a:r>
              <a:rPr b="0" lang="en-IN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Submit.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380880" y="3856320"/>
            <a:ext cx="388548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Configure the Form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380880" y="4809960"/>
            <a:ext cx="6628680" cy="17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Go to All &gt;&gt; In the filter search for Family   Expenses &gt;&gt; Open Family Expenses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Click on New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Go to the Header and right click there&gt;&gt; click on Configure &gt;&gt; Select Form Design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Montserrat"/>
              </a:rPr>
              <a:t>Customize or Drag Drop the form as per your requirement. 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5" name="Picture 11" descr=""/>
          <p:cNvPicPr/>
          <p:nvPr/>
        </p:nvPicPr>
        <p:blipFill>
          <a:blip r:embed="rId2"/>
          <a:stretch/>
        </p:blipFill>
        <p:spPr>
          <a:xfrm>
            <a:off x="376560" y="7115040"/>
            <a:ext cx="6857280" cy="201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/>
          <p:nvPr/>
        </p:nvSpPr>
        <p:spPr>
          <a:xfrm>
            <a:off x="685800" y="1219320"/>
            <a:ext cx="5180760" cy="13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Make Number Read-Only Field by clicking on the gear icon and checking Read-Only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Make Date, Amount Mandatory Field by clicking on the gear icon and checking Mandatory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5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Save.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3"/>
          <p:cNvSpPr/>
          <p:nvPr/>
        </p:nvSpPr>
        <p:spPr>
          <a:xfrm>
            <a:off x="457200" y="2971800"/>
            <a:ext cx="51807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Creation of Table(Daily Expenses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457200" y="3710520"/>
            <a:ext cx="518076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Creation of Daily </a:t>
            </a:r>
            <a:r>
              <a:rPr b="1" lang="en-US" sz="20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Expenses</a:t>
            </a:r>
            <a:r>
              <a:rPr b="1" lang="en-US" sz="18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 Table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533520" y="4449240"/>
            <a:ext cx="5028480" cy="17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All &gt; In the filter search for Tables &gt; click on New.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Enter the Details: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Label : Daily Expenses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Name :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Auto-Populated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Add Module to menu : Family Expenditure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9" descr=""/>
          <p:cNvPicPr/>
          <p:nvPr/>
        </p:nvPicPr>
        <p:blipFill>
          <a:blip r:embed="rId1"/>
          <a:stretch/>
        </p:blipFill>
        <p:spPr>
          <a:xfrm>
            <a:off x="457200" y="6880680"/>
            <a:ext cx="7085880" cy="111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Rectangle 10"/>
          <p:cNvSpPr/>
          <p:nvPr/>
        </p:nvSpPr>
        <p:spPr>
          <a:xfrm>
            <a:off x="533520" y="8583840"/>
            <a:ext cx="59428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3"/>
            </a:pPr>
            <a:r>
              <a:rPr b="0" lang="en-US" sz="18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to the Header and right click there&gt;&gt; click on Save.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2"/>
          <p:cNvSpPr/>
          <p:nvPr/>
        </p:nvSpPr>
        <p:spPr>
          <a:xfrm>
            <a:off x="533520" y="1411560"/>
            <a:ext cx="6628680" cy="9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</a:pPr>
            <a:r>
              <a:rPr b="1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Creation of Columns(Fields)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533520" y="2362320"/>
            <a:ext cx="6247800" cy="70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1.Near Columns Double click near insert a new row.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2.Give the details as: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Column label : Number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Type : String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3.Double click on insert a new row again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4.Give the details as: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Column label : Date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Type : Date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5.Double click on insert a new row again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6.Give the details as: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Column label : Expense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Type : Integer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7.Double click on insert a new row again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8.Give the details as: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Column label : Family Member Name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Type : Reference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Max length : 800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9.Double click on insert a new row again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10.Give the details as: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Column label : Comments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Type : String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Max length : 800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11.Go to the Header and right click there&gt;&gt; click on Save.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343080" y="1430640"/>
            <a:ext cx="708588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rgbClr val="2d2828"/>
                </a:solidFill>
                <a:effectLst/>
                <a:uFillTx/>
                <a:latin typeface="Open Sans"/>
              </a:rPr>
              <a:t>Making Number Field an Auto-Number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Rectangle 3"/>
          <p:cNvSpPr/>
          <p:nvPr/>
        </p:nvSpPr>
        <p:spPr>
          <a:xfrm>
            <a:off x="533520" y="2287080"/>
            <a:ext cx="5866560" cy="19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Double click on the Number Field/Column.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Go down and double click on Advanced view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In Default Value: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Use dynamic default : check the box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Dynamic default value : Get Next Padded Number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216000">
              <a:lnSpc>
                <a:spcPct val="100000"/>
              </a:lnSpc>
              <a:buClr>
                <a:srgbClr val="35475c"/>
              </a:buClr>
              <a:buFont typeface="Calibri"/>
              <a:buAutoNum type="arabicPeriod" startAt="4"/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Click on Update.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Picture 7" descr=""/>
          <p:cNvPicPr/>
          <p:nvPr/>
        </p:nvPicPr>
        <p:blipFill>
          <a:blip r:embed="rId1"/>
          <a:stretch/>
        </p:blipFill>
        <p:spPr>
          <a:xfrm>
            <a:off x="533520" y="4849560"/>
            <a:ext cx="6705000" cy="136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Rectangle 8"/>
          <p:cNvSpPr/>
          <p:nvPr/>
        </p:nvSpPr>
        <p:spPr>
          <a:xfrm>
            <a:off x="355680" y="7315200"/>
            <a:ext cx="7162200" cy="19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5.Go to All &gt;&gt; In the filter search for Number Maintenance &gt;&gt; select Number Maintenance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6.Click on New.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5475c"/>
                </a:solidFill>
                <a:effectLst/>
                <a:uFillTx/>
                <a:latin typeface="Montserrat"/>
              </a:rPr>
              <a:t>7.Enter the below Details: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Table : Family Expenses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ontserrat"/>
              </a:rPr>
              <a:t>Prefix : MFE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LibreOffice/25.2.3.1$Windows_X86_64 LibreOffice_project/d8d1af5f77df955194e52baabe19324532ac8e8b</Application>
  <AppVersion>15.0000</AppVersion>
  <Words>1397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2025-09-11T03:49:10Z</dcterms:created>
  <dc:creator>Smart Bridge</dc:creator>
  <dc:description/>
  <dc:language>en-IN</dc:language>
  <cp:lastModifiedBy/>
  <dcterms:modified xsi:type="dcterms:W3CDTF">2025-09-15T13:22:21Z</dcterms:modified>
  <cp:revision>27</cp:revision>
  <dc:subject/>
  <dc:title>Optimizing User, Group, and Role Management with Access Control and Workflows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2025-09-11T00:00:00Z</vt:filetime>
  </property>
  <property fmtid="{D5CDD505-2E9C-101B-9397-08002B2CF9AE}" pid="5" name="PresentationFormat">
    <vt:lpwstr>Custom</vt:lpwstr>
  </property>
  <property fmtid="{D5CDD505-2E9C-101B-9397-08002B2CF9AE}" pid="6" name="Producer">
    <vt:lpwstr>3-Heights(TM) PDF Security Shell 4.8.25.2 (http://www.pdf-tools.com)</vt:lpwstr>
  </property>
  <property fmtid="{D5CDD505-2E9C-101B-9397-08002B2CF9AE}" pid="7" name="Slides">
    <vt:i4>17</vt:i4>
  </property>
</Properties>
</file>