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cuments\clg\employee_data%20chart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b\Downloads\certificate%206\Project%20-%204%20NEW.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chart1.xlsx]Sheet2!PivotTable2</c:name>
    <c:fmtId val="3"/>
  </c:pivotSource>
  <c:chart>
    <c:autoTitleDeleted val="1"/>
    <c:pivotFmts>
      <c:pivotFmt>
        <c:idx val="0"/>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9"/>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0"/>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1"/>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2"/>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3"/>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4"/>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5"/>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6"/>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7"/>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
        <c:idx val="18"/>
        <c:spPr>
          <a:gradFill rotWithShape="1">
            <a:gsLst>
              <a:gs pos="0">
                <a:schemeClr val="accent1">
                  <a:tint val="96000"/>
                  <a:lumMod val="100000"/>
                </a:schemeClr>
              </a:gs>
              <a:gs pos="78000">
                <a:schemeClr val="accent1">
                  <a:shade val="94000"/>
                  <a:lumMod val="94000"/>
                </a:schemeClr>
              </a:gs>
            </a:gsLst>
            <a:lin ang="5400000" scaled="0"/>
          </a:gradFill>
          <a:ln>
            <a:noFill/>
          </a:ln>
          <a:effectLst/>
        </c:spPr>
        <c:marker>
          <c:symbol val="none"/>
        </c:marker>
      </c:pivotFmt>
    </c:pivotFmts>
    <c:plotArea>
      <c:layout>
        <c:manualLayout>
          <c:layoutTarget val="inner"/>
          <c:xMode val="edge"/>
          <c:yMode val="edge"/>
          <c:x val="6.4451041137934081E-2"/>
          <c:y val="0.14909581970974237"/>
          <c:w val="0.65849733291159451"/>
          <c:h val="0.4148979906923399"/>
        </c:manualLayout>
      </c:layout>
      <c:barChart>
        <c:barDir val="col"/>
        <c:grouping val="stacked"/>
        <c:varyColors val="0"/>
        <c:ser>
          <c:idx val="5"/>
          <c:order val="0"/>
          <c:tx>
            <c:strRef>
              <c:f>Sheet2!$I$4:$I$6</c:f>
              <c:strCache>
                <c:ptCount val="1"/>
                <c:pt idx="0">
                  <c:v>(blank) - (blank)</c:v>
                </c:pt>
              </c:strCache>
            </c:strRef>
          </c:tx>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c:spPr>
          <c:invertIfNegative val="0"/>
          <c:cat>
            <c:multiLvlStrRef>
              <c:f>Sheet2!$A$7:$A$29</c:f>
              <c:multiLvlStrCache>
                <c:ptCount val="11"/>
                <c:lvl>
                  <c:pt idx="0">
                    <c:v>Uriah</c:v>
                  </c:pt>
                  <c:pt idx="1">
                    <c:v>Paula</c:v>
                  </c:pt>
                  <c:pt idx="2">
                    <c:v>Edward</c:v>
                  </c:pt>
                  <c:pt idx="3">
                    <c:v>Michael</c:v>
                  </c:pt>
                  <c:pt idx="4">
                    <c:v>Jasmine</c:v>
                  </c:pt>
                  <c:pt idx="5">
                    <c:v>Maruk</c:v>
                  </c:pt>
                  <c:pt idx="6">
                    <c:v>Latia</c:v>
                  </c:pt>
                  <c:pt idx="7">
                    <c:v>Sharlene</c:v>
                  </c:pt>
                  <c:pt idx="8">
                    <c:v>Jac</c:v>
                  </c:pt>
                  <c:pt idx="9">
                    <c:v>Joseph</c:v>
                  </c:pt>
                  <c:pt idx="10">
                    <c:v>(blank)</c:v>
                  </c:pt>
                </c:lvl>
                <c:lvl>
                  <c:pt idx="0">
                    <c:v>3427</c:v>
                  </c:pt>
                  <c:pt idx="1">
                    <c:v>3428</c:v>
                  </c:pt>
                  <c:pt idx="2">
                    <c:v>3429</c:v>
                  </c:pt>
                  <c:pt idx="3">
                    <c:v>3430</c:v>
                  </c:pt>
                  <c:pt idx="4">
                    <c:v>3431</c:v>
                  </c:pt>
                  <c:pt idx="5">
                    <c:v>3432</c:v>
                  </c:pt>
                  <c:pt idx="6">
                    <c:v>3433</c:v>
                  </c:pt>
                  <c:pt idx="7">
                    <c:v>3434</c:v>
                  </c:pt>
                  <c:pt idx="8">
                    <c:v>3435</c:v>
                  </c:pt>
                  <c:pt idx="9">
                    <c:v>3436</c:v>
                  </c:pt>
                  <c:pt idx="10">
                    <c:v>(blank)</c:v>
                  </c:pt>
                </c:lvl>
              </c:multiLvlStrCache>
            </c:multiLvlStrRef>
          </c:cat>
          <c:val>
            <c:numRef>
              <c:f>Sheet2!$I$7:$I$29</c:f>
              <c:numCache>
                <c:formatCode>General</c:formatCode>
                <c:ptCount val="11"/>
              </c:numCache>
            </c:numRef>
          </c:val>
          <c:extLst xmlns:c16r2="http://schemas.microsoft.com/office/drawing/2015/06/chart">
            <c:ext xmlns:c16="http://schemas.microsoft.com/office/drawing/2014/chart" uri="{C3380CC4-5D6E-409C-BE32-E72D297353CC}">
              <c16:uniqueId val="{00000005-4C7E-49EC-96CD-F4F598A4DD25}"/>
            </c:ext>
          </c:extLst>
        </c:ser>
        <c:dLbls>
          <c:showLegendKey val="0"/>
          <c:showVal val="0"/>
          <c:showCatName val="0"/>
          <c:showSerName val="0"/>
          <c:showPercent val="0"/>
          <c:showBubbleSize val="0"/>
        </c:dLbls>
        <c:gapWidth val="150"/>
        <c:overlap val="100"/>
        <c:serLines>
          <c:spPr>
            <a:ln w="9525">
              <a:solidFill>
                <a:schemeClr val="tx2">
                  <a:lumMod val="60000"/>
                  <a:lumOff val="40000"/>
                </a:schemeClr>
              </a:solidFill>
              <a:prstDash val="dash"/>
            </a:ln>
            <a:effectLst/>
          </c:spPr>
        </c:serLines>
        <c:axId val="317441712"/>
        <c:axId val="317434656"/>
      </c:barChart>
      <c:catAx>
        <c:axId val="317441712"/>
        <c:scaling>
          <c:orientation val="minMax"/>
        </c:scaling>
        <c:delete val="1"/>
        <c:axPos val="b"/>
        <c:numFmt formatCode="General" sourceLinked="1"/>
        <c:majorTickMark val="none"/>
        <c:minorTickMark val="none"/>
        <c:tickLblPos val="nextTo"/>
        <c:crossAx val="317434656"/>
        <c:crosses val="autoZero"/>
        <c:auto val="1"/>
        <c:lblAlgn val="ctr"/>
        <c:lblOffset val="100"/>
        <c:noMultiLvlLbl val="0"/>
      </c:catAx>
      <c:valAx>
        <c:axId val="317434656"/>
        <c:scaling>
          <c:orientation val="minMax"/>
        </c:scaling>
        <c:delete val="1"/>
        <c:axPos val="l"/>
        <c:numFmt formatCode="General" sourceLinked="1"/>
        <c:majorTickMark val="none"/>
        <c:minorTickMark val="none"/>
        <c:tickLblPos val="nextTo"/>
        <c:crossAx val="317441712"/>
        <c:crosses val="autoZero"/>
        <c:crossBetween val="between"/>
      </c:valAx>
      <c:spPr>
        <a:noFill/>
        <a:ln w="25400">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- 4 NEW.xlsx]Sheet5!Sheet5</c:name>
    <c:fmtId val="-1"/>
  </c:pivotSource>
  <c:chart>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pivotFmt>
      <c:pivotFmt>
        <c:idx val="3"/>
        <c:spPr>
          <a:solidFill>
            <a:schemeClr val="accent2"/>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2"/>
          </a:solidFill>
          <a:ln>
            <a:noFill/>
          </a:ln>
          <a:effectLst/>
        </c:spPr>
        <c:marker>
          <c:symbol val="none"/>
        </c:marker>
      </c:pivotFmt>
    </c:pivotFmts>
    <c:plotArea>
      <c:layout/>
      <c:barChart>
        <c:barDir val="col"/>
        <c:grouping val="clustered"/>
        <c:varyColors val="0"/>
        <c:ser>
          <c:idx val="0"/>
          <c:order val="0"/>
          <c:tx>
            <c:strRef>
              <c:f>Sheet5!$B$5:$B$6</c:f>
              <c:strCache>
                <c:ptCount val="1"/>
                <c:pt idx="0">
                  <c:v>Exceeds</c:v>
                </c:pt>
              </c:strCache>
            </c:strRef>
          </c:tx>
          <c:spPr>
            <a:solidFill>
              <a:schemeClr val="accent2"/>
            </a:solidFill>
            <a:ln>
              <a:noFill/>
            </a:ln>
            <a:effectLst/>
          </c:spPr>
          <c:invertIfNegative val="0"/>
          <c:trendline>
            <c:spPr>
              <a:ln w="19050" cap="rnd">
                <a:solidFill>
                  <a:schemeClr val="accent2"/>
                </a:solidFill>
                <a:prstDash val="sysDot"/>
              </a:ln>
              <a:effectLst/>
            </c:spPr>
            <c:trendlineType val="movingAvg"/>
            <c:period val="2"/>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Sheet5!$B$7:$B$17</c:f>
              <c:numCache>
                <c:formatCode>General</c:formatCode>
                <c:ptCount val="10"/>
                <c:pt idx="3">
                  <c:v>3446</c:v>
                </c:pt>
                <c:pt idx="4">
                  <c:v>3442</c:v>
                </c:pt>
                <c:pt idx="7">
                  <c:v>3441</c:v>
                </c:pt>
                <c:pt idx="8">
                  <c:v>3445</c:v>
                </c:pt>
              </c:numCache>
            </c:numRef>
          </c:val>
        </c:ser>
        <c:ser>
          <c:idx val="1"/>
          <c:order val="1"/>
          <c:tx>
            <c:strRef>
              <c:f>Sheet5!$C$5:$C$6</c:f>
              <c:strCache>
                <c:ptCount val="1"/>
                <c:pt idx="0">
                  <c:v>Fully Meets</c:v>
                </c:pt>
              </c:strCache>
            </c:strRef>
          </c:tx>
          <c:spPr>
            <a:solidFill>
              <a:schemeClr val="accent4"/>
            </a:solidFill>
            <a:ln>
              <a:noFill/>
            </a:ln>
            <a:effectLst/>
          </c:spPr>
          <c:invertIfNegative val="0"/>
          <c:trendline>
            <c:spPr>
              <a:ln w="19050" cap="rnd">
                <a:solidFill>
                  <a:schemeClr val="accent4"/>
                </a:solidFill>
                <a:prstDash val="sysDot"/>
              </a:ln>
              <a:effectLst/>
            </c:spPr>
            <c:trendlineType val="movingAvg"/>
            <c:period val="2"/>
            <c:dispRSqr val="0"/>
            <c:dispEq val="0"/>
          </c:trendline>
          <c:cat>
            <c:strRef>
              <c:f>Sheet5!$A$7:$A$17</c:f>
              <c:strCache>
                <c:ptCount val="10"/>
                <c:pt idx="0">
                  <c:v>Bartholemew</c:v>
                </c:pt>
                <c:pt idx="1">
                  <c:v>Bobby</c:v>
                </c:pt>
                <c:pt idx="2">
                  <c:v>Dheepa</c:v>
                </c:pt>
                <c:pt idx="3">
                  <c:v>Hector</c:v>
                </c:pt>
                <c:pt idx="4">
                  <c:v>Kaylah</c:v>
                </c:pt>
                <c:pt idx="5">
                  <c:v>Kristen</c:v>
                </c:pt>
                <c:pt idx="6">
                  <c:v>Myriam</c:v>
                </c:pt>
                <c:pt idx="7">
                  <c:v>Prater</c:v>
                </c:pt>
                <c:pt idx="8">
                  <c:v>Reid</c:v>
                </c:pt>
                <c:pt idx="9">
                  <c:v>Xana</c:v>
                </c:pt>
              </c:strCache>
            </c:strRef>
          </c:cat>
          <c:val>
            <c:numRef>
              <c:f>Sheet5!$C$7:$C$17</c:f>
              <c:numCache>
                <c:formatCode>General</c:formatCode>
                <c:ptCount val="10"/>
                <c:pt idx="0">
                  <c:v>3439</c:v>
                </c:pt>
                <c:pt idx="1">
                  <c:v>3444</c:v>
                </c:pt>
                <c:pt idx="2">
                  <c:v>3438</c:v>
                </c:pt>
                <c:pt idx="5">
                  <c:v>3443</c:v>
                </c:pt>
                <c:pt idx="6">
                  <c:v>3437</c:v>
                </c:pt>
                <c:pt idx="9">
                  <c:v>3440</c:v>
                </c:pt>
              </c:numCache>
            </c:numRef>
          </c:val>
        </c:ser>
        <c:dLbls>
          <c:showLegendKey val="0"/>
          <c:showVal val="0"/>
          <c:showCatName val="0"/>
          <c:showSerName val="0"/>
          <c:showPercent val="0"/>
          <c:showBubbleSize val="0"/>
        </c:dLbls>
        <c:gapWidth val="219"/>
        <c:overlap val="-27"/>
        <c:axId val="318797792"/>
        <c:axId val="318795440"/>
      </c:barChart>
      <c:catAx>
        <c:axId val="31879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8795440"/>
        <c:crosses val="autoZero"/>
        <c:auto val="1"/>
        <c:lblAlgn val="ctr"/>
        <c:lblOffset val="100"/>
        <c:noMultiLvlLbl val="0"/>
      </c:catAx>
      <c:valAx>
        <c:axId val="31879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8797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dgm:spPr/>
      <dgm:t>
        <a:bodyPr/>
        <a:lstStyle/>
        <a:p>
          <a:r>
            <a:rPr lang="en-US"/>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US"/>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US"/>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US"/>
        </a:p>
      </dgm:t>
    </dgm:pt>
  </dgm:ptLst>
  <dgm:cxnLst>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
    <dgm:cxn modelId="{C49155D8-A494-4385-9E37-F7648B0D637D}" type="presOf" srcId="{D12BC7DB-DA74-4C98-85AD-7640BD8B8AA0}" destId="{220E02D8-68AA-4C0E-BF51-BA594B8BAF6D}" srcOrd="0" destOrd="0" presId="urn:microsoft.com/office/officeart/2005/8/layout/target3"/>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EB532-9F71-4EC7-A9E3-779BF93FF0A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BDF68574-4FC5-402A-9E39-C8954EA26A62}" type="pres">
      <dgm:prSet presAssocID="{2CBEB532-9F71-4EC7-A9E3-779BF93FF0A6}" presName="linearFlow" presStyleCnt="0">
        <dgm:presLayoutVars>
          <dgm:dir/>
          <dgm:resizeHandles val="exact"/>
        </dgm:presLayoutVars>
      </dgm:prSet>
      <dgm:spPr/>
      <dgm:t>
        <a:bodyPr/>
        <a:lstStyle/>
        <a:p>
          <a:endParaRPr lang="en-US"/>
        </a:p>
      </dgm:t>
    </dgm:pt>
  </dgm:ptLst>
  <dgm:cxnLst>
    <dgm:cxn modelId="{7A4F37DC-2F0F-486E-BF04-6B17B5FD00F2}" type="presOf" srcId="{2CBEB532-9F71-4EC7-A9E3-779BF93FF0A6}" destId="{BDF68574-4FC5-402A-9E39-C8954EA26A62}"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8CD5FA-649D-409A-AB13-5590FFB290F1}" type="doc">
      <dgm:prSet loTypeId="urn:microsoft.com/office/officeart/2008/layout/LinedList" loCatId="hierarchy" qsTypeId="urn:microsoft.com/office/officeart/2005/8/quickstyle/simple4" qsCatId="simple" csTypeId="urn:microsoft.com/office/officeart/2005/8/colors/accent1_2" csCatId="accent1" phldr="1"/>
      <dgm:spPr/>
      <dgm:t>
        <a:bodyPr/>
        <a:lstStyle/>
        <a:p>
          <a:endParaRPr lang="en-US"/>
        </a:p>
      </dgm:t>
    </dgm:pt>
    <dgm:pt modelId="{A866F0C3-EE89-4A00-9F86-DE76FA9C32F5}">
      <dgm:prSet/>
      <dgm:spPr/>
      <dgm:t>
        <a:bodyPr/>
        <a:lstStyle/>
        <a:p>
          <a:r>
            <a:rPr lang="en-US" dirty="0"/>
            <a:t>Human Resources (HR) Department  </a:t>
          </a:r>
        </a:p>
      </dgm:t>
    </dgm:pt>
    <dgm:pt modelId="{62BDF331-94DF-485C-BC5C-916C3905C7F2}" type="parTrans" cxnId="{04C3CC0C-CC39-4DCC-B31A-9C514DA9E01C}">
      <dgm:prSet/>
      <dgm:spPr/>
      <dgm:t>
        <a:bodyPr/>
        <a:lstStyle/>
        <a:p>
          <a:endParaRPr lang="en-US"/>
        </a:p>
      </dgm:t>
    </dgm:pt>
    <dgm:pt modelId="{C41F2E6E-50FC-41EC-AC54-A3C1CB5EB4A4}" type="sibTrans" cxnId="{04C3CC0C-CC39-4DCC-B31A-9C514DA9E01C}">
      <dgm:prSet/>
      <dgm:spPr/>
      <dgm:t>
        <a:bodyPr/>
        <a:lstStyle/>
        <a:p>
          <a:endParaRPr lang="en-US"/>
        </a:p>
      </dgm:t>
    </dgm:pt>
    <dgm:pt modelId="{1D244653-2238-4EA4-82F4-89DE61AD31BC}">
      <dgm:prSet/>
      <dgm:spPr/>
      <dgm:t>
        <a:bodyPr/>
        <a:lstStyle/>
        <a:p>
          <a:r>
            <a:rPr lang="en-US"/>
            <a:t>Department Managers (Sales &amp; Production)</a:t>
          </a:r>
        </a:p>
      </dgm:t>
    </dgm:pt>
    <dgm:pt modelId="{5153D895-3A1D-4D89-8A6C-394F2E5AFB08}" type="parTrans" cxnId="{AF62C59F-C9AB-4575-A5C9-0C85D4686674}">
      <dgm:prSet/>
      <dgm:spPr/>
      <dgm:t>
        <a:bodyPr/>
        <a:lstStyle/>
        <a:p>
          <a:endParaRPr lang="en-US"/>
        </a:p>
      </dgm:t>
    </dgm:pt>
    <dgm:pt modelId="{FA03C3EB-97DE-4D3A-873A-2775DEB4C561}" type="sibTrans" cxnId="{AF62C59F-C9AB-4575-A5C9-0C85D4686674}">
      <dgm:prSet/>
      <dgm:spPr/>
      <dgm:t>
        <a:bodyPr/>
        <a:lstStyle/>
        <a:p>
          <a:endParaRPr lang="en-US"/>
        </a:p>
      </dgm:t>
    </dgm:pt>
    <dgm:pt modelId="{FD41BEA5-4598-4803-B3D4-E724E987CACC}">
      <dgm:prSet/>
      <dgm:spPr/>
      <dgm:t>
        <a:bodyPr/>
        <a:lstStyle/>
        <a:p>
          <a:r>
            <a:rPr lang="en-US"/>
            <a:t>Senior Leadership/Executives</a:t>
          </a:r>
        </a:p>
      </dgm:t>
    </dgm:pt>
    <dgm:pt modelId="{B23E819B-5FA2-45C5-8FE4-17AB0D221F30}" type="parTrans" cxnId="{276476E9-938F-4116-96B7-BACAC8E8526E}">
      <dgm:prSet/>
      <dgm:spPr/>
      <dgm:t>
        <a:bodyPr/>
        <a:lstStyle/>
        <a:p>
          <a:endParaRPr lang="en-US"/>
        </a:p>
      </dgm:t>
    </dgm:pt>
    <dgm:pt modelId="{7932AE51-4A74-4458-BB40-3DA7A739400A}" type="sibTrans" cxnId="{276476E9-938F-4116-96B7-BACAC8E8526E}">
      <dgm:prSet/>
      <dgm:spPr/>
      <dgm:t>
        <a:bodyPr/>
        <a:lstStyle/>
        <a:p>
          <a:endParaRPr lang="en-US"/>
        </a:p>
      </dgm:t>
    </dgm:pt>
    <dgm:pt modelId="{38731D6D-5C8D-443E-A8A3-65A9E3716F3E}">
      <dgm:prSet/>
      <dgm:spPr/>
      <dgm:t>
        <a:bodyPr/>
        <a:lstStyle/>
        <a:p>
          <a:r>
            <a:rPr lang="en-US"/>
            <a:t>Employees</a:t>
          </a:r>
        </a:p>
      </dgm:t>
    </dgm:pt>
    <dgm:pt modelId="{DF36BC72-E341-4A43-8E0F-050A19CA0110}" type="parTrans" cxnId="{2E9293FF-BA3E-4C12-82D7-A8A2E8EA30A0}">
      <dgm:prSet/>
      <dgm:spPr/>
      <dgm:t>
        <a:bodyPr/>
        <a:lstStyle/>
        <a:p>
          <a:endParaRPr lang="en-US"/>
        </a:p>
      </dgm:t>
    </dgm:pt>
    <dgm:pt modelId="{A3B5EDA5-CFC0-476C-B16C-1EA19363EB90}" type="sibTrans" cxnId="{2E9293FF-BA3E-4C12-82D7-A8A2E8EA30A0}">
      <dgm:prSet/>
      <dgm:spPr/>
      <dgm:t>
        <a:bodyPr/>
        <a:lstStyle/>
        <a:p>
          <a:endParaRPr lang="en-US"/>
        </a:p>
      </dgm:t>
    </dgm:pt>
    <dgm:pt modelId="{F38AD4C5-235E-4450-BFD9-70E9C2CE6F84}">
      <dgm:prSet/>
      <dgm:spPr/>
      <dgm:t>
        <a:bodyPr/>
        <a:lstStyle/>
        <a:p>
          <a:r>
            <a:rPr lang="en-US"/>
            <a:t>Finance/Compensation Teams</a:t>
          </a:r>
        </a:p>
      </dgm:t>
    </dgm:pt>
    <dgm:pt modelId="{7B210181-429E-4DFD-9A75-5E75432756A9}" type="parTrans" cxnId="{59067D15-73B1-48AB-8F95-7CBE19997F41}">
      <dgm:prSet/>
      <dgm:spPr/>
      <dgm:t>
        <a:bodyPr/>
        <a:lstStyle/>
        <a:p>
          <a:endParaRPr lang="en-US"/>
        </a:p>
      </dgm:t>
    </dgm:pt>
    <dgm:pt modelId="{5F8ECA51-A9D8-41DE-A532-81DAECCDD3D2}" type="sibTrans" cxnId="{59067D15-73B1-48AB-8F95-7CBE19997F41}">
      <dgm:prSet/>
      <dgm:spPr/>
      <dgm:t>
        <a:bodyPr/>
        <a:lstStyle/>
        <a:p>
          <a:endParaRPr lang="en-US"/>
        </a:p>
      </dgm:t>
    </dgm:pt>
    <dgm:pt modelId="{176E492A-96E2-4047-AAAF-AAADFC74A380}" type="pres">
      <dgm:prSet presAssocID="{658CD5FA-649D-409A-AB13-5590FFB290F1}" presName="vert0" presStyleCnt="0">
        <dgm:presLayoutVars>
          <dgm:dir/>
          <dgm:animOne val="branch"/>
          <dgm:animLvl val="lvl"/>
        </dgm:presLayoutVars>
      </dgm:prSet>
      <dgm:spPr/>
      <dgm:t>
        <a:bodyPr/>
        <a:lstStyle/>
        <a:p>
          <a:endParaRPr lang="en-US"/>
        </a:p>
      </dgm:t>
    </dgm:pt>
    <dgm:pt modelId="{C25F5CB0-180D-4925-AAA4-19D4E80FDD0A}" type="pres">
      <dgm:prSet presAssocID="{A866F0C3-EE89-4A00-9F86-DE76FA9C32F5}" presName="thickLine" presStyleLbl="alignNode1" presStyleIdx="0" presStyleCnt="5"/>
      <dgm:spPr/>
    </dgm:pt>
    <dgm:pt modelId="{14403C4F-99F1-43C4-85B3-A8A28428AD17}" type="pres">
      <dgm:prSet presAssocID="{A866F0C3-EE89-4A00-9F86-DE76FA9C32F5}" presName="horz1" presStyleCnt="0"/>
      <dgm:spPr/>
    </dgm:pt>
    <dgm:pt modelId="{E0CAF013-EBB7-4764-A0B9-A0039DDED886}" type="pres">
      <dgm:prSet presAssocID="{A866F0C3-EE89-4A00-9F86-DE76FA9C32F5}" presName="tx1" presStyleLbl="revTx" presStyleIdx="0" presStyleCnt="5"/>
      <dgm:spPr/>
      <dgm:t>
        <a:bodyPr/>
        <a:lstStyle/>
        <a:p>
          <a:endParaRPr lang="en-US"/>
        </a:p>
      </dgm:t>
    </dgm:pt>
    <dgm:pt modelId="{A237B16B-B342-4198-97B1-B54F4FF5D8AD}" type="pres">
      <dgm:prSet presAssocID="{A866F0C3-EE89-4A00-9F86-DE76FA9C32F5}" presName="vert1" presStyleCnt="0"/>
      <dgm:spPr/>
    </dgm:pt>
    <dgm:pt modelId="{90314EC2-48E8-4A09-AE03-A7FE242C110F}" type="pres">
      <dgm:prSet presAssocID="{1D244653-2238-4EA4-82F4-89DE61AD31BC}" presName="thickLine" presStyleLbl="alignNode1" presStyleIdx="1" presStyleCnt="5"/>
      <dgm:spPr/>
    </dgm:pt>
    <dgm:pt modelId="{7A8D7C5D-0DD0-4D2C-AD53-786057ECCB9C}" type="pres">
      <dgm:prSet presAssocID="{1D244653-2238-4EA4-82F4-89DE61AD31BC}" presName="horz1" presStyleCnt="0"/>
      <dgm:spPr/>
    </dgm:pt>
    <dgm:pt modelId="{18F51A64-6925-49FB-9C96-9339037A1EA0}" type="pres">
      <dgm:prSet presAssocID="{1D244653-2238-4EA4-82F4-89DE61AD31BC}" presName="tx1" presStyleLbl="revTx" presStyleIdx="1" presStyleCnt="5"/>
      <dgm:spPr/>
      <dgm:t>
        <a:bodyPr/>
        <a:lstStyle/>
        <a:p>
          <a:endParaRPr lang="en-US"/>
        </a:p>
      </dgm:t>
    </dgm:pt>
    <dgm:pt modelId="{7CD40E40-3C52-44D3-AD5F-C5C1CDBF8052}" type="pres">
      <dgm:prSet presAssocID="{1D244653-2238-4EA4-82F4-89DE61AD31BC}" presName="vert1" presStyleCnt="0"/>
      <dgm:spPr/>
    </dgm:pt>
    <dgm:pt modelId="{C0708572-4A5B-471F-B526-FB016C5AF597}" type="pres">
      <dgm:prSet presAssocID="{FD41BEA5-4598-4803-B3D4-E724E987CACC}" presName="thickLine" presStyleLbl="alignNode1" presStyleIdx="2" presStyleCnt="5"/>
      <dgm:spPr/>
    </dgm:pt>
    <dgm:pt modelId="{2A96684B-7DC3-4CDE-8141-74C9EB20C671}" type="pres">
      <dgm:prSet presAssocID="{FD41BEA5-4598-4803-B3D4-E724E987CACC}" presName="horz1" presStyleCnt="0"/>
      <dgm:spPr/>
    </dgm:pt>
    <dgm:pt modelId="{944CED8E-DAE5-4008-B4ED-A0634A78B707}" type="pres">
      <dgm:prSet presAssocID="{FD41BEA5-4598-4803-B3D4-E724E987CACC}" presName="tx1" presStyleLbl="revTx" presStyleIdx="2" presStyleCnt="5"/>
      <dgm:spPr/>
      <dgm:t>
        <a:bodyPr/>
        <a:lstStyle/>
        <a:p>
          <a:endParaRPr lang="en-US"/>
        </a:p>
      </dgm:t>
    </dgm:pt>
    <dgm:pt modelId="{C5B40EBC-70CF-4B2A-981D-CD4645DCD015}" type="pres">
      <dgm:prSet presAssocID="{FD41BEA5-4598-4803-B3D4-E724E987CACC}" presName="vert1" presStyleCnt="0"/>
      <dgm:spPr/>
    </dgm:pt>
    <dgm:pt modelId="{342CF03F-B9F4-4FE9-9F67-4047A4AF8E16}" type="pres">
      <dgm:prSet presAssocID="{38731D6D-5C8D-443E-A8A3-65A9E3716F3E}" presName="thickLine" presStyleLbl="alignNode1" presStyleIdx="3" presStyleCnt="5"/>
      <dgm:spPr/>
    </dgm:pt>
    <dgm:pt modelId="{84223857-5AAE-4E92-88CD-6A9258B60E09}" type="pres">
      <dgm:prSet presAssocID="{38731D6D-5C8D-443E-A8A3-65A9E3716F3E}" presName="horz1" presStyleCnt="0"/>
      <dgm:spPr/>
    </dgm:pt>
    <dgm:pt modelId="{670FC6BC-35CD-4577-BF47-93C08D86E382}" type="pres">
      <dgm:prSet presAssocID="{38731D6D-5C8D-443E-A8A3-65A9E3716F3E}" presName="tx1" presStyleLbl="revTx" presStyleIdx="3" presStyleCnt="5"/>
      <dgm:spPr/>
      <dgm:t>
        <a:bodyPr/>
        <a:lstStyle/>
        <a:p>
          <a:endParaRPr lang="en-US"/>
        </a:p>
      </dgm:t>
    </dgm:pt>
    <dgm:pt modelId="{DDD2E4CB-48C7-429E-893A-67FC266F81F5}" type="pres">
      <dgm:prSet presAssocID="{38731D6D-5C8D-443E-A8A3-65A9E3716F3E}" presName="vert1" presStyleCnt="0"/>
      <dgm:spPr/>
    </dgm:pt>
    <dgm:pt modelId="{05678E64-53A8-47E0-B34F-F8AA9E90B03D}" type="pres">
      <dgm:prSet presAssocID="{F38AD4C5-235E-4450-BFD9-70E9C2CE6F84}" presName="thickLine" presStyleLbl="alignNode1" presStyleIdx="4" presStyleCnt="5"/>
      <dgm:spPr/>
    </dgm:pt>
    <dgm:pt modelId="{84BF2649-E29A-488A-97A6-C8976980AA7D}" type="pres">
      <dgm:prSet presAssocID="{F38AD4C5-235E-4450-BFD9-70E9C2CE6F84}" presName="horz1" presStyleCnt="0"/>
      <dgm:spPr/>
    </dgm:pt>
    <dgm:pt modelId="{10FC10D3-9275-4A24-8D7F-D7B995CECF3D}" type="pres">
      <dgm:prSet presAssocID="{F38AD4C5-235E-4450-BFD9-70E9C2CE6F84}" presName="tx1" presStyleLbl="revTx" presStyleIdx="4" presStyleCnt="5"/>
      <dgm:spPr/>
      <dgm:t>
        <a:bodyPr/>
        <a:lstStyle/>
        <a:p>
          <a:endParaRPr lang="en-US"/>
        </a:p>
      </dgm:t>
    </dgm:pt>
    <dgm:pt modelId="{DAC96C20-D7FE-4005-8011-FC6D07F1D831}" type="pres">
      <dgm:prSet presAssocID="{F38AD4C5-235E-4450-BFD9-70E9C2CE6F84}" presName="vert1" presStyleCnt="0"/>
      <dgm:spPr/>
    </dgm:pt>
  </dgm:ptLst>
  <dgm:cxnLst>
    <dgm:cxn modelId="{AF62C59F-C9AB-4575-A5C9-0C85D4686674}" srcId="{658CD5FA-649D-409A-AB13-5590FFB290F1}" destId="{1D244653-2238-4EA4-82F4-89DE61AD31BC}" srcOrd="1" destOrd="0" parTransId="{5153D895-3A1D-4D89-8A6C-394F2E5AFB08}" sibTransId="{FA03C3EB-97DE-4D3A-873A-2775DEB4C561}"/>
    <dgm:cxn modelId="{2E9293FF-BA3E-4C12-82D7-A8A2E8EA30A0}" srcId="{658CD5FA-649D-409A-AB13-5590FFB290F1}" destId="{38731D6D-5C8D-443E-A8A3-65A9E3716F3E}" srcOrd="3" destOrd="0" parTransId="{DF36BC72-E341-4A43-8E0F-050A19CA0110}" sibTransId="{A3B5EDA5-CFC0-476C-B16C-1EA19363EB90}"/>
    <dgm:cxn modelId="{04C3CC0C-CC39-4DCC-B31A-9C514DA9E01C}" srcId="{658CD5FA-649D-409A-AB13-5590FFB290F1}" destId="{A866F0C3-EE89-4A00-9F86-DE76FA9C32F5}" srcOrd="0" destOrd="0" parTransId="{62BDF331-94DF-485C-BC5C-916C3905C7F2}" sibTransId="{C41F2E6E-50FC-41EC-AC54-A3C1CB5EB4A4}"/>
    <dgm:cxn modelId="{F80847DF-B046-40DC-B160-919FD1DC5C75}" type="presOf" srcId="{F38AD4C5-235E-4450-BFD9-70E9C2CE6F84}" destId="{10FC10D3-9275-4A24-8D7F-D7B995CECF3D}" srcOrd="0" destOrd="0" presId="urn:microsoft.com/office/officeart/2008/layout/LinedList"/>
    <dgm:cxn modelId="{5347C46B-0448-4C45-83AB-A6F1976AB338}" type="presOf" srcId="{1D244653-2238-4EA4-82F4-89DE61AD31BC}" destId="{18F51A64-6925-49FB-9C96-9339037A1EA0}" srcOrd="0" destOrd="0" presId="urn:microsoft.com/office/officeart/2008/layout/LinedList"/>
    <dgm:cxn modelId="{F9D6E26A-5E30-470A-83D1-2A8F7CF166FD}" type="presOf" srcId="{38731D6D-5C8D-443E-A8A3-65A9E3716F3E}" destId="{670FC6BC-35CD-4577-BF47-93C08D86E382}" srcOrd="0" destOrd="0" presId="urn:microsoft.com/office/officeart/2008/layout/LinedList"/>
    <dgm:cxn modelId="{602DFED9-01B1-4F74-8007-258B0BC38527}" type="presOf" srcId="{A866F0C3-EE89-4A00-9F86-DE76FA9C32F5}" destId="{E0CAF013-EBB7-4764-A0B9-A0039DDED886}" srcOrd="0" destOrd="0" presId="urn:microsoft.com/office/officeart/2008/layout/LinedList"/>
    <dgm:cxn modelId="{7E84B358-2E9F-486D-9AD7-CE1FFA265659}" type="presOf" srcId="{FD41BEA5-4598-4803-B3D4-E724E987CACC}" destId="{944CED8E-DAE5-4008-B4ED-A0634A78B707}" srcOrd="0" destOrd="0" presId="urn:microsoft.com/office/officeart/2008/layout/LinedList"/>
    <dgm:cxn modelId="{59067D15-73B1-48AB-8F95-7CBE19997F41}" srcId="{658CD5FA-649D-409A-AB13-5590FFB290F1}" destId="{F38AD4C5-235E-4450-BFD9-70E9C2CE6F84}" srcOrd="4" destOrd="0" parTransId="{7B210181-429E-4DFD-9A75-5E75432756A9}" sibTransId="{5F8ECA51-A9D8-41DE-A532-81DAECCDD3D2}"/>
    <dgm:cxn modelId="{ACB33849-2AF3-47D9-B858-958D1B5E0360}" type="presOf" srcId="{658CD5FA-649D-409A-AB13-5590FFB290F1}" destId="{176E492A-96E2-4047-AAAF-AAADFC74A380}" srcOrd="0" destOrd="0" presId="urn:microsoft.com/office/officeart/2008/layout/LinedList"/>
    <dgm:cxn modelId="{276476E9-938F-4116-96B7-BACAC8E8526E}" srcId="{658CD5FA-649D-409A-AB13-5590FFB290F1}" destId="{FD41BEA5-4598-4803-B3D4-E724E987CACC}" srcOrd="2" destOrd="0" parTransId="{B23E819B-5FA2-45C5-8FE4-17AB0D221F30}" sibTransId="{7932AE51-4A74-4458-BB40-3DA7A739400A}"/>
    <dgm:cxn modelId="{EC41BF4B-B621-47A1-B24B-1AB520F13D54}" type="presParOf" srcId="{176E492A-96E2-4047-AAAF-AAADFC74A380}" destId="{C25F5CB0-180D-4925-AAA4-19D4E80FDD0A}" srcOrd="0" destOrd="0" presId="urn:microsoft.com/office/officeart/2008/layout/LinedList"/>
    <dgm:cxn modelId="{8FB63F3C-7462-46F6-9AA6-6D3D21FE95E5}" type="presParOf" srcId="{176E492A-96E2-4047-AAAF-AAADFC74A380}" destId="{14403C4F-99F1-43C4-85B3-A8A28428AD17}" srcOrd="1" destOrd="0" presId="urn:microsoft.com/office/officeart/2008/layout/LinedList"/>
    <dgm:cxn modelId="{90DEB51A-10C4-4BE7-BFF6-3148776B646C}" type="presParOf" srcId="{14403C4F-99F1-43C4-85B3-A8A28428AD17}" destId="{E0CAF013-EBB7-4764-A0B9-A0039DDED886}" srcOrd="0" destOrd="0" presId="urn:microsoft.com/office/officeart/2008/layout/LinedList"/>
    <dgm:cxn modelId="{88C59393-4EEB-47BD-BE25-D3BC5B1F975C}" type="presParOf" srcId="{14403C4F-99F1-43C4-85B3-A8A28428AD17}" destId="{A237B16B-B342-4198-97B1-B54F4FF5D8AD}" srcOrd="1" destOrd="0" presId="urn:microsoft.com/office/officeart/2008/layout/LinedList"/>
    <dgm:cxn modelId="{F8BCA0BE-F3BA-4CB5-AEDF-F3446506437A}" type="presParOf" srcId="{176E492A-96E2-4047-AAAF-AAADFC74A380}" destId="{90314EC2-48E8-4A09-AE03-A7FE242C110F}" srcOrd="2" destOrd="0" presId="urn:microsoft.com/office/officeart/2008/layout/LinedList"/>
    <dgm:cxn modelId="{1F9E21CC-FDDA-4234-A74E-00022FDEFF39}" type="presParOf" srcId="{176E492A-96E2-4047-AAAF-AAADFC74A380}" destId="{7A8D7C5D-0DD0-4D2C-AD53-786057ECCB9C}" srcOrd="3" destOrd="0" presId="urn:microsoft.com/office/officeart/2008/layout/LinedList"/>
    <dgm:cxn modelId="{1DC3A5AC-37DE-496D-8FE8-5CF378242A1B}" type="presParOf" srcId="{7A8D7C5D-0DD0-4D2C-AD53-786057ECCB9C}" destId="{18F51A64-6925-49FB-9C96-9339037A1EA0}" srcOrd="0" destOrd="0" presId="urn:microsoft.com/office/officeart/2008/layout/LinedList"/>
    <dgm:cxn modelId="{FC40F70D-1607-4782-9CCC-03BEE73AB6DD}" type="presParOf" srcId="{7A8D7C5D-0DD0-4D2C-AD53-786057ECCB9C}" destId="{7CD40E40-3C52-44D3-AD5F-C5C1CDBF8052}" srcOrd="1" destOrd="0" presId="urn:microsoft.com/office/officeart/2008/layout/LinedList"/>
    <dgm:cxn modelId="{D5FA7737-5BAE-43A5-91BE-D6E753475E24}" type="presParOf" srcId="{176E492A-96E2-4047-AAAF-AAADFC74A380}" destId="{C0708572-4A5B-471F-B526-FB016C5AF597}" srcOrd="4" destOrd="0" presId="urn:microsoft.com/office/officeart/2008/layout/LinedList"/>
    <dgm:cxn modelId="{12950DBB-1849-47F7-BF78-34FE75773A4B}" type="presParOf" srcId="{176E492A-96E2-4047-AAAF-AAADFC74A380}" destId="{2A96684B-7DC3-4CDE-8141-74C9EB20C671}" srcOrd="5" destOrd="0" presId="urn:microsoft.com/office/officeart/2008/layout/LinedList"/>
    <dgm:cxn modelId="{6E6B9DFB-5731-43F5-887C-014C83F14AC1}" type="presParOf" srcId="{2A96684B-7DC3-4CDE-8141-74C9EB20C671}" destId="{944CED8E-DAE5-4008-B4ED-A0634A78B707}" srcOrd="0" destOrd="0" presId="urn:microsoft.com/office/officeart/2008/layout/LinedList"/>
    <dgm:cxn modelId="{05D5B5E9-1AC6-491D-A3BA-71264DF76D00}" type="presParOf" srcId="{2A96684B-7DC3-4CDE-8141-74C9EB20C671}" destId="{C5B40EBC-70CF-4B2A-981D-CD4645DCD015}" srcOrd="1" destOrd="0" presId="urn:microsoft.com/office/officeart/2008/layout/LinedList"/>
    <dgm:cxn modelId="{13E2829E-C920-4517-808A-06674F0615BC}" type="presParOf" srcId="{176E492A-96E2-4047-AAAF-AAADFC74A380}" destId="{342CF03F-B9F4-4FE9-9F67-4047A4AF8E16}" srcOrd="6" destOrd="0" presId="urn:microsoft.com/office/officeart/2008/layout/LinedList"/>
    <dgm:cxn modelId="{192802E6-4A3A-46EB-822D-F11CFF11085F}" type="presParOf" srcId="{176E492A-96E2-4047-AAAF-AAADFC74A380}" destId="{84223857-5AAE-4E92-88CD-6A9258B60E09}" srcOrd="7" destOrd="0" presId="urn:microsoft.com/office/officeart/2008/layout/LinedList"/>
    <dgm:cxn modelId="{CAEFAACC-6A31-4707-8D0C-336B494CF92A}" type="presParOf" srcId="{84223857-5AAE-4E92-88CD-6A9258B60E09}" destId="{670FC6BC-35CD-4577-BF47-93C08D86E382}" srcOrd="0" destOrd="0" presId="urn:microsoft.com/office/officeart/2008/layout/LinedList"/>
    <dgm:cxn modelId="{D84D8E80-03A2-47F6-9590-5EFAA218569B}" type="presParOf" srcId="{84223857-5AAE-4E92-88CD-6A9258B60E09}" destId="{DDD2E4CB-48C7-429E-893A-67FC266F81F5}" srcOrd="1" destOrd="0" presId="urn:microsoft.com/office/officeart/2008/layout/LinedList"/>
    <dgm:cxn modelId="{D8CE3DFE-88B8-44D8-9A3D-7838A02BDC3F}" type="presParOf" srcId="{176E492A-96E2-4047-AAAF-AAADFC74A380}" destId="{05678E64-53A8-47E0-B34F-F8AA9E90B03D}" srcOrd="8" destOrd="0" presId="urn:microsoft.com/office/officeart/2008/layout/LinedList"/>
    <dgm:cxn modelId="{0BE5C873-456D-45FB-A18F-A8272E169EE2}" type="presParOf" srcId="{176E492A-96E2-4047-AAAF-AAADFC74A380}" destId="{84BF2649-E29A-488A-97A6-C8976980AA7D}" srcOrd="9" destOrd="0" presId="urn:microsoft.com/office/officeart/2008/layout/LinedList"/>
    <dgm:cxn modelId="{FE7427CF-3404-4B9B-8C00-1D2D81DFD791}" type="presParOf" srcId="{84BF2649-E29A-488A-97A6-C8976980AA7D}" destId="{10FC10D3-9275-4A24-8D7F-D7B995CECF3D}" srcOrd="0" destOrd="0" presId="urn:microsoft.com/office/officeart/2008/layout/LinedList"/>
    <dgm:cxn modelId="{42D280DD-4051-48D4-86B3-8869B81A7152}" type="presParOf" srcId="{84BF2649-E29A-488A-97A6-C8976980AA7D}" destId="{DAC96C20-D7FE-4005-8011-FC6D07F1D83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636104" y="3452191"/>
            <a:ext cx="10588487" cy="1569660"/>
          </a:xfrm>
          <a:prstGeom prst="rect">
            <a:avLst/>
          </a:prstGeom>
          <a:noFill/>
        </p:spPr>
        <p:txBody>
          <a:bodyPr wrap="square" rtlCol="0">
            <a:spAutoFit/>
          </a:bodyPr>
          <a:lstStyle/>
          <a:p>
            <a:r>
              <a:rPr lang="en-US" sz="2400" dirty="0"/>
              <a:t>PRESENTED BY: </a:t>
            </a:r>
            <a:r>
              <a:rPr lang="en-US" sz="2400" dirty="0" smtClean="0"/>
              <a:t>CHANDRU </a:t>
            </a:r>
            <a:r>
              <a:rPr lang="en-US" sz="2400" dirty="0"/>
              <a:t>G</a:t>
            </a:r>
            <a:r>
              <a:rPr lang="en-US" sz="2400" dirty="0" smtClean="0"/>
              <a:t>  </a:t>
            </a:r>
            <a:endParaRPr lang="en-US" sz="2400" dirty="0"/>
          </a:p>
          <a:p>
            <a:r>
              <a:rPr lang="en-US" sz="2400" dirty="0"/>
              <a:t>REGISTER NO.:  </a:t>
            </a:r>
            <a:r>
              <a:rPr lang="en-US" sz="2400" dirty="0" smtClean="0"/>
              <a:t>312204453</a:t>
            </a:r>
            <a:endParaRPr lang="en-US" sz="2400" dirty="0"/>
          </a:p>
          <a:p>
            <a:r>
              <a:rPr lang="en-US" sz="2400" dirty="0"/>
              <a:t>DEPARTMENT:    COMMERCE</a:t>
            </a:r>
          </a:p>
          <a:p>
            <a:r>
              <a:rPr lang="en-US" sz="2400" dirty="0"/>
              <a:t>COLLEGE:          K.C.S 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4" name="Chart 3">
            <a:extLst>
              <a:ext uri="{FF2B5EF4-FFF2-40B4-BE49-F238E27FC236}">
                <a16:creationId xmlns="" xmlns:a16="http://schemas.microsoft.com/office/drawing/2014/main" id="{E8AB570A-50DD-4AC7-96F1-8169B324E2B1}"/>
              </a:ext>
            </a:extLst>
          </p:cNvPr>
          <p:cNvGraphicFramePr>
            <a:graphicFrameLocks/>
          </p:cNvGraphicFramePr>
          <p:nvPr>
            <p:extLst>
              <p:ext uri="{D42A27DB-BD31-4B8C-83A1-F6EECF244321}">
                <p14:modId xmlns:p14="http://schemas.microsoft.com/office/powerpoint/2010/main" val="962566204"/>
              </p:ext>
            </p:extLst>
          </p:nvPr>
        </p:nvGraphicFramePr>
        <p:xfrm>
          <a:off x="6471920" y="1785328"/>
          <a:ext cx="5171440" cy="47069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788342271"/>
              </p:ext>
            </p:extLst>
          </p:nvPr>
        </p:nvGraphicFramePr>
        <p:xfrm>
          <a:off x="1002406" y="2392249"/>
          <a:ext cx="5990822" cy="3287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3" name="TextBox 2">
            <a:extLst>
              <a:ext uri="{FF2B5EF4-FFF2-40B4-BE49-F238E27FC236}">
                <a16:creationId xmlns="" xmlns:a16="http://schemas.microsoft.com/office/drawing/2014/main" id="{F8F81060-0014-4B65-9A40-3816E13FC2E4}"/>
              </a:ext>
            </a:extLst>
          </p:cNvPr>
          <p:cNvSpPr txBox="1"/>
          <p:nvPr/>
        </p:nvSpPr>
        <p:spPr>
          <a:xfrm>
            <a:off x="596348" y="1711698"/>
            <a:ext cx="10183269" cy="427809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Addressing </a:t>
            </a:r>
            <a:r>
              <a:rPr lang="en-US" sz="1600" dirty="0">
                <a:latin typeface="Arial" panose="020B0604020202020204" pitchFamily="34" charset="0"/>
                <a:cs typeface="Arial" panose="020B0604020202020204" pitchFamily="34" charset="0"/>
              </a:rPr>
              <a:t>the data quality issues and performing a thorough analysis is crucial for leveraging the full potential of the employee dataset. By cleaning and correcting errors such as the `#NAME?` values and standardizing inconsistent entries, we can ensure that the dataset provides accurate and actionable insights.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Standardization of terminology and data fields will help in creating a coherent and unified dataset, which is essential for reliable reporting and analysis. This will not only enhance the accuracy of performance evaluations but also streamline reporting processes, enabling more effective decision-making and strategic planning.</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Furthermore, a detailed performance analysis will reveal key trends and patterns in employee performance across different departments and business units. This insight can be used to identify high performers, address areas of concern, and align employee performance with organizational objectives. By generating comprehensive and actionable reports, the project will support human resource initiatives and foster a more productive and engaged workforce.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Overall, the successful completion of this project will lead to improved data quality, better performance management, and more informed strategic decisions, ultimately contributing to the organization’s success and growth.</a:t>
            </a:r>
            <a:endParaRPr lang="en-IN" sz="16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3" name="TextBox 2">
            <a:extLst>
              <a:ext uri="{FF2B5EF4-FFF2-40B4-BE49-F238E27FC236}">
                <a16:creationId xmlns="" xmlns:a16="http://schemas.microsoft.com/office/drawing/2014/main" id="{3BAFA70B-570C-4089-8146-21C2F025F0BB}"/>
              </a:ext>
            </a:extLst>
          </p:cNvPr>
          <p:cNvSpPr txBox="1"/>
          <p:nvPr/>
        </p:nvSpPr>
        <p:spPr>
          <a:xfrm>
            <a:off x="1170111" y="2161785"/>
            <a:ext cx="9064488" cy="3416320"/>
          </a:xfrm>
          <a:prstGeom prst="rect">
            <a:avLst/>
          </a:prstGeom>
          <a:noFill/>
        </p:spPr>
        <p:txBody>
          <a:bodyPr wrap="square" rtlCol="0">
            <a:spAutoFit/>
          </a:bodyPr>
          <a:lstStyle/>
          <a:p>
            <a:r>
              <a:rPr lang="en-US" sz="2400" dirty="0" err="1" smtClean="0">
                <a:effectLst>
                  <a:outerShdw blurRad="38100" dist="38100" dir="2700000" algn="tl">
                    <a:srgbClr val="000000">
                      <a:alpha val="43137"/>
                    </a:srgbClr>
                  </a:outerShdw>
                </a:effectLst>
              </a:rPr>
              <a:t>Mrs</a:t>
            </a:r>
            <a:r>
              <a:rPr lang="en-US" sz="2400" dirty="0" smtClean="0">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Nirmala </a:t>
            </a:r>
            <a:r>
              <a:rPr lang="en-US" sz="2400" dirty="0">
                <a:effectLst>
                  <a:outerShdw blurRad="38100" dist="38100" dir="2700000" algn="tl">
                    <a:srgbClr val="000000">
                      <a:alpha val="43137"/>
                    </a:srgbClr>
                  </a:outerShdw>
                </a:effectLst>
              </a:rPr>
              <a:t>P</a:t>
            </a:r>
          </a:p>
          <a:p>
            <a:r>
              <a:rPr lang="en-US" sz="2400" dirty="0">
                <a:effectLst>
                  <a:outerShdw blurRad="38100" dist="38100" dir="2700000" algn="tl">
                    <a:srgbClr val="000000">
                      <a:alpha val="43137"/>
                    </a:srgbClr>
                  </a:outerShdw>
                </a:effectLst>
              </a:rPr>
              <a:t>Assistant Professor,</a:t>
            </a:r>
          </a:p>
          <a:p>
            <a:r>
              <a:rPr lang="en-US" sz="2400" dirty="0">
                <a:effectLst>
                  <a:outerShdw blurRad="38100" dist="38100" dir="2700000" algn="tl">
                    <a:srgbClr val="000000">
                      <a:alpha val="43137"/>
                    </a:srgbClr>
                  </a:outerShdw>
                </a:effectLst>
              </a:rPr>
              <a:t>K.C.S Kasi Nadar College of Arts and Science</a:t>
            </a:r>
          </a:p>
          <a:p>
            <a:r>
              <a:rPr lang="en-US" sz="2400" dirty="0">
                <a:effectLst>
                  <a:outerShdw blurRad="38100" dist="38100" dir="2700000" algn="tl">
                    <a:srgbClr val="000000">
                      <a:alpha val="43137"/>
                    </a:srgbClr>
                  </a:outerShdw>
                </a:effectLst>
              </a:rPr>
              <a:t>Chennai, Tamil Nadu</a:t>
            </a:r>
            <a:r>
              <a:rPr lang="en-US" sz="2400" dirty="0" smtClean="0">
                <a:effectLst>
                  <a:outerShdw blurRad="38100" dist="38100" dir="2700000" algn="tl">
                    <a:srgbClr val="000000">
                      <a:alpha val="43137"/>
                    </a:srgbClr>
                  </a:outerShdw>
                </a:effectLst>
              </a:rPr>
              <a:t>.</a:t>
            </a:r>
          </a:p>
          <a:p>
            <a:endParaRPr lang="en-US" sz="2400" dirty="0">
              <a:effectLst>
                <a:outerShdw blurRad="38100" dist="38100" dir="2700000" algn="tl">
                  <a:srgbClr val="000000">
                    <a:alpha val="43137"/>
                  </a:srgbClr>
                </a:outerShdw>
              </a:effectLst>
            </a:endParaRPr>
          </a:p>
          <a:p>
            <a:r>
              <a:rPr lang="en-US" sz="2400" dirty="0" err="1" smtClean="0">
                <a:effectLst>
                  <a:outerShdw blurRad="38100" dist="38100" dir="2700000" algn="tl">
                    <a:srgbClr val="000000">
                      <a:alpha val="43137"/>
                    </a:srgbClr>
                  </a:outerShdw>
                </a:effectLst>
              </a:rPr>
              <a:t>Ms</a:t>
            </a:r>
            <a:r>
              <a:rPr lang="en-US" sz="2400" dirty="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Shakthi</a:t>
            </a:r>
            <a:r>
              <a:rPr lang="en-US" sz="2400" dirty="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Balambigai</a:t>
            </a:r>
            <a:r>
              <a:rPr lang="en-US" sz="2400" dirty="0" smtClean="0">
                <a:effectLst>
                  <a:outerShdw blurRad="38100" dist="38100" dir="2700000" algn="tl">
                    <a:srgbClr val="000000">
                      <a:alpha val="43137"/>
                    </a:srgbClr>
                  </a:outerShdw>
                </a:effectLst>
              </a:rPr>
              <a:t> V</a:t>
            </a:r>
          </a:p>
          <a:p>
            <a:r>
              <a:rPr lang="en-US" sz="2400" dirty="0" smtClean="0">
                <a:effectLst>
                  <a:outerShdw blurRad="38100" dist="38100" dir="2700000" algn="tl">
                    <a:srgbClr val="000000">
                      <a:alpha val="43137"/>
                    </a:srgbClr>
                  </a:outerShdw>
                </a:effectLst>
              </a:rPr>
              <a:t>Assistant Professor</a:t>
            </a:r>
          </a:p>
          <a:p>
            <a:r>
              <a:rPr lang="en-US" sz="2400" dirty="0" smtClean="0">
                <a:effectLst>
                  <a:outerShdw blurRad="38100" dist="38100" dir="2700000" algn="tl">
                    <a:srgbClr val="000000">
                      <a:alpha val="43137"/>
                    </a:srgbClr>
                  </a:outerShdw>
                </a:effectLst>
              </a:rPr>
              <a:t>K.C.S </a:t>
            </a:r>
            <a:r>
              <a:rPr lang="en-US" sz="2400" dirty="0" err="1">
                <a:effectLst>
                  <a:outerShdw blurRad="38100" dist="38100" dir="2700000" algn="tl">
                    <a:srgbClr val="000000">
                      <a:alpha val="43137"/>
                    </a:srgbClr>
                  </a:outerShdw>
                </a:effectLst>
              </a:rPr>
              <a:t>Kasi</a:t>
            </a:r>
            <a:r>
              <a:rPr lang="en-US" sz="2400" dirty="0">
                <a:effectLst>
                  <a:outerShdw blurRad="38100" dist="38100" dir="2700000" algn="tl">
                    <a:srgbClr val="000000">
                      <a:alpha val="43137"/>
                    </a:srgbClr>
                  </a:outerShdw>
                </a:effectLst>
              </a:rPr>
              <a:t> </a:t>
            </a:r>
            <a:r>
              <a:rPr lang="en-US" sz="2400" dirty="0" err="1">
                <a:effectLst>
                  <a:outerShdw blurRad="38100" dist="38100" dir="2700000" algn="tl">
                    <a:srgbClr val="000000">
                      <a:alpha val="43137"/>
                    </a:srgbClr>
                  </a:outerShdw>
                </a:effectLst>
              </a:rPr>
              <a:t>Nadar</a:t>
            </a:r>
            <a:r>
              <a:rPr lang="en-US" sz="2400" dirty="0">
                <a:effectLst>
                  <a:outerShdw blurRad="38100" dist="38100" dir="2700000" algn="tl">
                    <a:srgbClr val="000000">
                      <a:alpha val="43137"/>
                    </a:srgbClr>
                  </a:outerShdw>
                </a:effectLst>
              </a:rPr>
              <a:t> College of Arts and Science Chennai, Tamil </a:t>
            </a:r>
            <a:r>
              <a:rPr lang="en-US" sz="2400" dirty="0" smtClean="0">
                <a:effectLst>
                  <a:outerShdw blurRad="38100" dist="38100" dir="2700000" algn="tl">
                    <a:srgbClr val="000000">
                      <a:alpha val="43137"/>
                    </a:srgbClr>
                  </a:outerShdw>
                </a:effectLst>
              </a:rPr>
              <a:t>Nadu.</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3" name="Text Placeholder 2">
            <a:extLst>
              <a:ext uri="{FF2B5EF4-FFF2-40B4-BE49-F238E27FC236}">
                <a16:creationId xmlns="" xmlns:a16="http://schemas.microsoft.com/office/drawing/2014/main" id="{C88AC415-C681-421E-B395-E370663BDE66}"/>
              </a:ext>
            </a:extLst>
          </p:cNvPr>
          <p:cNvSpPr>
            <a:spLocks noGrp="1"/>
          </p:cNvSpPr>
          <p:nvPr>
            <p:ph type="body" idx="1"/>
          </p:nvPr>
        </p:nvSpPr>
        <p:spPr>
          <a:xfrm>
            <a:off x="1154412" y="2107096"/>
            <a:ext cx="9382959" cy="4445952"/>
          </a:xfrm>
        </p:spPr>
        <p:txBody>
          <a:bodyPr/>
          <a:lstStyle/>
          <a:p>
            <a:pPr marL="342900" lvl="0" indent="-342900">
              <a:buFont typeface="Wingdings" panose="05000000000000000000" pitchFamily="2" charset="2"/>
              <a:buChar char="Ø"/>
            </a:pPr>
            <a:r>
              <a:rPr lang="en-US" dirty="0">
                <a:solidFill>
                  <a:schemeClr val="tx1"/>
                </a:solidFill>
                <a:latin typeface="Arial" panose="020B0604020202020204" pitchFamily="34" charset="0"/>
              </a:rPr>
              <a:t>There are cells in the dataset where the performance rating is marked as </a:t>
            </a:r>
            <a:r>
              <a:rPr lang="en-US" dirty="0">
                <a:solidFill>
                  <a:schemeClr val="tx1"/>
                </a:solidFill>
                <a:latin typeface="Arial" panose="020B0604020202020204" pitchFamily="34" charset="0"/>
                <a:cs typeface="Arial" panose="020B0604020202020204" pitchFamily="34" charset="0"/>
              </a:rPr>
              <a:t>#NAME?, indicating errors or missing values that need to be corrected</a:t>
            </a:r>
            <a:r>
              <a:rPr lang="en-US" dirty="0" smtClean="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There’s a need to analyze employee performance scores and their statuses, particularly to identify trends or areas for improvement in employee performance and classification. </a:t>
            </a:r>
            <a:endParaRPr lang="en-US" dirty="0" smtClean="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Some </a:t>
            </a:r>
            <a:r>
              <a:rPr lang="en-US" dirty="0">
                <a:solidFill>
                  <a:schemeClr val="tx1"/>
                </a:solidFill>
                <a:latin typeface="Arial" panose="020B0604020202020204" pitchFamily="34" charset="0"/>
                <a:cs typeface="Arial" panose="020B0604020202020204" pitchFamily="34" charset="0"/>
              </a:rPr>
              <a:t>fields have inconsistent or unclear entries, such as different terms for employee types, statuses, and terminations. This inconsistency can lead to difficulties in data analysis and reporting. </a:t>
            </a:r>
            <a:endParaRPr lang="en-US" dirty="0" smtClean="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dirty="0" smtClean="0">
                <a:solidFill>
                  <a:schemeClr val="tx1"/>
                </a:solidFill>
                <a:latin typeface="Arial" panose="020B0604020202020204" pitchFamily="34" charset="0"/>
                <a:cs typeface="Arial" panose="020B0604020202020204" pitchFamily="34" charset="0"/>
              </a:rPr>
              <a:t>Despite </a:t>
            </a:r>
            <a:r>
              <a:rPr lang="en-US" dirty="0">
                <a:solidFill>
                  <a:schemeClr val="tx1"/>
                </a:solidFill>
                <a:latin typeface="Arial" panose="020B0604020202020204" pitchFamily="34" charset="0"/>
                <a:cs typeface="Arial" panose="020B0604020202020204" pitchFamily="34" charset="0"/>
              </a:rPr>
              <a:t>seasonal fluctuations, overall sales growth has stagnated over the past year</a:t>
            </a:r>
          </a:p>
          <a:p>
            <a:pPr marL="342900" indent="-342900">
              <a:buFont typeface="Wingdings" panose="05000000000000000000" pitchFamily="2" charset="2"/>
              <a:buChar char="Ø"/>
            </a:pPr>
            <a:r>
              <a:rPr lang="en-US" dirty="0">
                <a:solidFill>
                  <a:schemeClr val="tx1"/>
                </a:solidFill>
                <a:latin typeface="Arial" panose="020B0604020202020204" pitchFamily="34" charset="0"/>
                <a:cs typeface="Arial" panose="020B0604020202020204" pitchFamily="34" charset="0"/>
              </a:rPr>
              <a:t>The pivot graph reveals untapped sales potential in certain regions and product categories</a:t>
            </a:r>
            <a:endParaRPr lang="en-IN" dirty="0">
              <a:solidFill>
                <a:schemeClr val="tx1"/>
              </a:solidFill>
              <a:latin typeface="Arial" panose="020B0604020202020204" pitchFamily="34" charset="0"/>
              <a:cs typeface="Arial" panose="020B0604020202020204" pitchFamily="34" charset="0"/>
            </a:endParaRPr>
          </a:p>
          <a:p>
            <a:endParaRPr lang="en-US" dirty="0">
              <a:solidFill>
                <a:schemeClr val="tx1"/>
              </a:solidFill>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sp>
        <p:nvSpPr>
          <p:cNvPr id="3" name="TextBox 2">
            <a:extLst>
              <a:ext uri="{FF2B5EF4-FFF2-40B4-BE49-F238E27FC236}">
                <a16:creationId xmlns="" xmlns:a16="http://schemas.microsoft.com/office/drawing/2014/main" id="{D48EE540-A719-4638-BDB1-988C8E52931C}"/>
              </a:ext>
            </a:extLst>
          </p:cNvPr>
          <p:cNvSpPr txBox="1"/>
          <p:nvPr/>
        </p:nvSpPr>
        <p:spPr>
          <a:xfrm>
            <a:off x="397565" y="1084085"/>
            <a:ext cx="7235687" cy="369332"/>
          </a:xfrm>
          <a:prstGeom prst="rect">
            <a:avLst/>
          </a:prstGeom>
          <a:noFill/>
        </p:spPr>
        <p:txBody>
          <a:bodyPr wrap="square" rtlCol="0">
            <a:spAutoFit/>
          </a:bodyPr>
          <a:lstStyle/>
          <a:p>
            <a:r>
              <a:rPr lang="en-US" dirty="0"/>
              <a:t>[Employee Performance Improvement and Pay Zone Optimization]</a:t>
            </a:r>
          </a:p>
        </p:txBody>
      </p:sp>
      <p:graphicFrame>
        <p:nvGraphicFramePr>
          <p:cNvPr id="6" name="Diagram 5">
            <a:extLst>
              <a:ext uri="{FF2B5EF4-FFF2-40B4-BE49-F238E27FC236}">
                <a16:creationId xmlns="" xmlns:a16="http://schemas.microsoft.com/office/drawing/2014/main" id="{3D9A1EB8-B17F-42CE-8CCE-B278C0DC1051}"/>
              </a:ext>
            </a:extLst>
          </p:cNvPr>
          <p:cNvGraphicFramePr/>
          <p:nvPr>
            <p:extLst>
              <p:ext uri="{D42A27DB-BD31-4B8C-83A1-F6EECF244321}">
                <p14:modId xmlns:p14="http://schemas.microsoft.com/office/powerpoint/2010/main" val="2880268050"/>
              </p:ext>
            </p:extLst>
          </p:nvPr>
        </p:nvGraphicFramePr>
        <p:xfrm>
          <a:off x="530089" y="1722783"/>
          <a:ext cx="8852451" cy="4862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056068" y="2137892"/>
            <a:ext cx="8293994"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Analyzing the performance scores and employee statuses to gain insights into employee performance trends. This may involve statistical analysis and visualization to identify patterns and areas needing attention</a:t>
            </a:r>
            <a:r>
              <a:rPr lang="en-US"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a:t>
            </a:r>
            <a:r>
              <a:rPr lang="en-US" sz="2000" dirty="0" smtClean="0">
                <a:latin typeface="Arial" panose="020B0604020202020204" pitchFamily="34" charset="0"/>
                <a:cs typeface="Arial" panose="020B0604020202020204" pitchFamily="34" charset="0"/>
              </a:rPr>
              <a:t>armonizing </a:t>
            </a:r>
            <a:r>
              <a:rPr lang="en-US" sz="2000" dirty="0">
                <a:latin typeface="Arial" panose="020B0604020202020204" pitchFamily="34" charset="0"/>
                <a:cs typeface="Arial" panose="020B0604020202020204" pitchFamily="34" charset="0"/>
              </a:rPr>
              <a:t>the terminology used in the dataset to ensure consistency. This includes standardizing employee type descriptors, status codes, and termination </a:t>
            </a:r>
            <a:r>
              <a:rPr lang="en-US" sz="2000" dirty="0" smtClean="0">
                <a:latin typeface="Arial" panose="020B0604020202020204" pitchFamily="34" charset="0"/>
                <a:cs typeface="Arial" panose="020B0604020202020204" pitchFamily="34" charset="0"/>
              </a:rPr>
              <a:t>types.</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Generating </a:t>
            </a:r>
            <a:r>
              <a:rPr lang="en-US" sz="2000" dirty="0">
                <a:latin typeface="Arial" panose="020B0604020202020204" pitchFamily="34" charset="0"/>
                <a:cs typeface="Arial" panose="020B0604020202020204" pitchFamily="34" charset="0"/>
              </a:rPr>
              <a:t>reports based on the cleaned and standardized data to support decision-making processes related to employee management and performance evaluation.</a:t>
            </a:r>
            <a:endParaRPr lang="en-US" sz="2000" dirty="0" smtClean="0">
              <a:latin typeface="Arial" panose="020B0604020202020204" pitchFamily="34" charset="0"/>
              <a:cs typeface="Arial" panose="020B0604020202020204" pitchFamily="34" charset="0"/>
            </a:endParaRPr>
          </a:p>
          <a:p>
            <a:endParaRPr lang="en-US" sz="2000" dirty="0" smtClean="0"/>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6" name="Diagram 5">
            <a:extLst>
              <a:ext uri="{FF2B5EF4-FFF2-40B4-BE49-F238E27FC236}">
                <a16:creationId xmlns="" xmlns:a16="http://schemas.microsoft.com/office/drawing/2014/main" id="{81764151-B9B3-4C8D-937B-F049C9C4FEF4}"/>
              </a:ext>
            </a:extLst>
          </p:cNvPr>
          <p:cNvGraphicFramePr/>
          <p:nvPr>
            <p:extLst>
              <p:ext uri="{D42A27DB-BD31-4B8C-83A1-F6EECF244321}">
                <p14:modId xmlns:p14="http://schemas.microsoft.com/office/powerpoint/2010/main" val="2812298337"/>
              </p:ext>
            </p:extLst>
          </p:nvPr>
        </p:nvGraphicFramePr>
        <p:xfrm>
          <a:off x="609601" y="2063017"/>
          <a:ext cx="7368208"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a:extLst>
              <a:ext uri="{FF2B5EF4-FFF2-40B4-BE49-F238E27FC236}">
                <a16:creationId xmlns="" xmlns:a16="http://schemas.microsoft.com/office/drawing/2014/main" id="{A620A2CE-FFE9-4505-8508-445497B29450}"/>
              </a:ext>
            </a:extLst>
          </p:cNvPr>
          <p:cNvSpPr txBox="1"/>
          <p:nvPr/>
        </p:nvSpPr>
        <p:spPr>
          <a:xfrm>
            <a:off x="556590" y="2491409"/>
            <a:ext cx="9765970" cy="3139321"/>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Filtering -</a:t>
            </a:r>
            <a:r>
              <a:rPr lang="en-US" sz="2000" dirty="0"/>
              <a:t> Remove missing values.</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Conditional</a:t>
            </a:r>
            <a:r>
              <a:rPr lang="en-US" sz="2000" dirty="0" smtClean="0"/>
              <a:t> </a:t>
            </a:r>
            <a:r>
              <a:rPr lang="en-US" sz="2000" dirty="0">
                <a:effectLst>
                  <a:outerShdw blurRad="38100" dist="38100" dir="2700000" algn="tl">
                    <a:srgbClr val="000000">
                      <a:alpha val="43137"/>
                    </a:srgbClr>
                  </a:outerShdw>
                </a:effectLst>
              </a:rPr>
              <a:t>Formatting -</a:t>
            </a:r>
            <a:r>
              <a:rPr lang="en-US" sz="2000" dirty="0"/>
              <a:t> Blanks, Background Color Shading, Data Bars, Values.</a:t>
            </a:r>
            <a:endParaRPr lang="en-US" dirty="0"/>
          </a:p>
          <a:p>
            <a:endParaRPr lang="en-US" dirty="0"/>
          </a:p>
          <a:p>
            <a:r>
              <a:rPr lang="en-US" sz="2000" dirty="0" smtClean="0">
                <a:effectLst>
                  <a:outerShdw blurRad="38100" dist="38100" dir="2700000" algn="tl">
                    <a:srgbClr val="000000">
                      <a:alpha val="43137"/>
                    </a:srgbClr>
                  </a:outerShdw>
                </a:effectLst>
              </a:rPr>
              <a:t>Data </a:t>
            </a:r>
            <a:r>
              <a:rPr lang="en-US" sz="2000" dirty="0">
                <a:effectLst>
                  <a:outerShdw blurRad="38100" dist="38100" dir="2700000" algn="tl">
                    <a:srgbClr val="000000">
                      <a:alpha val="43137"/>
                    </a:srgbClr>
                  </a:outerShdw>
                </a:effectLst>
              </a:rPr>
              <a:t>Filtering and Sorting - </a:t>
            </a:r>
            <a:r>
              <a:rPr lang="en-US" sz="2000" dirty="0"/>
              <a:t>Identify specific employee performance groups, such as those with exceeds, needs improvement and fully meets</a:t>
            </a:r>
            <a:r>
              <a:rPr lang="en-US" sz="2000" dirty="0" smtClean="0"/>
              <a:t>.</a:t>
            </a:r>
          </a:p>
          <a:p>
            <a:endParaRPr lang="en-US" sz="2000" dirty="0" smtClean="0">
              <a:effectLst>
                <a:outerShdw blurRad="38100" dist="38100" dir="2700000" algn="tl">
                  <a:srgbClr val="000000">
                    <a:alpha val="43137"/>
                  </a:srgbClr>
                </a:outerShdw>
              </a:effectLst>
            </a:endParaRPr>
          </a:p>
          <a:p>
            <a:r>
              <a:rPr lang="en-US" sz="2000" dirty="0" smtClean="0">
                <a:effectLst>
                  <a:outerShdw blurRad="38100" dist="38100" dir="2700000" algn="tl">
                    <a:srgbClr val="000000">
                      <a:alpha val="43137"/>
                    </a:srgbClr>
                  </a:outerShdw>
                </a:effectLst>
              </a:rPr>
              <a:t>Pivot</a:t>
            </a:r>
            <a:r>
              <a:rPr lang="en-US" sz="2000" dirty="0" smtClean="0"/>
              <a:t> </a:t>
            </a:r>
            <a:r>
              <a:rPr lang="en-US" sz="2000" dirty="0">
                <a:effectLst>
                  <a:outerShdw blurRad="38100" dist="38100" dir="2700000" algn="tl">
                    <a:srgbClr val="000000">
                      <a:alpha val="43137"/>
                    </a:srgbClr>
                  </a:outerShdw>
                </a:effectLst>
              </a:rPr>
              <a:t>table -</a:t>
            </a:r>
            <a:r>
              <a:rPr lang="en-US" sz="2000" dirty="0"/>
              <a:t> Summary of employee performance under their employee Id.</a:t>
            </a:r>
          </a:p>
          <a:p>
            <a:endParaRPr lang="en-US" sz="2000" dirty="0"/>
          </a:p>
          <a:p>
            <a:r>
              <a:rPr lang="en-US" sz="2000" dirty="0">
                <a:effectLst>
                  <a:outerShdw blurRad="38100" dist="38100" dir="2700000" algn="tl">
                    <a:srgbClr val="000000">
                      <a:alpha val="43137"/>
                    </a:srgbClr>
                  </a:outerShdw>
                </a:effectLst>
              </a:rPr>
              <a:t>Graphs -</a:t>
            </a:r>
            <a:r>
              <a:rPr lang="en-US" sz="2000" dirty="0"/>
              <a:t> Final Report with Trend </a:t>
            </a:r>
            <a:r>
              <a:rPr lang="en-US" sz="2000" dirty="0" smtClean="0"/>
              <a:t>line.</a:t>
            </a:r>
            <a:endParaRPr lang="en-US" sz="2000"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 xmlns:a16="http://schemas.microsoft.com/office/drawing/2014/main" id="{763B5082-0A41-445E-9740-6C8E96B1D281}"/>
              </a:ext>
            </a:extLst>
          </p:cNvPr>
          <p:cNvSpPr txBox="1"/>
          <p:nvPr/>
        </p:nvSpPr>
        <p:spPr>
          <a:xfrm>
            <a:off x="795130" y="1603513"/>
            <a:ext cx="7699514" cy="4154984"/>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EMPLOYEE ID</a:t>
            </a:r>
            <a:r>
              <a:rPr lang="en-US" sz="2000" dirty="0"/>
              <a:t>: Unique identifier for each employee in the    organization.</a:t>
            </a:r>
          </a:p>
          <a:p>
            <a:endParaRPr lang="en-US" sz="2000" dirty="0"/>
          </a:p>
          <a:p>
            <a:r>
              <a:rPr lang="en-US" sz="2000" dirty="0">
                <a:effectLst>
                  <a:outerShdw blurRad="38100" dist="38100" dir="2700000" algn="tl">
                    <a:srgbClr val="000000">
                      <a:alpha val="43137"/>
                    </a:srgbClr>
                  </a:outerShdw>
                </a:effectLst>
              </a:rPr>
              <a:t>FIRST NAME</a:t>
            </a:r>
            <a:r>
              <a:rPr lang="en-US" sz="2000" dirty="0"/>
              <a:t>: The first name of the employee.</a:t>
            </a:r>
          </a:p>
          <a:p>
            <a:endParaRPr lang="en-US" sz="2000" dirty="0"/>
          </a:p>
          <a:p>
            <a:r>
              <a:rPr lang="en-US" sz="2000" dirty="0">
                <a:effectLst>
                  <a:outerShdw blurRad="38100" dist="38100" dir="2700000" algn="tl">
                    <a:srgbClr val="000000">
                      <a:alpha val="43137"/>
                    </a:srgbClr>
                  </a:outerShdw>
                </a:effectLst>
              </a:rPr>
              <a:t>PAY ZONE</a:t>
            </a:r>
            <a:r>
              <a:rPr lang="en-US" sz="2000" dirty="0"/>
              <a:t>: The pay zone or salary band to which the employee's compensation falls.</a:t>
            </a:r>
          </a:p>
          <a:p>
            <a:endParaRPr lang="en-US" sz="2000" dirty="0"/>
          </a:p>
          <a:p>
            <a:r>
              <a:rPr lang="en-US" sz="2000" dirty="0">
                <a:effectLst>
                  <a:outerShdw blurRad="38100" dist="38100" dir="2700000" algn="tl">
                    <a:srgbClr val="000000">
                      <a:alpha val="43137"/>
                    </a:srgbClr>
                  </a:outerShdw>
                </a:effectLst>
              </a:rPr>
              <a:t>DEPARTMENT TYPE</a:t>
            </a:r>
            <a:r>
              <a:rPr lang="en-US" sz="2000" dirty="0"/>
              <a:t>: The broader category or type of department the employee's work is associated with.</a:t>
            </a:r>
          </a:p>
          <a:p>
            <a:endParaRPr lang="en-US" sz="2000" dirty="0"/>
          </a:p>
          <a:p>
            <a:r>
              <a:rPr lang="en-US" sz="2000" dirty="0">
                <a:effectLst>
                  <a:outerShdw blurRad="38100" dist="38100" dir="2700000" algn="tl">
                    <a:srgbClr val="000000">
                      <a:alpha val="43137"/>
                    </a:srgbClr>
                  </a:outerShdw>
                </a:effectLst>
              </a:rPr>
              <a:t>CURRENT EMPLOYEE RATING</a:t>
            </a:r>
            <a:r>
              <a:rPr lang="en-US" sz="2000" dirty="0"/>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 xmlns:a16="http://schemas.microsoft.com/office/drawing/2014/main" id="{615D1BE8-D50D-445F-BF7A-D1E5619C1381}"/>
              </a:ext>
            </a:extLst>
          </p:cNvPr>
          <p:cNvSpPr txBox="1"/>
          <p:nvPr/>
        </p:nvSpPr>
        <p:spPr>
          <a:xfrm>
            <a:off x="755374" y="1868557"/>
            <a:ext cx="8958469" cy="3477875"/>
          </a:xfrm>
          <a:prstGeom prst="rect">
            <a:avLst/>
          </a:prstGeom>
          <a:noFill/>
        </p:spPr>
        <p:txBody>
          <a:bodyPr wrap="square" rtlCol="0">
            <a:spAutoFit/>
          </a:bodyPr>
          <a:lstStyle/>
          <a:p>
            <a:r>
              <a:rPr lang="en-US" sz="2000" dirty="0">
                <a:effectLst>
                  <a:outerShdw blurRad="38100" dist="38100" dir="2700000" algn="tl">
                    <a:srgbClr val="000000">
                      <a:alpha val="43137"/>
                    </a:srgbClr>
                  </a:outerShdw>
                </a:effectLst>
              </a:rPr>
              <a:t>DATA SET</a:t>
            </a:r>
            <a:r>
              <a:rPr lang="en-US" sz="2000" dirty="0"/>
              <a:t>: Kaggle, Employee dataset.</a:t>
            </a:r>
          </a:p>
          <a:p>
            <a:endParaRPr lang="en-US" sz="2000" dirty="0"/>
          </a:p>
          <a:p>
            <a:r>
              <a:rPr lang="en-US" sz="2000" dirty="0">
                <a:effectLst>
                  <a:outerShdw blurRad="38100" dist="38100" dir="2700000" algn="tl">
                    <a:srgbClr val="000000">
                      <a:alpha val="43137"/>
                    </a:srgbClr>
                  </a:outerShdw>
                </a:effectLst>
              </a:rPr>
              <a:t>FEATURE SELECTION</a:t>
            </a:r>
            <a:r>
              <a:rPr lang="en-US" sz="2000" dirty="0"/>
              <a:t>: Slicer, Conditional Formatting, Designing.</a:t>
            </a:r>
          </a:p>
          <a:p>
            <a:endParaRPr lang="en-US" sz="2000" dirty="0"/>
          </a:p>
          <a:p>
            <a:r>
              <a:rPr lang="en-US" sz="2000" dirty="0">
                <a:effectLst>
                  <a:outerShdw blurRad="38100" dist="38100" dir="2700000" algn="tl">
                    <a:srgbClr val="000000">
                      <a:alpha val="43137"/>
                    </a:srgbClr>
                  </a:outerShdw>
                </a:effectLst>
              </a:rPr>
              <a:t>DATA CLEANING</a:t>
            </a:r>
            <a:r>
              <a:rPr lang="en-US" sz="2000" dirty="0"/>
              <a:t>: Missing values, Irrelevant data, Correct Errors, Remove Unnecessary Columns and Rows.</a:t>
            </a:r>
            <a:endParaRPr lang="en-US" sz="2000" dirty="0" smtClean="0"/>
          </a:p>
          <a:p>
            <a:endParaRPr lang="en-US" sz="2000" dirty="0" smtClean="0"/>
          </a:p>
          <a:p>
            <a:r>
              <a:rPr lang="en-US" sz="2000" dirty="0" smtClean="0">
                <a:effectLst>
                  <a:outerShdw blurRad="38100" dist="38100" dir="2700000" algn="tl">
                    <a:srgbClr val="000000">
                      <a:alpha val="43137"/>
                    </a:srgbClr>
                  </a:outerShdw>
                </a:effectLst>
              </a:rPr>
              <a:t>PIVOT TABLE: </a:t>
            </a:r>
            <a:r>
              <a:rPr lang="en-US" sz="2000" dirty="0" smtClean="0"/>
              <a:t>Employee ID, First Name, Performance Score.</a:t>
            </a:r>
          </a:p>
          <a:p>
            <a:endParaRPr lang="en-US" sz="2000" dirty="0"/>
          </a:p>
          <a:p>
            <a:r>
              <a:rPr lang="en-US" sz="2000" dirty="0" smtClean="0">
                <a:effectLst>
                  <a:outerShdw blurRad="38100" dist="38100" dir="2700000" algn="tl">
                    <a:srgbClr val="000000">
                      <a:alpha val="43137"/>
                    </a:srgbClr>
                  </a:outerShdw>
                </a:effectLst>
              </a:rPr>
              <a:t>CHART: </a:t>
            </a:r>
            <a:r>
              <a:rPr lang="en-US" sz="2000" dirty="0" smtClean="0"/>
              <a:t>Report </a:t>
            </a:r>
            <a:r>
              <a:rPr lang="en-US" sz="2000" dirty="0"/>
              <a:t>of Employee Performance based on their Employee Id is represent in Values and Performance Score presented as Column </a:t>
            </a:r>
            <a:r>
              <a:rPr lang="en-US" sz="2000" dirty="0" smtClean="0"/>
              <a:t>Chart.</a:t>
            </a:r>
            <a:endParaRPr lang="en-US" sz="2000" dirty="0"/>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533</TotalTime>
  <Words>736</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43</cp:revision>
  <dcterms:created xsi:type="dcterms:W3CDTF">2024-08-21T00:32:52Z</dcterms:created>
  <dcterms:modified xsi:type="dcterms:W3CDTF">2024-08-27T06:17:52Z</dcterms:modified>
</cp:coreProperties>
</file>