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_rels/slideLayout33.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26.xml.rels" ContentType="application/vnd.openxmlformats-package.relationships+xml"/>
  <Override PartName="/ppt/slideLayouts/_rels/slideLayout34.xml.rels" ContentType="application/vnd.openxmlformats-package.relationships+xml"/>
  <Override PartName="/ppt/slideLayouts/_rels/slideLayout17.xml.rels" ContentType="application/vnd.openxmlformats-package.relationships+xml"/>
  <Override PartName="/ppt/slideLayouts/_rels/slideLayout25.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27.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13.xml.rels" ContentType="application/vnd.openxmlformats-package.relationships+xml"/>
  <Override PartName="/ppt/slideLayouts/_rels/slideLayout30.xml.rels" ContentType="application/vnd.openxmlformats-package.relationships+xml"/>
  <Override PartName="/ppt/slideLayouts/_rels/slideLayout22.xml.rels" ContentType="application/vnd.openxmlformats-package.relationships+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2.xml.rels" ContentType="application/vnd.openxmlformats-package.relationships+xml"/>
  <Override PartName="/ppt/slideLayouts/_rels/slideLayout28.xml.rels" ContentType="application/vnd.openxmlformats-package.relationships+xml"/>
  <Override PartName="/ppt/slideLayouts/_rels/slideLayout1.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slideLayout26.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25.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29.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36.xml" ContentType="application/vnd.openxmlformats-officedocument.presentationml.slideLayout+xml"/>
  <Override PartName="/ppt/slideLayouts/slideLayout19.xml" ContentType="application/vnd.openxmlformats-officedocument.presentationml.slideLayout+xml"/>
  <Override PartName="/ppt/slideLayouts/slideLayout27.xml" ContentType="application/vnd.openxmlformats-officedocument.presentationml.slideLayout+xml"/>
  <Override PartName="/ppt/slideLayouts/slideLayout14.xml" ContentType="application/vnd.openxmlformats-officedocument.presentationml.slideLayout+xml"/>
  <Override PartName="/ppt/slideLayouts/slideLayout31.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32.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1.png" ContentType="image/png"/>
  <Override PartName="/ppt/media/image2.png" ContentType="image/png"/>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2.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452880"/>
            <a:ext cx="11028960" cy="11451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452880"/>
            <a:ext cx="11028960" cy="11451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452880"/>
            <a:ext cx="11028960" cy="11451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452880"/>
            <a:ext cx="11028960" cy="11451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452880"/>
            <a:ext cx="11028960" cy="11451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452880"/>
            <a:ext cx="11028960" cy="11451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76000" y="452880"/>
            <a:ext cx="11028960" cy="11451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76000" y="452880"/>
            <a:ext cx="11028960" cy="53096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452880"/>
            <a:ext cx="11028960" cy="11451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452880"/>
            <a:ext cx="11028960" cy="11451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452880"/>
            <a:ext cx="11028960" cy="11451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452880"/>
            <a:ext cx="11028960" cy="11451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452880"/>
            <a:ext cx="11028960" cy="11451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76000" y="452880"/>
            <a:ext cx="11028960" cy="11451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76000" y="452880"/>
            <a:ext cx="11028960" cy="11451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576000" y="452880"/>
            <a:ext cx="11028960" cy="11451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76000" y="452880"/>
            <a:ext cx="11028960" cy="11451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76000" y="452880"/>
            <a:ext cx="11028960" cy="11451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452880"/>
            <a:ext cx="11028960" cy="11451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452880"/>
            <a:ext cx="11028960" cy="11451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576000" y="452880"/>
            <a:ext cx="11028960" cy="53096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452880"/>
            <a:ext cx="11028960" cy="11451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76000" y="452880"/>
            <a:ext cx="11028960" cy="11451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76000" y="452880"/>
            <a:ext cx="11028960" cy="11451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76000" y="452880"/>
            <a:ext cx="11028960" cy="11451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452880"/>
            <a:ext cx="11028960" cy="11451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76000" y="452880"/>
            <a:ext cx="11028960" cy="11451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452880"/>
            <a:ext cx="11028960" cy="11451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452880"/>
            <a:ext cx="11028960" cy="11451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452880"/>
            <a:ext cx="11028960" cy="53096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452880"/>
            <a:ext cx="11028960" cy="11451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452880"/>
            <a:ext cx="11028960" cy="11451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452880"/>
            <a:ext cx="11028960" cy="11451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600" cy="94320"/>
          </a:xfrm>
          <a:prstGeom prst="rect">
            <a:avLst/>
          </a:prstGeom>
          <a:solidFill>
            <a:srgbClr val="465359"/>
          </a:solidFill>
          <a:ln w="12600">
            <a:noFill/>
          </a:ln>
          <a:effectLst>
            <a:outerShdw dir="5400000" dist="25560">
              <a:srgbClr val="000000">
                <a:alpha val="55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 name="CustomShape 2"/>
          <p:cNvSpPr/>
          <p:nvPr/>
        </p:nvSpPr>
        <p:spPr>
          <a:xfrm>
            <a:off x="8042040" y="453600"/>
            <a:ext cx="3702600" cy="97920"/>
          </a:xfrm>
          <a:prstGeom prst="rect">
            <a:avLst/>
          </a:prstGeom>
          <a:solidFill>
            <a:srgbClr val="969fa7"/>
          </a:solidFill>
          <a:ln w="12600">
            <a:noFill/>
          </a:ln>
          <a:effectLst>
            <a:outerShdw dir="5400000" dist="25560">
              <a:srgbClr val="000000">
                <a:alpha val="55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 name="CustomShape 3"/>
          <p:cNvSpPr/>
          <p:nvPr/>
        </p:nvSpPr>
        <p:spPr>
          <a:xfrm>
            <a:off x="4241880" y="457200"/>
            <a:ext cx="3702600" cy="90720"/>
          </a:xfrm>
          <a:prstGeom prst="rect">
            <a:avLst/>
          </a:prstGeom>
          <a:solidFill>
            <a:srgbClr val="1cade4"/>
          </a:solidFill>
          <a:ln w="12600">
            <a:noFill/>
          </a:ln>
          <a:effectLst>
            <a:outerShdw dir="5400000" dist="25560">
              <a:srgbClr val="000000">
                <a:alpha val="55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pic>
        <p:nvPicPr>
          <p:cNvPr id="3"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4" name="CustomShape 4"/>
          <p:cNvSpPr/>
          <p:nvPr/>
        </p:nvSpPr>
        <p:spPr>
          <a:xfrm>
            <a:off x="446400" y="3085920"/>
            <a:ext cx="11298240" cy="3337560"/>
          </a:xfrm>
          <a:prstGeom prst="rect">
            <a:avLst/>
          </a:prstGeom>
          <a:solidFill>
            <a:srgbClr val="465359"/>
          </a:solidFill>
          <a:ln w="12600">
            <a:noFill/>
          </a:ln>
          <a:effectLst>
            <a:outerShdw dir="5400000" dist="25560">
              <a:srgbClr val="000000">
                <a:alpha val="55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5" name="PlaceHolder 1"/>
          <p:cNvSpPr>
            <a:spLocks noGrp="1"/>
          </p:cNvSpPr>
          <p:nvPr>
            <p:ph type="title"/>
          </p:nvPr>
        </p:nvSpPr>
        <p:spPr>
          <a:xfrm>
            <a:off x="576000" y="452880"/>
            <a:ext cx="11028960" cy="11451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446400" y="457200"/>
            <a:ext cx="3702600" cy="94320"/>
          </a:xfrm>
          <a:prstGeom prst="rect">
            <a:avLst/>
          </a:prstGeom>
          <a:solidFill>
            <a:srgbClr val="465359"/>
          </a:solidFill>
          <a:ln w="12600">
            <a:noFill/>
          </a:ln>
          <a:effectLst>
            <a:outerShdw dir="5400000" dist="25560">
              <a:srgbClr val="000000">
                <a:alpha val="55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44" name="CustomShape 2"/>
          <p:cNvSpPr/>
          <p:nvPr/>
        </p:nvSpPr>
        <p:spPr>
          <a:xfrm>
            <a:off x="8042040" y="453600"/>
            <a:ext cx="3702600" cy="97920"/>
          </a:xfrm>
          <a:prstGeom prst="rect">
            <a:avLst/>
          </a:prstGeom>
          <a:solidFill>
            <a:srgbClr val="969fa7"/>
          </a:solidFill>
          <a:ln w="12600">
            <a:noFill/>
          </a:ln>
          <a:effectLst>
            <a:outerShdw dir="5400000" dist="25560">
              <a:srgbClr val="000000">
                <a:alpha val="55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45" name="CustomShape 3"/>
          <p:cNvSpPr/>
          <p:nvPr/>
        </p:nvSpPr>
        <p:spPr>
          <a:xfrm>
            <a:off x="4241880" y="457200"/>
            <a:ext cx="3702600" cy="90720"/>
          </a:xfrm>
          <a:prstGeom prst="rect">
            <a:avLst/>
          </a:prstGeom>
          <a:solidFill>
            <a:srgbClr val="1cade4"/>
          </a:solidFill>
          <a:ln w="12600">
            <a:noFill/>
          </a:ln>
          <a:effectLst>
            <a:outerShdw dir="5400000" dist="25560">
              <a:srgbClr val="000000">
                <a:alpha val="55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pic>
        <p:nvPicPr>
          <p:cNvPr id="46"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8"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2600" cy="94320"/>
          </a:xfrm>
          <a:prstGeom prst="rect">
            <a:avLst/>
          </a:prstGeom>
          <a:solidFill>
            <a:srgbClr val="465359"/>
          </a:solidFill>
          <a:ln w="12600">
            <a:noFill/>
          </a:ln>
          <a:effectLst>
            <a:outerShdw dir="5400000" dist="25560">
              <a:srgbClr val="000000">
                <a:alpha val="55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86" name="CustomShape 2"/>
          <p:cNvSpPr/>
          <p:nvPr/>
        </p:nvSpPr>
        <p:spPr>
          <a:xfrm>
            <a:off x="8042040" y="453600"/>
            <a:ext cx="3702600" cy="97920"/>
          </a:xfrm>
          <a:prstGeom prst="rect">
            <a:avLst/>
          </a:prstGeom>
          <a:solidFill>
            <a:srgbClr val="969fa7"/>
          </a:solidFill>
          <a:ln w="12600">
            <a:noFill/>
          </a:ln>
          <a:effectLst>
            <a:outerShdw dir="5400000" dist="25560">
              <a:srgbClr val="000000">
                <a:alpha val="55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87" name="CustomShape 3"/>
          <p:cNvSpPr/>
          <p:nvPr/>
        </p:nvSpPr>
        <p:spPr>
          <a:xfrm>
            <a:off x="4241880" y="457200"/>
            <a:ext cx="3702600" cy="90720"/>
          </a:xfrm>
          <a:prstGeom prst="rect">
            <a:avLst/>
          </a:prstGeom>
          <a:solidFill>
            <a:srgbClr val="1cade4"/>
          </a:solidFill>
          <a:ln w="12600">
            <a:noFill/>
          </a:ln>
          <a:effectLst>
            <a:outerShdw dir="5400000" dist="25560">
              <a:srgbClr val="000000">
                <a:alpha val="55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pic>
        <p:nvPicPr>
          <p:cNvPr id="88"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89" name="PlaceHolder 1"/>
          <p:cNvSpPr>
            <a:spLocks noGrp="1"/>
          </p:cNvSpPr>
          <p:nvPr>
            <p:ph type="title"/>
          </p:nvPr>
        </p:nvSpPr>
        <p:spPr>
          <a:xfrm>
            <a:off x="576000" y="452880"/>
            <a:ext cx="11028960" cy="11451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90"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p:nvPr/>
        </p:nvSpPr>
        <p:spPr>
          <a:xfrm>
            <a:off x="1359000" y="1821600"/>
            <a:ext cx="9143280" cy="977040"/>
          </a:xfrm>
          <a:prstGeom prst="rect">
            <a:avLst/>
          </a:prstGeom>
          <a:noFill/>
          <a:ln w="0">
            <a:noFill/>
          </a:ln>
        </p:spPr>
        <p:style>
          <a:lnRef idx="0"/>
          <a:fillRef idx="0"/>
          <a:effectRef idx="0"/>
          <a:fontRef idx="minor"/>
        </p:style>
        <p:txBody>
          <a:bodyPr lIns="90000" rIns="90000" tIns="45000" bIns="45000" anchor="b">
            <a:noAutofit/>
          </a:bodyPr>
          <a:p>
            <a:pPr algn="ctr">
              <a:lnSpc>
                <a:spcPct val="100000"/>
              </a:lnSpc>
            </a:pPr>
            <a:r>
              <a:rPr b="1" lang="en-US" sz="3600" spc="-1" strike="noStrike" cap="all">
                <a:solidFill>
                  <a:srgbClr val="1cade4"/>
                </a:solidFill>
                <a:latin typeface="Arial"/>
              </a:rPr>
              <a:t>KEYLOGGER</a:t>
            </a:r>
            <a:endParaRPr b="0" lang="en-US" sz="3600" spc="-1" strike="noStrike">
              <a:solidFill>
                <a:srgbClr val="000000"/>
              </a:solidFill>
              <a:latin typeface="Arial"/>
            </a:endParaRPr>
          </a:p>
        </p:txBody>
      </p:sp>
      <p:sp>
        <p:nvSpPr>
          <p:cNvPr id="128" name="CustomShape 2"/>
          <p:cNvSpPr/>
          <p:nvPr/>
        </p:nvSpPr>
        <p:spPr>
          <a:xfrm>
            <a:off x="-329760" y="1034280"/>
            <a:ext cx="12726000" cy="5774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3200" spc="-1" strike="noStrike">
                <a:solidFill>
                  <a:srgbClr val="1482ac"/>
                </a:solidFill>
                <a:latin typeface="Arial"/>
                <a:ea typeface="DejaVu Sans"/>
              </a:rPr>
              <a:t>CYBER SECURITY PROJECT</a:t>
            </a:r>
            <a:endParaRPr b="0" lang="en-US" sz="3200" spc="-1" strike="noStrike">
              <a:solidFill>
                <a:srgbClr val="000000"/>
              </a:solidFill>
              <a:latin typeface="Arial"/>
            </a:endParaRPr>
          </a:p>
        </p:txBody>
      </p:sp>
      <p:sp>
        <p:nvSpPr>
          <p:cNvPr id="129" name="CustomShape 3"/>
          <p:cNvSpPr/>
          <p:nvPr/>
        </p:nvSpPr>
        <p:spPr>
          <a:xfrm>
            <a:off x="2743200" y="4586400"/>
            <a:ext cx="8353800" cy="7002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1482ac"/>
                </a:solidFill>
                <a:latin typeface="Arial"/>
                <a:ea typeface="DejaVu Sans"/>
              </a:rPr>
              <a:t>Presented By:</a:t>
            </a:r>
            <a:endParaRPr b="0" lang="en-US" sz="2000" spc="-1" strike="noStrike">
              <a:solidFill>
                <a:srgbClr val="000000"/>
              </a:solidFill>
              <a:latin typeface="Arial"/>
            </a:endParaRPr>
          </a:p>
          <a:p>
            <a:pPr>
              <a:lnSpc>
                <a:spcPct val="100000"/>
              </a:lnSpc>
            </a:pPr>
            <a:r>
              <a:rPr b="1" lang="en-US" sz="2000" spc="-1" strike="noStrike">
                <a:solidFill>
                  <a:srgbClr val="1482ac"/>
                </a:solidFill>
                <a:latin typeface="Arial"/>
                <a:ea typeface="DejaVu Sans"/>
              </a:rPr>
              <a:t>1. CHANDRU PADMANABHAN S | VV College Of Engineering | CSE</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p:nvPr/>
        </p:nvSpPr>
        <p:spPr>
          <a:xfrm>
            <a:off x="581040" y="702000"/>
            <a:ext cx="11028960" cy="529560"/>
          </a:xfrm>
          <a:prstGeom prst="rect">
            <a:avLst/>
          </a:prstGeom>
          <a:noFill/>
          <a:ln w="0">
            <a:noFill/>
          </a:ln>
        </p:spPr>
        <p:style>
          <a:lnRef idx="0"/>
          <a:fillRef idx="0"/>
          <a:effectRef idx="0"/>
          <a:fontRef idx="minor"/>
        </p:style>
        <p:txBody>
          <a:bodyPr lIns="90000" rIns="90000" tIns="45000" bIns="45000" anchor="b">
            <a:normAutofit fontScale="68333"/>
          </a:bodyPr>
          <a:p>
            <a:pPr>
              <a:lnSpc>
                <a:spcPct val="100000"/>
              </a:lnSpc>
            </a:pPr>
            <a:r>
              <a:rPr b="1" lang="en-US" sz="4400" spc="-1" strike="noStrike" cap="all">
                <a:solidFill>
                  <a:srgbClr val="1cade4"/>
                </a:solidFill>
                <a:latin typeface="Arial"/>
                <a:ea typeface="Franklin Gothic Demi"/>
              </a:rPr>
              <a:t>References</a:t>
            </a:r>
            <a:endParaRPr b="0" lang="en-US" sz="4400" spc="-1" strike="noStrike">
              <a:solidFill>
                <a:srgbClr val="000000"/>
              </a:solidFill>
              <a:latin typeface="Arial"/>
            </a:endParaRPr>
          </a:p>
        </p:txBody>
      </p:sp>
      <p:sp>
        <p:nvSpPr>
          <p:cNvPr id="147" name="TextShape 2"/>
          <p:cNvSpPr/>
          <p:nvPr/>
        </p:nvSpPr>
        <p:spPr>
          <a:xfrm>
            <a:off x="581040" y="1302120"/>
            <a:ext cx="11028960" cy="4672440"/>
          </a:xfrm>
          <a:prstGeom prst="rect">
            <a:avLst/>
          </a:prstGeom>
          <a:noFill/>
          <a:ln w="0">
            <a:noFill/>
          </a:ln>
        </p:spPr>
        <p:style>
          <a:lnRef idx="0"/>
          <a:fillRef idx="0"/>
          <a:effectRef idx="0"/>
          <a:fontRef idx="minor"/>
        </p:style>
        <p:txBody>
          <a:bodyPr lIns="90000" rIns="90000" tIns="45000" bIns="45000" anchor="ctr">
            <a:normAutofit/>
          </a:bodyPr>
          <a:p>
            <a:pPr marL="305280" indent="-30528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Python Tkinter Documentation: https://docs.python.org/3/library/tkinter.html</a:t>
            </a:r>
            <a:endParaRPr b="0" lang="en-US" sz="2400" spc="-1" strike="noStrike">
              <a:solidFill>
                <a:srgbClr val="000000"/>
              </a:solidFill>
              <a:latin typeface="Arial"/>
            </a:endParaRPr>
          </a:p>
          <a:p>
            <a:pPr marL="305280" indent="-30528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Pynput Documentation: https://pynput.readthedocs.io/en/latest/</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p:nvPr/>
        </p:nvSpPr>
        <p:spPr>
          <a:xfrm>
            <a:off x="1463040" y="2766240"/>
            <a:ext cx="9298080" cy="1324800"/>
          </a:xfrm>
          <a:prstGeom prst="rect">
            <a:avLst/>
          </a:prstGeom>
          <a:noFill/>
          <a:ln w="0">
            <a:noFill/>
          </a:ln>
        </p:spPr>
        <p:style>
          <a:lnRef idx="0"/>
          <a:fillRef idx="0"/>
          <a:effectRef idx="0"/>
          <a:fontRef idx="minor"/>
        </p:style>
        <p:txBody>
          <a:bodyPr lIns="90000" rIns="90000" tIns="45000" bIns="45000" anchor="b">
            <a:noAutofit/>
          </a:bodyPr>
          <a:p>
            <a:pPr algn="ctr">
              <a:lnSpc>
                <a:spcPct val="100000"/>
              </a:lnSpc>
            </a:pPr>
            <a:r>
              <a:rPr b="1" lang="en-US" sz="2800" spc="-1" strike="noStrike" cap="all">
                <a:solidFill>
                  <a:srgbClr val="002060"/>
                </a:solidFill>
                <a:latin typeface="Arial"/>
              </a:rPr>
              <a:t>THANK YOU</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p:nvPr/>
        </p:nvSpPr>
        <p:spPr>
          <a:xfrm>
            <a:off x="849600" y="558360"/>
            <a:ext cx="10514880" cy="1324800"/>
          </a:xfrm>
          <a:prstGeom prst="rect">
            <a:avLst/>
          </a:prstGeom>
          <a:noFill/>
          <a:ln w="0">
            <a:noFill/>
          </a:ln>
        </p:spPr>
        <p:style>
          <a:lnRef idx="0"/>
          <a:fillRef idx="0"/>
          <a:effectRef idx="0"/>
          <a:fontRef idx="minor"/>
        </p:style>
        <p:txBody>
          <a:bodyPr lIns="90000" rIns="90000" tIns="45000" bIns="45000" anchor="b">
            <a:noAutofit/>
          </a:bodyPr>
          <a:p>
            <a:pPr>
              <a:lnSpc>
                <a:spcPct val="100000"/>
              </a:lnSpc>
            </a:pPr>
            <a:r>
              <a:rPr b="1" lang="en-US" sz="2800" spc="-1" strike="noStrike" cap="all">
                <a:solidFill>
                  <a:srgbClr val="002060"/>
                </a:solidFill>
                <a:latin typeface="Arial"/>
              </a:rPr>
              <a:t>OUTLINE</a:t>
            </a:r>
            <a:endParaRPr b="0" lang="en-US" sz="2800" spc="-1" strike="noStrike">
              <a:solidFill>
                <a:srgbClr val="000000"/>
              </a:solidFill>
              <a:latin typeface="Arial"/>
            </a:endParaRPr>
          </a:p>
        </p:txBody>
      </p:sp>
      <p:sp>
        <p:nvSpPr>
          <p:cNvPr id="131" name="TextShape 2"/>
          <p:cNvSpPr/>
          <p:nvPr/>
        </p:nvSpPr>
        <p:spPr>
          <a:xfrm>
            <a:off x="838080" y="1618920"/>
            <a:ext cx="11018160" cy="5238360"/>
          </a:xfrm>
          <a:prstGeom prst="rect">
            <a:avLst/>
          </a:prstGeom>
          <a:noFill/>
          <a:ln w="0">
            <a:noFill/>
          </a:ln>
        </p:spPr>
        <p:style>
          <a:lnRef idx="0"/>
          <a:fillRef idx="0"/>
          <a:effectRef idx="0"/>
          <a:fontRef idx="minor"/>
        </p:style>
        <p:txBody>
          <a:bodyPr lIns="90000" rIns="90000" tIns="45000" bIns="45000" anchor="t">
            <a:noAutofit/>
          </a:bodyPr>
          <a:p>
            <a:pPr>
              <a:lnSpc>
                <a:spcPct val="110000"/>
              </a:lnSpc>
              <a:spcBef>
                <a:spcPts val="400"/>
              </a:spcBef>
              <a:spcAft>
                <a:spcPts val="601"/>
              </a:spcAft>
            </a:pPr>
            <a:r>
              <a:rPr b="1" lang="en-US" sz="2000" spc="-1" strike="noStrike">
                <a:solidFill>
                  <a:srgbClr val="404040"/>
                </a:solidFill>
                <a:latin typeface="Arial"/>
                <a:ea typeface="Franklin Gothic Book"/>
              </a:rPr>
              <a:t>  </a:t>
            </a:r>
            <a:endParaRPr b="0" lang="en-US"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Problem Statement </a:t>
            </a:r>
            <a:endParaRPr b="0" lang="en-US"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Proposed System/Solution</a:t>
            </a:r>
            <a:endParaRPr b="0" lang="en-US"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System Development Approach </a:t>
            </a:r>
            <a:endParaRPr b="0" lang="en-US"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Algorithm &amp; Deployment  </a:t>
            </a:r>
            <a:endParaRPr b="0" lang="en-US"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Result (Output Image)</a:t>
            </a:r>
            <a:endParaRPr b="0" lang="en-US"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Conclusion</a:t>
            </a:r>
            <a:endParaRPr b="0" lang="en-US"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Future Scope</a:t>
            </a:r>
            <a:endParaRPr b="0" lang="en-US"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References</a:t>
            </a:r>
            <a:endParaRPr b="0" lang="en-US" sz="2000" spc="-1" strike="noStrike">
              <a:solidFill>
                <a:srgbClr val="000000"/>
              </a:solidFill>
              <a:latin typeface="Arial"/>
            </a:endParaRPr>
          </a:p>
          <a:p>
            <a:pPr>
              <a:lnSpc>
                <a:spcPct val="110000"/>
              </a:lnSpc>
              <a:spcBef>
                <a:spcPts val="340"/>
              </a:spcBef>
              <a:spcAft>
                <a:spcPts val="601"/>
              </a:spcAft>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p:nvPr/>
        </p:nvSpPr>
        <p:spPr>
          <a:xfrm>
            <a:off x="581040" y="702000"/>
            <a:ext cx="11028960" cy="529560"/>
          </a:xfrm>
          <a:prstGeom prst="rect">
            <a:avLst/>
          </a:prstGeom>
          <a:noFill/>
          <a:ln w="0">
            <a:noFill/>
          </a:ln>
        </p:spPr>
        <p:style>
          <a:lnRef idx="0"/>
          <a:fillRef idx="0"/>
          <a:effectRef idx="0"/>
          <a:fontRef idx="minor"/>
        </p:style>
        <p:txBody>
          <a:bodyPr lIns="90000" rIns="90000" tIns="45000" bIns="45000" anchor="b">
            <a:normAutofit fontScale="68333"/>
          </a:bodyPr>
          <a:p>
            <a:pPr>
              <a:lnSpc>
                <a:spcPct val="100000"/>
              </a:lnSpc>
            </a:pPr>
            <a:r>
              <a:rPr b="1" lang="en-US" sz="4400" spc="-1" strike="noStrike" cap="all">
                <a:solidFill>
                  <a:srgbClr val="1cade4"/>
                </a:solidFill>
                <a:latin typeface="Arial"/>
              </a:rPr>
              <a:t>Problem Statement</a:t>
            </a:r>
            <a:endParaRPr b="0" lang="en-US" sz="4400" spc="-1" strike="noStrike">
              <a:solidFill>
                <a:srgbClr val="000000"/>
              </a:solidFill>
              <a:latin typeface="Arial"/>
            </a:endParaRPr>
          </a:p>
        </p:txBody>
      </p:sp>
      <p:sp>
        <p:nvSpPr>
          <p:cNvPr id="133" name="TextShape 2"/>
          <p:cNvSpPr/>
          <p:nvPr/>
        </p:nvSpPr>
        <p:spPr>
          <a:xfrm>
            <a:off x="452520" y="1237680"/>
            <a:ext cx="11028960" cy="4672440"/>
          </a:xfrm>
          <a:prstGeom prst="rect">
            <a:avLst/>
          </a:prstGeom>
          <a:noFill/>
          <a:ln w="0">
            <a:noFill/>
          </a:ln>
        </p:spPr>
        <p:style>
          <a:lnRef idx="0"/>
          <a:fillRef idx="0"/>
          <a:effectRef idx="0"/>
          <a:fontRef idx="minor"/>
        </p:style>
        <p:txBody>
          <a:bodyPr lIns="90000" rIns="90000" tIns="45000" bIns="45000" anchor="ctr">
            <a:noAutofit/>
          </a:bodyPr>
          <a:p>
            <a:pPr algn="just">
              <a:lnSpc>
                <a:spcPct val="110000"/>
              </a:lnSpc>
              <a:spcBef>
                <a:spcPts val="641"/>
              </a:spcBef>
              <a:spcAft>
                <a:spcPts val="601"/>
              </a:spcAft>
            </a:pPr>
            <a:r>
              <a:rPr b="0" lang="en-IN" sz="2200" spc="-1" strike="noStrike">
                <a:solidFill>
                  <a:srgbClr val="0f0f0f"/>
                </a:solidFill>
                <a:latin typeface="Franklin Gothic Book"/>
                <a:ea typeface="Franklin Gothic Book"/>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b="0" lang="en-US" sz="2200" spc="-1" strike="noStrike">
              <a:solidFill>
                <a:srgbClr val="000000"/>
              </a:solidFill>
              <a:latin typeface="Arial"/>
            </a:endParaRPr>
          </a:p>
          <a:p>
            <a:pPr algn="just">
              <a:lnSpc>
                <a:spcPct val="110000"/>
              </a:lnSpc>
              <a:spcBef>
                <a:spcPts val="340"/>
              </a:spcBef>
              <a:spcAft>
                <a:spcPts val="601"/>
              </a:spcAft>
            </a:pP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p:nvPr/>
        </p:nvSpPr>
        <p:spPr>
          <a:xfrm>
            <a:off x="581040" y="457200"/>
            <a:ext cx="11028960" cy="529560"/>
          </a:xfrm>
          <a:prstGeom prst="rect">
            <a:avLst/>
          </a:prstGeom>
          <a:noFill/>
          <a:ln w="0">
            <a:noFill/>
          </a:ln>
        </p:spPr>
        <p:style>
          <a:lnRef idx="0"/>
          <a:fillRef idx="0"/>
          <a:effectRef idx="0"/>
          <a:fontRef idx="minor"/>
        </p:style>
        <p:txBody>
          <a:bodyPr lIns="90000" rIns="90000" tIns="45000" bIns="45000" anchor="b">
            <a:normAutofit fontScale="68333"/>
          </a:bodyPr>
          <a:p>
            <a:pPr>
              <a:lnSpc>
                <a:spcPct val="100000"/>
              </a:lnSpc>
            </a:pPr>
            <a:r>
              <a:rPr b="1" lang="en-US" sz="4400" spc="-1" strike="noStrike" cap="all">
                <a:solidFill>
                  <a:srgbClr val="1cade4"/>
                </a:solidFill>
                <a:latin typeface="Arial"/>
              </a:rPr>
              <a:t>Proposed Solution</a:t>
            </a:r>
            <a:endParaRPr b="0" lang="en-US" sz="4400" spc="-1" strike="noStrike">
              <a:solidFill>
                <a:srgbClr val="000000"/>
              </a:solidFill>
              <a:latin typeface="Arial"/>
            </a:endParaRPr>
          </a:p>
        </p:txBody>
      </p:sp>
      <p:sp>
        <p:nvSpPr>
          <p:cNvPr id="135" name="TextShape 2"/>
          <p:cNvSpPr/>
          <p:nvPr/>
        </p:nvSpPr>
        <p:spPr>
          <a:xfrm>
            <a:off x="228600" y="914400"/>
            <a:ext cx="11612880" cy="5943240"/>
          </a:xfrm>
          <a:prstGeom prst="rect">
            <a:avLst/>
          </a:prstGeom>
          <a:noFill/>
          <a:ln w="0">
            <a:noFill/>
          </a:ln>
        </p:spPr>
        <p:style>
          <a:lnRef idx="0"/>
          <a:fillRef idx="0"/>
          <a:effectRef idx="0"/>
          <a:fontRef idx="minor"/>
        </p:style>
        <p:txBody>
          <a:bodyPr lIns="90000" rIns="90000" tIns="45000" bIns="45000" anchor="ctr">
            <a:noAutofit/>
          </a:bodyPr>
          <a:p>
            <a:pPr algn="just">
              <a:lnSpc>
                <a:spcPct val="110000"/>
              </a:lnSpc>
              <a:spcBef>
                <a:spcPts val="241"/>
              </a:spcBef>
              <a:spcAft>
                <a:spcPts val="601"/>
              </a:spcAft>
            </a:pPr>
            <a:r>
              <a:rPr b="1" lang="en-IN" sz="1200" spc="-1" strike="noStrike">
                <a:solidFill>
                  <a:srgbClr val="404040"/>
                </a:solidFill>
                <a:latin typeface="Calibri"/>
                <a:ea typeface="Franklin Gothic Book"/>
              </a:rPr>
              <a:t>The proposed keylogger system aims to provide a comprehensive solution for monitoring and logging keystrokes on target systems. Beyond the basic functionality of capturing keystrokes, the keylogger offers several advanced features and considerations to enhance its utility and effectiveness.</a:t>
            </a:r>
            <a:endParaRPr b="0" lang="en-US" sz="1200" spc="-1" strike="noStrike">
              <a:solidFill>
                <a:srgbClr val="000000"/>
              </a:solidFill>
              <a:latin typeface="Arial"/>
            </a:endParaRPr>
          </a:p>
          <a:p>
            <a:pPr marL="305280" indent="-305280" algn="just">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Key Features:</a:t>
            </a:r>
            <a:endParaRPr b="0" lang="en-US" sz="1200" spc="-1" strike="noStrike">
              <a:solidFill>
                <a:srgbClr val="000000"/>
              </a:solidFill>
              <a:latin typeface="Arial"/>
            </a:endParaRPr>
          </a:p>
          <a:p>
            <a:pPr marL="305280" indent="-305280" algn="just">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Real-time Analysis: In addition to logging keystrokes, the keylogger can perform real-time analysis of user input, enabling immediate detection of suspicious or anomalous behavior. By incorporating algorithms for pattern recognition and anomaly detection, the keylogger can identify potentially malicious activities and alert users to take appropriate action.</a:t>
            </a:r>
            <a:endParaRPr b="0" lang="en-US" sz="1200" spc="-1" strike="noStrike">
              <a:solidFill>
                <a:srgbClr val="000000"/>
              </a:solidFill>
              <a:latin typeface="Arial"/>
            </a:endParaRPr>
          </a:p>
          <a:p>
            <a:pPr marL="305280" indent="-305280" algn="just">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Remote Monitoring: The keylogger supports remote monitoring capabilities, allowing users to access and view logged keystrokes from a remote location. This feature is particularly useful for administrators and security professionals who need to monitor multiple systems or devices simultaneously, providing centralized control and oversight of user activities.</a:t>
            </a:r>
            <a:endParaRPr b="0" lang="en-US" sz="1200" spc="-1" strike="noStrike">
              <a:solidFill>
                <a:srgbClr val="000000"/>
              </a:solidFill>
              <a:latin typeface="Arial"/>
            </a:endParaRPr>
          </a:p>
          <a:p>
            <a:pPr marL="305280" indent="-305280" algn="just">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Encryption and Secure Transmission: To ensure the confidentiality and integrity of logged data, the keylogger employs encryption techniques to encrypt the captured keystrokes before storing or transmitting them. Additionally, secure transmission protocols such as SSL/TLS can be used to securely transmit logged data to a remote server or cloud storage, mitigating the risk of data interception or tampering.</a:t>
            </a:r>
            <a:endParaRPr b="0" lang="en-US" sz="1200" spc="-1" strike="noStrike">
              <a:solidFill>
                <a:srgbClr val="000000"/>
              </a:solidFill>
              <a:latin typeface="Arial"/>
            </a:endParaRPr>
          </a:p>
          <a:p>
            <a:pPr marL="305280" indent="-305280" algn="just">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Benefits:</a:t>
            </a:r>
            <a:endParaRPr b="0" lang="en-US" sz="1200" spc="-1" strike="noStrike">
              <a:solidFill>
                <a:srgbClr val="000000"/>
              </a:solidFill>
              <a:latin typeface="Arial"/>
            </a:endParaRPr>
          </a:p>
          <a:p>
            <a:pPr marL="305280" indent="-305280" algn="just">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Proactive Threat Detection: By combining real-time analysis with remote monitoring capabilities, the keylogger enables proactive detection and response to potential security threats. Administrators can identify suspicious activities in real-time and take immediate corrective actions to mitigate risks and protect sensitive information.</a:t>
            </a:r>
            <a:endParaRPr b="0" lang="en-US" sz="1200" spc="-1" strike="noStrike">
              <a:solidFill>
                <a:srgbClr val="000000"/>
              </a:solidFill>
              <a:latin typeface="Arial"/>
            </a:endParaRPr>
          </a:p>
          <a:p>
            <a:pPr marL="305280" indent="-305280" algn="just">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Compliance and Auditing: The keylogger facilitates compliance with regulatory requirements and industry standards by providing detailed logs of user activities. Organizations can use these logs for auditing purposes, demonstrating adherence to security policies and regulatory mandates, and facilitating incident response and forensic investigations.</a:t>
            </a:r>
            <a:endParaRPr b="0" lang="en-US" sz="1200" spc="-1" strike="noStrike">
              <a:solidFill>
                <a:srgbClr val="000000"/>
              </a:solidFill>
              <a:latin typeface="Arial"/>
            </a:endParaRPr>
          </a:p>
          <a:p>
            <a:pPr marL="305280" indent="-305280" algn="just">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Enhanced User Awareness: Through user-friendly interfaces and informative alerts, the keylogger raises user awareness about security risks and best practices for safe computing. By educating users about the importance of cybersecurity and privacy, the keylogger helps promote a culture of security within organizations and communities.</a:t>
            </a:r>
            <a:endParaRPr b="0" lang="en-US" sz="1200" spc="-1" strike="noStrike">
              <a:solidFill>
                <a:srgbClr val="000000"/>
              </a:solidFill>
              <a:latin typeface="Arial"/>
            </a:endParaRPr>
          </a:p>
          <a:p>
            <a:pPr marL="305280" indent="-305280" algn="just">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Considerations:</a:t>
            </a:r>
            <a:endParaRPr b="0" lang="en-US" sz="1200" spc="-1" strike="noStrike">
              <a:solidFill>
                <a:srgbClr val="000000"/>
              </a:solidFill>
              <a:latin typeface="Arial"/>
            </a:endParaRPr>
          </a:p>
          <a:p>
            <a:pPr marL="305280" indent="-305280" algn="just">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Resource Consumption: The keylogger may consume system resources, such as CPU and memory, especially when performing real-time analysis or remote monitoring. Users should carefully consider the impact on system performance and scalability when deploying the keylogger in production environments or on resource-constrained devices.</a:t>
            </a:r>
            <a:endParaRPr b="0" lang="en-US" sz="1200" spc="-1" strike="noStrike">
              <a:solidFill>
                <a:srgbClr val="000000"/>
              </a:solidFill>
              <a:latin typeface="Arial"/>
            </a:endParaRPr>
          </a:p>
          <a:p>
            <a:pPr algn="just">
              <a:lnSpc>
                <a:spcPct val="110000"/>
              </a:lnSpc>
              <a:spcBef>
                <a:spcPts val="340"/>
              </a:spcBef>
              <a:spcAft>
                <a:spcPts val="601"/>
              </a:spcAft>
            </a:pP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p:nvPr/>
        </p:nvSpPr>
        <p:spPr>
          <a:xfrm>
            <a:off x="581040" y="662400"/>
            <a:ext cx="11028960" cy="529560"/>
          </a:xfrm>
          <a:prstGeom prst="rect">
            <a:avLst/>
          </a:prstGeom>
          <a:noFill/>
          <a:ln w="0">
            <a:noFill/>
          </a:ln>
        </p:spPr>
        <p:style>
          <a:lnRef idx="0"/>
          <a:fillRef idx="0"/>
          <a:effectRef idx="0"/>
          <a:fontRef idx="minor"/>
        </p:style>
        <p:txBody>
          <a:bodyPr lIns="90000" rIns="90000" tIns="45000" bIns="45000" anchor="b">
            <a:normAutofit fontScale="68333"/>
          </a:bodyPr>
          <a:p>
            <a:pPr>
              <a:lnSpc>
                <a:spcPct val="100000"/>
              </a:lnSpc>
            </a:pPr>
            <a:r>
              <a:rPr b="1" lang="en-US" sz="4400" spc="-1" strike="noStrike" cap="all">
                <a:solidFill>
                  <a:srgbClr val="1cade4"/>
                </a:solidFill>
                <a:latin typeface="Arial"/>
                <a:ea typeface="Franklin Gothic Demi"/>
              </a:rPr>
              <a:t>System  Approach</a:t>
            </a:r>
            <a:endParaRPr b="0" lang="en-US" sz="4400" spc="-1" strike="noStrike">
              <a:solidFill>
                <a:srgbClr val="000000"/>
              </a:solidFill>
              <a:latin typeface="Arial"/>
            </a:endParaRPr>
          </a:p>
        </p:txBody>
      </p:sp>
      <p:sp>
        <p:nvSpPr>
          <p:cNvPr id="137" name="TextShape 2"/>
          <p:cNvSpPr/>
          <p:nvPr/>
        </p:nvSpPr>
        <p:spPr>
          <a:xfrm>
            <a:off x="629280" y="1576800"/>
            <a:ext cx="11028960" cy="5738040"/>
          </a:xfrm>
          <a:prstGeom prst="rect">
            <a:avLst/>
          </a:prstGeom>
          <a:noFill/>
          <a:ln w="0">
            <a:noFill/>
          </a:ln>
        </p:spPr>
        <p:style>
          <a:lnRef idx="0"/>
          <a:fillRef idx="0"/>
          <a:effectRef idx="0"/>
          <a:fontRef idx="minor"/>
        </p:style>
        <p:txBody>
          <a:bodyPr lIns="90000" rIns="90000" tIns="45000" bIns="45000" anchor="ctr">
            <a:noAutofit/>
          </a:bodyPr>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The "System Approach" section outlines the overall strategy and methodology for developing and implementing the keylogger system. Below is a suggested structure for this section:</a:t>
            </a:r>
            <a:endParaRPr b="0" lang="en-US" sz="1800" spc="-1" strike="noStrike">
              <a:solidFill>
                <a:srgbClr val="000000"/>
              </a:solidFill>
              <a:latin typeface="Arial"/>
            </a:endParaRPr>
          </a:p>
          <a:p>
            <a:pPr algn="just">
              <a:lnSpc>
                <a:spcPct val="110000"/>
              </a:lnSpc>
              <a:spcBef>
                <a:spcPts val="360"/>
              </a:spcBef>
              <a:spcAft>
                <a:spcPts val="601"/>
              </a:spcAft>
            </a:pPr>
            <a:endParaRPr b="0" lang="en-US" sz="1800" spc="-1" strike="noStrike">
              <a:solidFill>
                <a:srgbClr val="000000"/>
              </a:solidFill>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System Requirements:</a:t>
            </a:r>
            <a:endParaRPr b="0" lang="en-US" sz="1800" spc="-1" strike="noStrike">
              <a:solidFill>
                <a:srgbClr val="000000"/>
              </a:solidFill>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The keylogger system has the following requirements to ensure its proper functioning:</a:t>
            </a:r>
            <a:endParaRPr b="0" lang="en-US" sz="1800" spc="-1" strike="noStrike">
              <a:solidFill>
                <a:srgbClr val="000000"/>
              </a:solidFill>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Operating System: The keylogger is compatible with major operating systems, including Windows, macOS, and Linux distributions.</a:t>
            </a:r>
            <a:endParaRPr b="0" lang="en-US" sz="1800" spc="-1" strike="noStrike">
              <a:solidFill>
                <a:srgbClr val="000000"/>
              </a:solidFill>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Python Version: The system requires Python 3.x to be installed on the target system.</a:t>
            </a:r>
            <a:endParaRPr b="0" lang="en-US" sz="1800" spc="-1" strike="noStrike">
              <a:solidFill>
                <a:srgbClr val="000000"/>
              </a:solidFill>
              <a:latin typeface="Arial"/>
            </a:endParaRPr>
          </a:p>
          <a:p>
            <a:pPr algn="just">
              <a:lnSpc>
                <a:spcPct val="110000"/>
              </a:lnSpc>
              <a:spcBef>
                <a:spcPts val="360"/>
              </a:spcBef>
              <a:spcAft>
                <a:spcPts val="601"/>
              </a:spcAft>
            </a:pPr>
            <a:endParaRPr b="0" lang="en-US" sz="1800" spc="-1" strike="noStrike">
              <a:solidFill>
                <a:srgbClr val="000000"/>
              </a:solidFill>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Dependencies: </a:t>
            </a:r>
            <a:endParaRPr b="0" lang="en-US" sz="1800" spc="-1" strike="noStrike">
              <a:solidFill>
                <a:srgbClr val="000000"/>
              </a:solidFill>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The keylogger relies on the following Python libraries:</a:t>
            </a:r>
            <a:endParaRPr b="0" lang="en-US" sz="1800" spc="-1" strike="noStrike">
              <a:solidFill>
                <a:srgbClr val="000000"/>
              </a:solidFill>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Tkinter: for creating the graphical user interface (GUI).</a:t>
            </a:r>
            <a:endParaRPr b="0" lang="en-US" sz="1800" spc="-1" strike="noStrike">
              <a:solidFill>
                <a:srgbClr val="000000"/>
              </a:solidFill>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Pynput: for monitoring keyboard events and capturing keystrokes.</a:t>
            </a:r>
            <a:endParaRPr b="0" lang="en-US" sz="1800" spc="-1" strike="noStrike">
              <a:solidFill>
                <a:srgbClr val="000000"/>
              </a:solidFill>
              <a:latin typeface="Arial"/>
            </a:endParaRPr>
          </a:p>
          <a:p>
            <a:pPr algn="just">
              <a:lnSpc>
                <a:spcPct val="110000"/>
              </a:lnSpc>
              <a:spcBef>
                <a:spcPts val="360"/>
              </a:spcBef>
              <a:spcAft>
                <a:spcPts val="601"/>
              </a:spcAft>
            </a:pPr>
            <a:endParaRPr b="0" lang="en-US" sz="1800" spc="-1" strike="noStrike">
              <a:solidFill>
                <a:srgbClr val="000000"/>
              </a:solidFill>
              <a:latin typeface="Arial"/>
            </a:endParaRPr>
          </a:p>
          <a:p>
            <a:pPr algn="just">
              <a:lnSpc>
                <a:spcPct val="110000"/>
              </a:lnSpc>
              <a:spcBef>
                <a:spcPts val="360"/>
              </a:spcBef>
              <a:spcAft>
                <a:spcPts val="601"/>
              </a:spcAft>
            </a:pPr>
            <a:endParaRPr b="0" lang="en-US" sz="1800" spc="-1" strike="noStrike">
              <a:solidFill>
                <a:srgbClr val="000000"/>
              </a:solidFill>
              <a:latin typeface="Arial"/>
            </a:endParaRPr>
          </a:p>
          <a:p>
            <a:pPr algn="just">
              <a:lnSpc>
                <a:spcPct val="110000"/>
              </a:lnSpc>
              <a:spcBef>
                <a:spcPts val="360"/>
              </a:spcBef>
              <a:spcAft>
                <a:spcPts val="601"/>
              </a:spcAf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p:nvPr/>
        </p:nvSpPr>
        <p:spPr>
          <a:xfrm>
            <a:off x="400680" y="685800"/>
            <a:ext cx="11028960" cy="529560"/>
          </a:xfrm>
          <a:prstGeom prst="rect">
            <a:avLst/>
          </a:prstGeom>
          <a:noFill/>
          <a:ln w="0">
            <a:noFill/>
          </a:ln>
        </p:spPr>
        <p:style>
          <a:lnRef idx="0"/>
          <a:fillRef idx="0"/>
          <a:effectRef idx="0"/>
          <a:fontRef idx="minor"/>
        </p:style>
        <p:txBody>
          <a:bodyPr lIns="90000" rIns="90000" tIns="45000" bIns="45000" anchor="b">
            <a:normAutofit fontScale="68333"/>
          </a:bodyPr>
          <a:p>
            <a:pPr>
              <a:lnSpc>
                <a:spcPct val="100000"/>
              </a:lnSpc>
            </a:pPr>
            <a:r>
              <a:rPr b="1" lang="en-US" sz="4400" spc="-1" strike="noStrike" cap="all">
                <a:solidFill>
                  <a:srgbClr val="1cade4"/>
                </a:solidFill>
                <a:latin typeface="Arial"/>
                <a:ea typeface="Franklin Gothic Demi"/>
              </a:rPr>
              <a:t>Algorithm &amp; Deployment</a:t>
            </a:r>
            <a:endParaRPr b="0" lang="en-US" sz="4400" spc="-1" strike="noStrike">
              <a:solidFill>
                <a:srgbClr val="000000"/>
              </a:solidFill>
              <a:latin typeface="Arial"/>
            </a:endParaRPr>
          </a:p>
        </p:txBody>
      </p:sp>
      <p:sp>
        <p:nvSpPr>
          <p:cNvPr id="139" name="TextShape 2"/>
          <p:cNvSpPr/>
          <p:nvPr/>
        </p:nvSpPr>
        <p:spPr>
          <a:xfrm>
            <a:off x="228600" y="1371600"/>
            <a:ext cx="11028960" cy="4672440"/>
          </a:xfrm>
          <a:prstGeom prst="rect">
            <a:avLst/>
          </a:prstGeom>
          <a:noFill/>
          <a:ln w="0">
            <a:noFill/>
          </a:ln>
        </p:spPr>
        <p:style>
          <a:lnRef idx="0"/>
          <a:fillRef idx="0"/>
          <a:effectRef idx="0"/>
          <a:fontRef idx="minor"/>
        </p:style>
        <p:txBody>
          <a:bodyPr lIns="90000" rIns="90000" tIns="45000" bIns="45000" anchor="ctr">
            <a:noAutofit/>
          </a:bodyPr>
          <a:p>
            <a:pPr marL="305280" indent="-30528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Initialization: </a:t>
            </a:r>
            <a:r>
              <a:rPr b="0" lang="en-IN" sz="1400" spc="-1" strike="noStrike">
                <a:solidFill>
                  <a:srgbClr val="404040"/>
                </a:solidFill>
                <a:latin typeface="Franklin Gothic Book"/>
                <a:ea typeface="Franklin Gothic Book"/>
              </a:rPr>
              <a:t>The keylogger initializes by creating a GUI using Tkinter.</a:t>
            </a:r>
            <a:endParaRPr b="0" lang="en-US" sz="1400" spc="-1" strike="noStrike">
              <a:solidFill>
                <a:srgbClr val="000000"/>
              </a:solidFill>
              <a:latin typeface="Arial"/>
            </a:endParaRPr>
          </a:p>
          <a:p>
            <a:pPr marL="305280" indent="-30528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Keylogging Process</a:t>
            </a:r>
            <a:r>
              <a:rPr b="0" lang="en-IN" sz="1400" spc="-1" strike="noStrike">
                <a:solidFill>
                  <a:srgbClr val="404040"/>
                </a:solidFill>
                <a:latin typeface="Franklin Gothic Book"/>
                <a:ea typeface="Franklin Gothic Book"/>
              </a:rPr>
              <a:t>: User triggers keylogging by clicking "Start." Keylogger captures key events using Pynput.</a:t>
            </a:r>
            <a:endParaRPr b="0" lang="en-US" sz="1400" spc="-1" strike="noStrike">
              <a:solidFill>
                <a:srgbClr val="000000"/>
              </a:solidFill>
              <a:latin typeface="Arial"/>
            </a:endParaRPr>
          </a:p>
          <a:p>
            <a:pPr marL="305280" indent="-30528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Event Handling:</a:t>
            </a:r>
            <a:r>
              <a:rPr b="0" lang="en-IN" sz="1400" spc="-1" strike="noStrike">
                <a:solidFill>
                  <a:srgbClr val="404040"/>
                </a:solidFill>
                <a:latin typeface="Franklin Gothic Book"/>
                <a:ea typeface="Franklin Gothic Book"/>
              </a:rPr>
              <a:t> Event handlers process key events, logging them into text and JSON files.</a:t>
            </a:r>
            <a:endParaRPr b="0" lang="en-US" sz="1400" spc="-1" strike="noStrike">
              <a:solidFill>
                <a:srgbClr val="000000"/>
              </a:solidFill>
              <a:latin typeface="Arial"/>
            </a:endParaRPr>
          </a:p>
          <a:p>
            <a:pPr marL="305280" indent="-30528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Logging:</a:t>
            </a:r>
            <a:r>
              <a:rPr b="0" lang="en-IN" sz="1400" spc="-1" strike="noStrike">
                <a:solidFill>
                  <a:srgbClr val="404040"/>
                </a:solidFill>
                <a:latin typeface="Franklin Gothic Book"/>
                <a:ea typeface="Franklin Gothic Book"/>
              </a:rPr>
              <a:t> Key events are written into key_log.txt for plain text and key_log.json for structured logging.</a:t>
            </a:r>
            <a:endParaRPr b="0" lang="en-US" sz="1400" spc="-1" strike="noStrike">
              <a:solidFill>
                <a:srgbClr val="000000"/>
              </a:solidFill>
              <a:latin typeface="Arial"/>
            </a:endParaRPr>
          </a:p>
          <a:p>
            <a:pPr marL="305280" indent="-30528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Termination: </a:t>
            </a:r>
            <a:r>
              <a:rPr b="0" lang="en-IN" sz="1400" spc="-1" strike="noStrike">
                <a:solidFill>
                  <a:srgbClr val="404040"/>
                </a:solidFill>
                <a:latin typeface="Franklin Gothic Book"/>
                <a:ea typeface="Franklin Gothic Book"/>
              </a:rPr>
              <a:t>User stops keylogging by clicking "Stop." Monitoring ceases, and logging finalizes.</a:t>
            </a:r>
            <a:endParaRPr b="0" lang="en-US" sz="1400" spc="-1" strike="noStrike">
              <a:solidFill>
                <a:srgbClr val="000000"/>
              </a:solidFill>
              <a:latin typeface="Arial"/>
            </a:endParaRPr>
          </a:p>
          <a:p>
            <a:pPr marL="305280" indent="-30528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Deployment Guidelines</a:t>
            </a:r>
            <a:endParaRPr b="0" lang="en-US" sz="1400" spc="-1" strike="noStrike">
              <a:solidFill>
                <a:srgbClr val="000000"/>
              </a:solidFill>
              <a:latin typeface="Arial"/>
            </a:endParaRPr>
          </a:p>
          <a:p>
            <a:pPr marL="305280" indent="-30528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System Preparation:</a:t>
            </a:r>
            <a:r>
              <a:rPr b="0" lang="en-IN" sz="1400" spc="-1" strike="noStrike">
                <a:solidFill>
                  <a:srgbClr val="404040"/>
                </a:solidFill>
                <a:latin typeface="Franklin Gothic Book"/>
                <a:ea typeface="Franklin Gothic Book"/>
              </a:rPr>
              <a:t> Ensure compatible OS and Python version. Install required Python libraries (Tkinter, Pynput) via pip.</a:t>
            </a:r>
            <a:endParaRPr b="0" lang="en-US" sz="1400" spc="-1" strike="noStrike">
              <a:solidFill>
                <a:srgbClr val="000000"/>
              </a:solidFill>
              <a:latin typeface="Arial"/>
            </a:endParaRPr>
          </a:p>
          <a:p>
            <a:pPr marL="305280" indent="-30528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Application Deployment: </a:t>
            </a:r>
            <a:r>
              <a:rPr b="0" lang="en-IN" sz="1400" spc="-1" strike="noStrike">
                <a:solidFill>
                  <a:srgbClr val="404040"/>
                </a:solidFill>
                <a:latin typeface="Franklin Gothic Book"/>
                <a:ea typeface="Franklin Gothic Book"/>
              </a:rPr>
              <a:t>Transfer/install keylogger source code from a trusted source. Execute script to launch application and start keylogging.</a:t>
            </a:r>
            <a:endParaRPr b="0" lang="en-US" sz="1400" spc="-1" strike="noStrike">
              <a:solidFill>
                <a:srgbClr val="000000"/>
              </a:solidFill>
              <a:latin typeface="Arial"/>
            </a:endParaRPr>
          </a:p>
          <a:p>
            <a:pPr marL="305280" indent="-30528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User Interaction:</a:t>
            </a:r>
            <a:r>
              <a:rPr b="0" lang="en-IN" sz="1400" spc="-1" strike="noStrike">
                <a:solidFill>
                  <a:srgbClr val="404040"/>
                </a:solidFill>
                <a:latin typeface="Franklin Gothic Book"/>
                <a:ea typeface="Franklin Gothic Book"/>
              </a:rPr>
              <a:t> Interact via GUI for keylogging control. GUI provides clear status feedback.</a:t>
            </a:r>
            <a:endParaRPr b="0" lang="en-US" sz="1400" spc="-1" strike="noStrike">
              <a:solidFill>
                <a:srgbClr val="000000"/>
              </a:solidFill>
              <a:latin typeface="Arial"/>
            </a:endParaRPr>
          </a:p>
          <a:p>
            <a:pPr marL="305280" indent="-30528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Monitoring and Analysis:</a:t>
            </a:r>
            <a:r>
              <a:rPr b="0" lang="en-IN" sz="1400" spc="-1" strike="noStrike">
                <a:solidFill>
                  <a:srgbClr val="404040"/>
                </a:solidFill>
                <a:latin typeface="Franklin Gothic Book"/>
                <a:ea typeface="Franklin Gothic Book"/>
              </a:rPr>
              <a:t> Monitor keystrokes in real-time or review later. Logged data serves security and forensic purposes.</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p:nvPr/>
        </p:nvSpPr>
        <p:spPr>
          <a:xfrm>
            <a:off x="581040" y="702000"/>
            <a:ext cx="11028960" cy="529560"/>
          </a:xfrm>
          <a:prstGeom prst="rect">
            <a:avLst/>
          </a:prstGeom>
          <a:noFill/>
          <a:ln w="0">
            <a:noFill/>
          </a:ln>
        </p:spPr>
        <p:style>
          <a:lnRef idx="0"/>
          <a:fillRef idx="0"/>
          <a:effectRef idx="0"/>
          <a:fontRef idx="minor"/>
        </p:style>
        <p:txBody>
          <a:bodyPr lIns="90000" rIns="90000" tIns="45000" bIns="45000" anchor="b">
            <a:normAutofit fontScale="68333"/>
          </a:bodyPr>
          <a:p>
            <a:pPr>
              <a:lnSpc>
                <a:spcPct val="100000"/>
              </a:lnSpc>
            </a:pPr>
            <a:r>
              <a:rPr b="1" lang="en-US" sz="4400" spc="-1" strike="noStrike" cap="all">
                <a:solidFill>
                  <a:srgbClr val="1cade4"/>
                </a:solidFill>
                <a:latin typeface="Arial"/>
                <a:ea typeface="Franklin Gothic Demi"/>
              </a:rPr>
              <a:t>Result</a:t>
            </a:r>
            <a:endParaRPr b="0" lang="en-US" sz="4400" spc="-1" strike="noStrike">
              <a:solidFill>
                <a:srgbClr val="000000"/>
              </a:solidFill>
              <a:latin typeface="Arial"/>
            </a:endParaRPr>
          </a:p>
        </p:txBody>
      </p:sp>
      <p:pic>
        <p:nvPicPr>
          <p:cNvPr id="141" name="" descr=""/>
          <p:cNvPicPr/>
          <p:nvPr/>
        </p:nvPicPr>
        <p:blipFill>
          <a:blip r:embed="rId1"/>
          <a:stretch/>
        </p:blipFill>
        <p:spPr>
          <a:xfrm>
            <a:off x="1600200" y="1231920"/>
            <a:ext cx="9372240" cy="52686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p:nvPr/>
        </p:nvSpPr>
        <p:spPr>
          <a:xfrm>
            <a:off x="581040" y="702000"/>
            <a:ext cx="11028960" cy="529560"/>
          </a:xfrm>
          <a:prstGeom prst="rect">
            <a:avLst/>
          </a:prstGeom>
          <a:noFill/>
          <a:ln w="0">
            <a:noFill/>
          </a:ln>
        </p:spPr>
        <p:style>
          <a:lnRef idx="0"/>
          <a:fillRef idx="0"/>
          <a:effectRef idx="0"/>
          <a:fontRef idx="minor"/>
        </p:style>
        <p:txBody>
          <a:bodyPr lIns="90000" rIns="90000" tIns="45000" bIns="45000" anchor="b">
            <a:normAutofit fontScale="68333"/>
          </a:bodyPr>
          <a:p>
            <a:pPr>
              <a:lnSpc>
                <a:spcPct val="100000"/>
              </a:lnSpc>
            </a:pPr>
            <a:r>
              <a:rPr b="1" lang="en-US" sz="4400" spc="-1" strike="noStrike" cap="all">
                <a:solidFill>
                  <a:srgbClr val="1cade4"/>
                </a:solidFill>
                <a:latin typeface="Arial"/>
                <a:ea typeface="Franklin Gothic Demi"/>
              </a:rPr>
              <a:t>Conclusion</a:t>
            </a:r>
            <a:endParaRPr b="0" lang="en-US" sz="4400" spc="-1" strike="noStrike">
              <a:solidFill>
                <a:srgbClr val="000000"/>
              </a:solidFill>
              <a:latin typeface="Arial"/>
            </a:endParaRPr>
          </a:p>
        </p:txBody>
      </p:sp>
      <p:sp>
        <p:nvSpPr>
          <p:cNvPr id="143" name="TextShape 2"/>
          <p:cNvSpPr/>
          <p:nvPr/>
        </p:nvSpPr>
        <p:spPr>
          <a:xfrm>
            <a:off x="516600" y="1546920"/>
            <a:ext cx="11028960" cy="4672440"/>
          </a:xfrm>
          <a:prstGeom prst="rect">
            <a:avLst/>
          </a:prstGeom>
          <a:noFill/>
          <a:ln w="0">
            <a:noFill/>
          </a:ln>
        </p:spPr>
        <p:style>
          <a:lnRef idx="0"/>
          <a:fillRef idx="0"/>
          <a:effectRef idx="0"/>
          <a:fontRef idx="minor"/>
        </p:style>
        <p:txBody>
          <a:bodyPr lIns="90000" rIns="90000" tIns="45000" bIns="45000" anchor="ctr">
            <a:normAutofit/>
          </a:bodyPr>
          <a:p>
            <a:pPr marL="305280" indent="-305280" algn="just">
              <a:lnSpc>
                <a:spcPct val="110000"/>
              </a:lnSpc>
              <a:spcBef>
                <a:spcPts val="400"/>
              </a:spcBef>
              <a:spcAft>
                <a:spcPts val="601"/>
              </a:spcAft>
              <a:buClr>
                <a:srgbClr val="1cade4"/>
              </a:buClr>
              <a:buSzPct val="92000"/>
              <a:buFont typeface="Wingdings 2" charset="2"/>
              <a:buChar char=""/>
            </a:pPr>
            <a:r>
              <a:rPr b="0" lang="en-IN" sz="1600" spc="-1" strike="noStrike">
                <a:solidFill>
                  <a:srgbClr val="0f0f0f"/>
                </a:solidFill>
                <a:latin typeface="Franklin Gothic Book"/>
                <a:ea typeface="Franklin Gothic Book"/>
              </a:rPr>
              <a:t>The keylogger system provides a straightforward and effective solution for monitoring and logging keystrokes on a target system. By leveraging Python libraries such as Tkinter and Pynput, the system offers a user-friendly graphical interface for initiating and controlling the keylogging process.</a:t>
            </a:r>
            <a:endParaRPr b="0" lang="en-US" sz="1600" spc="-1" strike="noStrike">
              <a:solidFill>
                <a:srgbClr val="000000"/>
              </a:solidFill>
              <a:latin typeface="Arial"/>
            </a:endParaRPr>
          </a:p>
          <a:p>
            <a:pPr marL="305280" indent="-305280" algn="just">
              <a:lnSpc>
                <a:spcPct val="110000"/>
              </a:lnSpc>
              <a:spcBef>
                <a:spcPts val="400"/>
              </a:spcBef>
              <a:spcAft>
                <a:spcPts val="601"/>
              </a:spcAft>
              <a:buClr>
                <a:srgbClr val="1cade4"/>
              </a:buClr>
              <a:buSzPct val="92000"/>
              <a:buFont typeface="Wingdings 2" charset="2"/>
              <a:buChar char=""/>
            </a:pPr>
            <a:r>
              <a:rPr b="0" lang="en-IN" sz="1600" spc="-1" strike="noStrike">
                <a:solidFill>
                  <a:srgbClr val="0f0f0f"/>
                </a:solidFill>
                <a:latin typeface="Franklin Gothic Book"/>
                <a:ea typeface="Franklin Gothic Book"/>
              </a:rPr>
              <a:t>Through real-time event handling and logging mechanisms, the system captures and records key events into both plain text and structured JSON formats, ensuring data integrity and facilitating subsequent analysis. The system's termination feature allows users to stop keylogging at any time, providing flexibility and control over the monitoring process.</a:t>
            </a:r>
            <a:endParaRPr b="0" lang="en-US" sz="1600" spc="-1" strike="noStrike">
              <a:solidFill>
                <a:srgbClr val="000000"/>
              </a:solidFill>
              <a:latin typeface="Arial"/>
            </a:endParaRPr>
          </a:p>
          <a:p>
            <a:pPr marL="305280" indent="-305280" algn="just">
              <a:lnSpc>
                <a:spcPct val="110000"/>
              </a:lnSpc>
              <a:spcBef>
                <a:spcPts val="400"/>
              </a:spcBef>
              <a:spcAft>
                <a:spcPts val="601"/>
              </a:spcAft>
              <a:buClr>
                <a:srgbClr val="1cade4"/>
              </a:buClr>
              <a:buSzPct val="92000"/>
              <a:buFont typeface="Wingdings 2" charset="2"/>
              <a:buChar char=""/>
            </a:pPr>
            <a:r>
              <a:rPr b="0" lang="en-IN" sz="1600" spc="-1" strike="noStrike">
                <a:solidFill>
                  <a:srgbClr val="0f0f0f"/>
                </a:solidFill>
                <a:latin typeface="Franklin Gothic Book"/>
                <a:ea typeface="Franklin Gothic Book"/>
              </a:rPr>
              <a:t>Deployment guidelines ensure seamless installation and execution of the keylogger on target systems, while user interaction via the GUI interface offers clear feedback and intuitive control options.</a:t>
            </a:r>
            <a:endParaRPr b="0" lang="en-US" sz="1600" spc="-1" strike="noStrike">
              <a:solidFill>
                <a:srgbClr val="000000"/>
              </a:solidFill>
              <a:latin typeface="Arial"/>
            </a:endParaRPr>
          </a:p>
          <a:p>
            <a:pPr marL="305280" indent="-305280" algn="just">
              <a:lnSpc>
                <a:spcPct val="110000"/>
              </a:lnSpc>
              <a:spcBef>
                <a:spcPts val="400"/>
              </a:spcBef>
              <a:spcAft>
                <a:spcPts val="601"/>
              </a:spcAft>
              <a:buClr>
                <a:srgbClr val="1cade4"/>
              </a:buClr>
              <a:buSzPct val="92000"/>
              <a:buFont typeface="Wingdings 2" charset="2"/>
              <a:buChar char=""/>
            </a:pPr>
            <a:r>
              <a:rPr b="0" lang="en-IN" sz="1600" spc="-1" strike="noStrike">
                <a:solidFill>
                  <a:srgbClr val="0f0f0f"/>
                </a:solidFill>
                <a:latin typeface="Franklin Gothic Book"/>
                <a:ea typeface="Franklin Gothic Book"/>
              </a:rPr>
              <a:t>Overall, the keylogger system serves as a valuable tool for security monitoring, forensic analysis, and behavioral research, empowering users to gain insights into user activities and enhance system security. With its robust functionality and user-friendly design, the keylogger system meets the needs of various applications and environments, contributing to a safer and more secure digital landscape.</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p:nvPr/>
        </p:nvSpPr>
        <p:spPr>
          <a:xfrm>
            <a:off x="400680" y="1499400"/>
            <a:ext cx="11028960" cy="4672440"/>
          </a:xfrm>
          <a:prstGeom prst="rect">
            <a:avLst/>
          </a:prstGeom>
          <a:noFill/>
          <a:ln w="0">
            <a:noFill/>
          </a:ln>
        </p:spPr>
        <p:style>
          <a:lnRef idx="0"/>
          <a:fillRef idx="0"/>
          <a:effectRef idx="0"/>
          <a:fontRef idx="minor"/>
        </p:style>
        <p:txBody>
          <a:bodyPr lIns="90000" rIns="90000" tIns="45000" bIns="45000" anchor="ctr">
            <a:noAutofit/>
          </a:bodyPr>
          <a:p>
            <a:pPr algn="just">
              <a:lnSpc>
                <a:spcPct val="110000"/>
              </a:lnSpc>
              <a:spcBef>
                <a:spcPts val="400"/>
              </a:spcBef>
              <a:spcAft>
                <a:spcPts val="601"/>
              </a:spcAft>
            </a:pPr>
            <a:r>
              <a:rPr b="1" lang="en-US" sz="1800" spc="-1" strike="noStrike">
                <a:solidFill>
                  <a:srgbClr val="404040"/>
                </a:solidFill>
                <a:latin typeface="Franklin Gothic Book"/>
                <a:ea typeface="Franklin Gothic Book"/>
              </a:rPr>
              <a:t>The keylogger system presents numerous opportunities for future growth, aiming toenhance its functionality, usability, and security aspects. These avenues include incorporating advanced logging capabilities such as mouse events and clipboard activity tracking, implementing robust encryption and authentication measures tosafeguard logged data, enabling remote monitoring for administrators, integrating machine learning for behavioral analysis and anomaly detection, ensuring cross-platform compatibility, refining the user interface for intuitive customization, integrating with existing security ecosystems, and establishing a framework for continuous updates to stay current with evolving security landscapes and technological advancements. Through these developments, the keylogger system seeks to fortify its capabilities and adaptability, addressing emerging challenges and meeting evolving user needs effectively.</a:t>
            </a:r>
            <a:endParaRPr b="0" lang="en-US" sz="1800" spc="-1" strike="noStrike">
              <a:solidFill>
                <a:srgbClr val="000000"/>
              </a:solidFill>
              <a:latin typeface="Arial"/>
            </a:endParaRPr>
          </a:p>
        </p:txBody>
      </p:sp>
      <p:sp>
        <p:nvSpPr>
          <p:cNvPr id="145" name="CustomShape 2"/>
          <p:cNvSpPr/>
          <p:nvPr/>
        </p:nvSpPr>
        <p:spPr>
          <a:xfrm>
            <a:off x="535680" y="844560"/>
            <a:ext cx="11028960" cy="529560"/>
          </a:xfrm>
          <a:prstGeom prst="rect">
            <a:avLst/>
          </a:prstGeom>
          <a:noFill/>
          <a:ln w="0">
            <a:noFill/>
          </a:ln>
        </p:spPr>
        <p:style>
          <a:lnRef idx="0"/>
          <a:fillRef idx="0"/>
          <a:effectRef idx="0"/>
          <a:fontRef idx="minor"/>
        </p:style>
        <p:txBody>
          <a:bodyPr lIns="90000" rIns="90000" tIns="45000" bIns="45000" anchor="b">
            <a:normAutofit fontScale="68333"/>
          </a:bodyPr>
          <a:p>
            <a:pPr>
              <a:lnSpc>
                <a:spcPct val="100000"/>
              </a:lnSpc>
            </a:pPr>
            <a:r>
              <a:rPr b="1" lang="en-US" sz="4400" spc="-1" strike="noStrike" cap="all">
                <a:solidFill>
                  <a:srgbClr val="1cade4"/>
                </a:solidFill>
                <a:latin typeface="Arial"/>
                <a:ea typeface="DejaVu Sans"/>
              </a:rPr>
              <a:t>Future scope</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65</TotalTime>
  <Application>LibreOffice/7.6.2.1$Linux_X86_64 LibreOffice_project/56f7684011345957bbf33a7ee678afaf4d2ba333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en-US</dc:language>
  <cp:lastModifiedBy/>
  <dcterms:modified xsi:type="dcterms:W3CDTF">2024-04-04T20:17:03Z</dcterms:modified>
  <cp:revision>29</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11</vt:i4>
  </property>
</Properties>
</file>