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1" r:id="rId3"/>
    <p:sldId id="262" r:id="rId4"/>
    <p:sldId id="263" r:id="rId5"/>
    <p:sldId id="266" r:id="rId6"/>
    <p:sldId id="264" r:id="rId7"/>
    <p:sldId id="267" r:id="rId8"/>
    <p:sldId id="268" r:id="rId9"/>
    <p:sldId id="265" r:id="rId10"/>
    <p:sldId id="269" r:id="rId11"/>
    <p:sldId id="270"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5608A84-3820-47B3-A988-1D77AE85C877}" type="datetimeFigureOut">
              <a:rPr lang="en-IN" smtClean="0"/>
              <a:t>29-04-2024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323161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08A84-3820-47B3-A988-1D77AE85C877}"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412242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608A84-3820-47B3-A988-1D77AE85C877}"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1859762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608A84-3820-47B3-A988-1D77AE85C877}"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3438437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08A84-3820-47B3-A988-1D77AE85C877}"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1756342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608A84-3820-47B3-A988-1D77AE85C877}"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2168364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608A84-3820-47B3-A988-1D77AE85C877}" type="datetimeFigureOut">
              <a:rPr lang="en-IN" smtClean="0"/>
              <a:t>29-04-2024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1478678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5608A84-3820-47B3-A988-1D77AE85C877}"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1552669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5608A84-3820-47B3-A988-1D77AE85C877}"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16968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08A84-3820-47B3-A988-1D77AE85C877}"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3815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08A84-3820-47B3-A988-1D77AE85C877}"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386866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608A84-3820-47B3-A988-1D77AE85C877}"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236467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608A84-3820-47B3-A988-1D77AE85C877}"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291877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608A84-3820-47B3-A988-1D77AE85C877}"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41850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08A84-3820-47B3-A988-1D77AE85C877}"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351168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08A84-3820-47B3-A988-1D77AE85C877}"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167925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08A84-3820-47B3-A988-1D77AE85C877}"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595F90-67E7-4895-94AF-32FD1E79FBE5}" type="slidenum">
              <a:rPr lang="en-IN" smtClean="0"/>
              <a:t>‹#›</a:t>
            </a:fld>
            <a:endParaRPr lang="en-IN"/>
          </a:p>
        </p:txBody>
      </p:sp>
    </p:spTree>
    <p:extLst>
      <p:ext uri="{BB962C8B-B14F-4D97-AF65-F5344CB8AC3E}">
        <p14:creationId xmlns:p14="http://schemas.microsoft.com/office/powerpoint/2010/main" val="159768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5608A84-3820-47B3-A988-1D77AE85C877}" type="datetimeFigureOut">
              <a:rPr lang="en-IN" smtClean="0"/>
              <a:t>29-04-2024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B595F90-67E7-4895-94AF-32FD1E79FBE5}" type="slidenum">
              <a:rPr lang="en-IN" smtClean="0"/>
              <a:t>‹#›</a:t>
            </a:fld>
            <a:endParaRPr lang="en-IN"/>
          </a:p>
        </p:txBody>
      </p:sp>
    </p:spTree>
    <p:extLst>
      <p:ext uri="{BB962C8B-B14F-4D97-AF65-F5344CB8AC3E}">
        <p14:creationId xmlns:p14="http://schemas.microsoft.com/office/powerpoint/2010/main" val="117233434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3540" y="1780247"/>
            <a:ext cx="9144000" cy="1333205"/>
          </a:xfrm>
        </p:spPr>
        <p:txBody>
          <a:bodyPr/>
          <a:lstStyle/>
          <a:p>
            <a:r>
              <a:rPr lang="en-US" b="1" dirty="0">
                <a:latin typeface="Times New Roman" panose="02020603050405020304" pitchFamily="18" charset="0"/>
                <a:cs typeface="Times New Roman" panose="02020603050405020304" pitchFamily="18" charset="0"/>
              </a:rPr>
              <a:t>GAUSSIAN MIXTURE</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226187" y="3940821"/>
            <a:ext cx="4369699" cy="2236408"/>
          </a:xfrm>
        </p:spPr>
        <p:txBody>
          <a:bodyPr>
            <a:normAutofit/>
          </a:bodyPr>
          <a:lstStyle/>
          <a:p>
            <a:pPr algn="l"/>
            <a:r>
              <a:rPr lang="en-US" b="1" dirty="0">
                <a:latin typeface="Times New Roman" panose="02020603050405020304" pitchFamily="18" charset="0"/>
                <a:cs typeface="Times New Roman" panose="02020603050405020304" pitchFamily="18" charset="0"/>
              </a:rPr>
              <a:t>Team Members:</a:t>
            </a:r>
          </a:p>
          <a:p>
            <a:pPr algn="l"/>
            <a:r>
              <a:rPr lang="en-US" dirty="0">
                <a:latin typeface="Times New Roman" panose="02020603050405020304" pitchFamily="18" charset="0"/>
                <a:cs typeface="Times New Roman" panose="02020603050405020304" pitchFamily="18" charset="0"/>
              </a:rPr>
              <a:t>M. Chandru [927622BAL005]</a:t>
            </a:r>
          </a:p>
          <a:p>
            <a:pPr algn="l"/>
            <a:r>
              <a:rPr lang="en-US" dirty="0">
                <a:latin typeface="Times New Roman" panose="02020603050405020304" pitchFamily="18" charset="0"/>
                <a:cs typeface="Times New Roman" panose="02020603050405020304" pitchFamily="18" charset="0"/>
              </a:rPr>
              <a:t>K. HARISH [927622BAL014]</a:t>
            </a:r>
          </a:p>
          <a:p>
            <a:pPr algn="l"/>
            <a:r>
              <a:rPr lang="en-US" dirty="0">
                <a:latin typeface="Times New Roman" panose="02020603050405020304" pitchFamily="18" charset="0"/>
                <a:cs typeface="Times New Roman" panose="02020603050405020304" pitchFamily="18" charset="0"/>
              </a:rPr>
              <a:t>K.V. LOKESH [927622BAL024]</a:t>
            </a:r>
          </a:p>
          <a:p>
            <a:pPr algn="l"/>
            <a:r>
              <a:rPr lang="en-US" dirty="0">
                <a:latin typeface="Times New Roman" panose="02020603050405020304" pitchFamily="18" charset="0"/>
                <a:cs typeface="Times New Roman" panose="02020603050405020304" pitchFamily="18" charset="0"/>
              </a:rPr>
              <a:t>S.NITHISHKUMAR[927622BAL034]</a:t>
            </a:r>
            <a:endParaRPr lang="en-IN" dirty="0">
              <a:latin typeface="Times New Roman" panose="02020603050405020304" pitchFamily="18" charset="0"/>
              <a:cs typeface="Times New Roman" panose="02020603050405020304" pitchFamily="18" charset="0"/>
            </a:endParaRPr>
          </a:p>
        </p:txBody>
      </p:sp>
      <p:pic>
        <p:nvPicPr>
          <p:cNvPr id="1026" name="Picture 2" descr="M.Kumarasamy College of Engineering, Karur :: MK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030" y="427894"/>
            <a:ext cx="36766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Kumarasamy College of Engineering, Karur :: MK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642" y="379343"/>
            <a:ext cx="3040729" cy="128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0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0F9A-B20D-B397-B3AE-4C7A8CDBA084}"/>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784C1F3E-3C0C-3E10-FB02-DD59E3CD1549}"/>
              </a:ext>
            </a:extLst>
          </p:cNvPr>
          <p:cNvSpPr>
            <a:spLocks noGrp="1"/>
          </p:cNvSpPr>
          <p:nvPr>
            <p:ph idx="1"/>
          </p:nvPr>
        </p:nvSpPr>
        <p:spPr/>
        <p:txBody>
          <a:bodyPr/>
          <a:lstStyle/>
          <a:p>
            <a:r>
              <a:rPr lang="en-US" sz="2000" dirty="0">
                <a:latin typeface="Calibri Light" panose="020F0302020204030204" pitchFamily="34" charset="0"/>
                <a:ea typeface="Calibri Light" panose="020F0302020204030204" pitchFamily="34" charset="0"/>
                <a:cs typeface="Calibri Light" panose="020F0302020204030204" pitchFamily="34" charset="0"/>
              </a:rPr>
              <a:t>Flexible in modeling complex data distributions.</a:t>
            </a:r>
          </a:p>
          <a:p>
            <a:r>
              <a:rPr lang="en-US" sz="2000" dirty="0">
                <a:latin typeface="Calibri Light" panose="020F0302020204030204" pitchFamily="34" charset="0"/>
                <a:ea typeface="Calibri Light" panose="020F0302020204030204" pitchFamily="34" charset="0"/>
                <a:cs typeface="Calibri Light" panose="020F0302020204030204" pitchFamily="34" charset="0"/>
              </a:rPr>
              <a:t>Can handle overlapping clusters and uncertainty with soft clustering.</a:t>
            </a:r>
          </a:p>
          <a:p>
            <a:r>
              <a:rPr lang="en-US" sz="2000" dirty="0">
                <a:latin typeface="Calibri Light" panose="020F0302020204030204" pitchFamily="34" charset="0"/>
                <a:ea typeface="Calibri Light" panose="020F0302020204030204" pitchFamily="34" charset="0"/>
                <a:cs typeface="Calibri Light" panose="020F0302020204030204" pitchFamily="34" charset="0"/>
              </a:rPr>
              <a:t>Capable of generative modeling, allowing data generation and anomaly detection.</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2268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A8D1-A062-F3A2-8112-763F43C40E5B}"/>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530E8757-3BCF-AA4E-DA9A-DCA6FF9200EC}"/>
              </a:ext>
            </a:extLst>
          </p:cNvPr>
          <p:cNvSpPr>
            <a:spLocks noGrp="1"/>
          </p:cNvSpPr>
          <p:nvPr>
            <p:ph idx="1"/>
          </p:nvPr>
        </p:nvSpPr>
        <p:spPr/>
        <p:txBody>
          <a:bodyPr/>
          <a:lstStyle/>
          <a:p>
            <a:r>
              <a:rPr lang="en-US" dirty="0"/>
              <a:t>Sensitive to parameter initialization.</a:t>
            </a:r>
          </a:p>
          <a:p>
            <a:r>
              <a:rPr lang="en-US" dirty="0"/>
              <a:t>Computationally intensive, especially with large datasets.</a:t>
            </a:r>
          </a:p>
          <a:p>
            <a:r>
              <a:rPr lang="en-US" dirty="0"/>
              <a:t>Assumes Gaussian distribution for clusters, which may not always hold true for all data types</a:t>
            </a:r>
          </a:p>
          <a:p>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9289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9F6D-D7B7-719B-3D82-8AB8667D089D}"/>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EF033B60-C5CD-FB59-19DA-7BB161B70FB6}"/>
              </a:ext>
            </a:extLst>
          </p:cNvPr>
          <p:cNvSpPr>
            <a:spLocks noGrp="1"/>
          </p:cNvSpPr>
          <p:nvPr>
            <p:ph idx="1"/>
          </p:nvPr>
        </p:nvSpPr>
        <p:spPr/>
        <p:txBody>
          <a:bodyPr/>
          <a:lstStyle/>
          <a:p>
            <a:r>
              <a:rPr lang="en-US" sz="2000" b="1" dirty="0">
                <a:latin typeface="Calibri Light" panose="020F0302020204030204" pitchFamily="34" charset="0"/>
                <a:ea typeface="Calibri Light" panose="020F0302020204030204" pitchFamily="34" charset="0"/>
                <a:cs typeface="Calibri Light" panose="020F0302020204030204" pitchFamily="34" charset="0"/>
              </a:rPr>
              <a:t>Clustering: </a:t>
            </a:r>
            <a:r>
              <a:rPr lang="en-US" sz="2000" dirty="0">
                <a:latin typeface="Calibri Light" panose="020F0302020204030204" pitchFamily="34" charset="0"/>
                <a:ea typeface="Calibri Light" panose="020F0302020204030204" pitchFamily="34" charset="0"/>
                <a:cs typeface="Calibri Light" panose="020F0302020204030204" pitchFamily="34" charset="0"/>
              </a:rPr>
              <a:t>GMMs are widely used for clustering tasks where the underlying data distribution is assumed to be a mixture of Gaussian distributions. They can identify clusters with different sizes, shapes, and orientations, making them suitable for complex clustering problems</a:t>
            </a:r>
          </a:p>
          <a:p>
            <a:r>
              <a:rPr lang="en-US" sz="2000" b="1" dirty="0">
                <a:latin typeface="Calibri Light" panose="020F0302020204030204" pitchFamily="34" charset="0"/>
                <a:ea typeface="Calibri Light" panose="020F0302020204030204" pitchFamily="34" charset="0"/>
                <a:cs typeface="Calibri Light" panose="020F0302020204030204" pitchFamily="34" charset="0"/>
              </a:rPr>
              <a:t>Anomaly Detection: </a:t>
            </a:r>
            <a:r>
              <a:rPr lang="en-US" sz="2000" dirty="0">
                <a:latin typeface="Calibri Light" panose="020F0302020204030204" pitchFamily="34" charset="0"/>
                <a:ea typeface="Calibri Light" panose="020F0302020204030204" pitchFamily="34" charset="0"/>
                <a:cs typeface="Calibri Light" panose="020F0302020204030204" pitchFamily="34" charset="0"/>
              </a:rPr>
              <a:t>GMMs can be used for anomaly detection by modeling the normal behavior of a system with Gaussian components. Data points that deviate significantly from the learned distribution are flagged as anomalies, making GMMs effective in detecting unusual patterns or outliers.</a:t>
            </a:r>
          </a:p>
          <a:p>
            <a:pPr marL="0" indent="0">
              <a:buNone/>
            </a:pP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7427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01A3B-C7D8-33C6-1E6F-1B2F11E0D0AC}"/>
              </a:ext>
            </a:extLst>
          </p:cNvPr>
          <p:cNvSpPr>
            <a:spLocks noGrp="1"/>
          </p:cNvSpPr>
          <p:nvPr>
            <p:ph idx="1"/>
          </p:nvPr>
        </p:nvSpPr>
        <p:spPr/>
        <p:txBody>
          <a:bodyPr/>
          <a:lstStyle/>
          <a:p>
            <a:r>
              <a:rPr lang="en-US" sz="2000" b="1" dirty="0">
                <a:latin typeface="Calibri Light" panose="020F0302020204030204" pitchFamily="34" charset="0"/>
                <a:ea typeface="Calibri Light" panose="020F0302020204030204" pitchFamily="34" charset="0"/>
                <a:cs typeface="Calibri Light" panose="020F0302020204030204" pitchFamily="34" charset="0"/>
              </a:rPr>
              <a:t>Financial Modeling: </a:t>
            </a:r>
            <a:r>
              <a:rPr lang="en-US" sz="2000" dirty="0">
                <a:latin typeface="Calibri Light" panose="020F0302020204030204" pitchFamily="34" charset="0"/>
                <a:ea typeface="Calibri Light" panose="020F0302020204030204" pitchFamily="34" charset="0"/>
                <a:cs typeface="Calibri Light" panose="020F0302020204030204" pitchFamily="34" charset="0"/>
              </a:rPr>
              <a:t>GMMs are employed in financial modeling for tasks such as risk assessment, portfolio optimization, and fraud detection. They can model the distributions of financial variables and identify unusual patterns or fraudulent activities in financial transactions.</a:t>
            </a:r>
          </a:p>
          <a:p>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latin typeface="Calibri Light" panose="020F0302020204030204" pitchFamily="34" charset="0"/>
                <a:ea typeface="Calibri Light" panose="020F0302020204030204" pitchFamily="34" charset="0"/>
                <a:cs typeface="Calibri Light" panose="020F0302020204030204" pitchFamily="34" charset="0"/>
              </a:rPr>
              <a:t>Density Estimation: </a:t>
            </a:r>
            <a:r>
              <a:rPr lang="en-US" sz="2000" dirty="0">
                <a:latin typeface="Calibri Light" panose="020F0302020204030204" pitchFamily="34" charset="0"/>
                <a:ea typeface="Calibri Light" panose="020F0302020204030204" pitchFamily="34" charset="0"/>
                <a:cs typeface="Calibri Light" panose="020F0302020204030204" pitchFamily="34" charset="0"/>
              </a:rPr>
              <a:t>GMMs can estimate the probability density function of a dataset, allowing for the generation of new data points that closely resemble the original data distribution. This capability is useful in generating synthetic data for simulations or data augmentation.</a:t>
            </a:r>
          </a:p>
          <a:p>
            <a:endParaRPr lang="en-IN" dirty="0"/>
          </a:p>
        </p:txBody>
      </p:sp>
    </p:spTree>
    <p:extLst>
      <p:ext uri="{BB962C8B-B14F-4D97-AF65-F5344CB8AC3E}">
        <p14:creationId xmlns:p14="http://schemas.microsoft.com/office/powerpoint/2010/main" val="123706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GAUSSIAN MIXTURE</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Calibri Light" panose="020F0302020204030204" pitchFamily="34" charset="0"/>
                <a:ea typeface="Calibri Light" panose="020F0302020204030204" pitchFamily="34" charset="0"/>
                <a:cs typeface="Calibri Light" panose="020F0302020204030204" pitchFamily="34" charset="0"/>
              </a:rPr>
              <a:t>A Gaussian mixture model is a probabilistic model that assumes all the data points are generated from a mixture of a finite number of Gaussian distributions with unknown parameters.</a:t>
            </a:r>
          </a:p>
          <a:p>
            <a:pPr algn="just">
              <a:lnSpc>
                <a:spcPct val="150000"/>
              </a:lnSpc>
            </a:pPr>
            <a:r>
              <a:rPr lang="en-US" sz="2000" dirty="0">
                <a:latin typeface="Calibri Light" panose="020F0302020204030204" pitchFamily="34" charset="0"/>
                <a:ea typeface="Calibri Light" panose="020F0302020204030204" pitchFamily="34" charset="0"/>
                <a:cs typeface="Calibri Light" panose="020F0302020204030204" pitchFamily="34" charset="0"/>
              </a:rPr>
              <a:t>The Gaussian Mixture object implements the expectation-maximization (EM) algorithm for fitting mixture-of-Gaussian models.</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62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2A168-3BFA-EB2A-ABF6-A8E2A606F6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2C46F-0E69-3747-41C3-499D785E7DCB}"/>
              </a:ext>
            </a:extLst>
          </p:cNvPr>
          <p:cNvSpPr>
            <a:spLocks noGrp="1"/>
          </p:cNvSpPr>
          <p:nvPr>
            <p:ph type="title"/>
          </p:nvPr>
        </p:nvSpPr>
        <p:spPr/>
        <p:txBody>
          <a:bodyPr>
            <a:normAutofit/>
          </a:bodyPr>
          <a:lstStyle/>
          <a:p>
            <a:r>
              <a:rPr lang="en-US" dirty="0"/>
              <a:t>How the GMM algorithm works:</a:t>
            </a:r>
            <a:r>
              <a:rPr lang="en-IN"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B9A6256-1679-30B9-FEAA-76EDC58606CD}"/>
              </a:ext>
            </a:extLst>
          </p:cNvPr>
          <p:cNvSpPr>
            <a:spLocks noGrp="1"/>
          </p:cNvSpPr>
          <p:nvPr>
            <p:ph idx="1"/>
          </p:nvPr>
        </p:nvSpPr>
        <p:spPr/>
        <p:txBody>
          <a:bodyPr>
            <a:normAutofit/>
          </a:bodyPr>
          <a:lstStyle/>
          <a:p>
            <a:pPr algn="just">
              <a:lnSpc>
                <a:spcPct val="150000"/>
              </a:lnSpc>
            </a:pPr>
            <a:r>
              <a:rPr lang="en-US" sz="1800" b="1" dirty="0">
                <a:latin typeface="Calibri Light" panose="020F0302020204030204" pitchFamily="34" charset="0"/>
                <a:ea typeface="Calibri Light" panose="020F0302020204030204" pitchFamily="34" charset="0"/>
                <a:cs typeface="Calibri Light" panose="020F0302020204030204" pitchFamily="34" charset="0"/>
              </a:rPr>
              <a:t>Initialize phase: </a:t>
            </a:r>
            <a:r>
              <a:rPr lang="en-US" sz="1800" dirty="0">
                <a:latin typeface="Calibri Light" panose="020F0302020204030204" pitchFamily="34" charset="0"/>
                <a:ea typeface="Calibri Light" panose="020F0302020204030204" pitchFamily="34" charset="0"/>
                <a:cs typeface="Calibri Light" panose="020F0302020204030204" pitchFamily="34" charset="0"/>
              </a:rPr>
              <a:t>Gaussian distributions’ parameters should be initialized (means , covariances, and mixing coefficients).</a:t>
            </a:r>
          </a:p>
          <a:p>
            <a:pPr algn="just">
              <a:lnSpc>
                <a:spcPct val="150000"/>
              </a:lnSpc>
            </a:pPr>
            <a:r>
              <a:rPr lang="en-US" sz="1800" b="1" dirty="0">
                <a:latin typeface="Calibri Light" panose="020F0302020204030204" pitchFamily="34" charset="0"/>
                <a:ea typeface="Calibri Light" panose="020F0302020204030204" pitchFamily="34" charset="0"/>
                <a:cs typeface="Calibri Light" panose="020F0302020204030204" pitchFamily="34" charset="0"/>
              </a:rPr>
              <a:t>Expectation phase: </a:t>
            </a:r>
            <a:r>
              <a:rPr lang="en-US" sz="1800" dirty="0">
                <a:latin typeface="Calibri Light" panose="020F0302020204030204" pitchFamily="34" charset="0"/>
                <a:ea typeface="Calibri Light" panose="020F0302020204030204" pitchFamily="34" charset="0"/>
                <a:cs typeface="Calibri Light" panose="020F0302020204030204" pitchFamily="34" charset="0"/>
              </a:rPr>
              <a:t>Determine the likelihood that each data point was created using each of the Gaussian distributions.</a:t>
            </a:r>
          </a:p>
          <a:p>
            <a:pPr algn="just">
              <a:lnSpc>
                <a:spcPct val="150000"/>
              </a:lnSpc>
            </a:pPr>
            <a:r>
              <a:rPr lang="en-US" sz="1800" b="1" dirty="0">
                <a:latin typeface="Calibri Light" panose="020F0302020204030204" pitchFamily="34" charset="0"/>
                <a:ea typeface="Calibri Light" panose="020F0302020204030204" pitchFamily="34" charset="0"/>
                <a:cs typeface="Calibri Light" panose="020F0302020204030204" pitchFamily="34" charset="0"/>
              </a:rPr>
              <a:t>Maximization phase: </a:t>
            </a:r>
            <a:r>
              <a:rPr lang="en-US" sz="1800" dirty="0">
                <a:latin typeface="Calibri Light" panose="020F0302020204030204" pitchFamily="34" charset="0"/>
                <a:ea typeface="Calibri Light" panose="020F0302020204030204" pitchFamily="34" charset="0"/>
                <a:cs typeface="Calibri Light" panose="020F0302020204030204" pitchFamily="34" charset="0"/>
              </a:rPr>
              <a:t>Apply the probabilities found in the expectation step to re-estimate the Gaussian distribution parameters.</a:t>
            </a:r>
          </a:p>
          <a:p>
            <a:pPr algn="just">
              <a:lnSpc>
                <a:spcPct val="150000"/>
              </a:lnSpc>
            </a:pPr>
            <a:r>
              <a:rPr lang="en-US" sz="1800" b="1" dirty="0">
                <a:latin typeface="Calibri Light" panose="020F0302020204030204" pitchFamily="34" charset="0"/>
                <a:ea typeface="Calibri Light" panose="020F0302020204030204" pitchFamily="34" charset="0"/>
                <a:cs typeface="Calibri Light" panose="020F0302020204030204" pitchFamily="34" charset="0"/>
              </a:rPr>
              <a:t>Final phase: </a:t>
            </a:r>
            <a:r>
              <a:rPr lang="en-US" sz="1800" dirty="0">
                <a:latin typeface="Calibri Light" panose="020F0302020204030204" pitchFamily="34" charset="0"/>
                <a:ea typeface="Calibri Light" panose="020F0302020204030204" pitchFamily="34" charset="0"/>
                <a:cs typeface="Calibri Light" panose="020F0302020204030204" pitchFamily="34" charset="0"/>
              </a:rPr>
              <a:t>To achieve convergence of the parameters, repeat steps 2 and 3.</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41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F27-19AA-87D2-131E-D475DB6CD4CE}"/>
              </a:ext>
            </a:extLst>
          </p:cNvPr>
          <p:cNvSpPr>
            <a:spLocks noGrp="1"/>
          </p:cNvSpPr>
          <p:nvPr>
            <p:ph type="title"/>
          </p:nvPr>
        </p:nvSpPr>
        <p:spPr/>
        <p:txBody>
          <a:bodyPr/>
          <a:lstStyle/>
          <a:p>
            <a:pPr>
              <a:lnSpc>
                <a:spcPct val="150000"/>
              </a:lnSpc>
            </a:pPr>
            <a:r>
              <a:rPr lang="en-US" sz="3000" b="1" dirty="0">
                <a:latin typeface="Times New Roman" panose="02020603050405020304" pitchFamily="18" charset="0"/>
                <a:cs typeface="Times New Roman" panose="02020603050405020304" pitchFamily="18" charset="0"/>
              </a:rPr>
              <a:t>PROPOSED SOLUTION :</a:t>
            </a:r>
            <a:br>
              <a:rPr lang="en-US" sz="3000" b="1"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Gaussian Mixture Models (GMMs) differ from other machine learning models </a:t>
            </a:r>
            <a:r>
              <a:rPr lang="en-US" sz="3200" b="1" dirty="0">
                <a:latin typeface="Times New Roman" panose="02020603050405020304" pitchFamily="18" charset="0"/>
                <a:cs typeface="Times New Roman" panose="02020603050405020304" pitchFamily="18" charset="0"/>
              </a:rPr>
              <a:t>:</a:t>
            </a: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504B06-921A-CE87-57F5-B31EB30F8DC5}"/>
              </a:ext>
            </a:extLst>
          </p:cNvPr>
          <p:cNvSpPr>
            <a:spLocks noGrp="1"/>
          </p:cNvSpPr>
          <p:nvPr>
            <p:ph idx="1"/>
          </p:nvPr>
        </p:nvSpPr>
        <p:spPr/>
        <p:txBody>
          <a:bodyPr/>
          <a:lstStyle/>
          <a:p>
            <a:r>
              <a:rPr lang="en-US" sz="2000" b="1" dirty="0">
                <a:latin typeface="Calibri Light" panose="020F0302020204030204" pitchFamily="34" charset="0"/>
                <a:ea typeface="Calibri Light" panose="020F0302020204030204" pitchFamily="34" charset="0"/>
                <a:cs typeface="Calibri Light" panose="020F0302020204030204" pitchFamily="34" charset="0"/>
              </a:rPr>
              <a:t>Probability-Based Modeling: </a:t>
            </a:r>
            <a:r>
              <a:rPr lang="en-US" sz="2000" dirty="0">
                <a:latin typeface="Calibri Light" panose="020F0302020204030204" pitchFamily="34" charset="0"/>
                <a:ea typeface="Calibri Light" panose="020F0302020204030204" pitchFamily="34" charset="0"/>
                <a:cs typeface="Calibri Light" panose="020F0302020204030204" pitchFamily="34" charset="0"/>
              </a:rPr>
              <a:t>GMMs are based on the idea that the data is generated from a mixture of several Gaussian distributions. Each Gaussian component represents a cluster or group within the data. This probabilistic approach allows GMMs to model complex data distributions where data points may not neatly fit into distinct clusters.</a:t>
            </a:r>
          </a:p>
          <a:p>
            <a:r>
              <a:rPr lang="en-US" sz="2000" b="1" dirty="0">
                <a:latin typeface="Calibri Light" panose="020F0302020204030204" pitchFamily="34" charset="0"/>
                <a:ea typeface="Calibri Light" panose="020F0302020204030204" pitchFamily="34" charset="0"/>
                <a:cs typeface="Calibri Light" panose="020F0302020204030204" pitchFamily="34" charset="0"/>
              </a:rPr>
              <a:t>Soft Clustering: </a:t>
            </a:r>
            <a:r>
              <a:rPr lang="en-US" sz="2000" dirty="0">
                <a:latin typeface="Calibri Light" panose="020F0302020204030204" pitchFamily="34" charset="0"/>
                <a:ea typeface="Calibri Light" panose="020F0302020204030204" pitchFamily="34" charset="0"/>
                <a:cs typeface="Calibri Light" panose="020F0302020204030204" pitchFamily="34" charset="0"/>
              </a:rPr>
              <a:t>Unlike traditional clustering algorithms like K-means, which assign each data point to a single cluster, GMMs perform soft clustering. This means that each data point is associated with multiple clusters, with varying degrees of membership probabilities. This flexibility can be advantageous when dealing with overlapping clusters or uncertain data points.</a:t>
            </a:r>
          </a:p>
          <a:p>
            <a:endParaRPr lang="en-IN" dirty="0"/>
          </a:p>
        </p:txBody>
      </p:sp>
    </p:spTree>
    <p:extLst>
      <p:ext uri="{BB962C8B-B14F-4D97-AF65-F5344CB8AC3E}">
        <p14:creationId xmlns:p14="http://schemas.microsoft.com/office/powerpoint/2010/main" val="303237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7B20B-781E-19EC-09AE-5D6B02112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BA000F-AFD9-AF06-2411-47288AF02858}"/>
              </a:ext>
            </a:extLst>
          </p:cNvPr>
          <p:cNvSpPr>
            <a:spLocks noGrp="1"/>
          </p:cNvSpPr>
          <p:nvPr>
            <p:ph type="title"/>
          </p:nvPr>
        </p:nvSpPr>
        <p:spPr/>
        <p:txBody>
          <a:bodyPr/>
          <a:lstStyle/>
          <a:p>
            <a:pPr>
              <a:lnSpc>
                <a:spcPct val="150000"/>
              </a:lnSpc>
            </a:pPr>
            <a:br>
              <a:rPr lang="en-US" sz="3000" b="1" dirty="0">
                <a:latin typeface="Times New Roman" panose="02020603050405020304" pitchFamily="18" charset="0"/>
                <a:cs typeface="Times New Roman" panose="02020603050405020304" pitchFamily="18" charset="0"/>
              </a:rPr>
            </a:br>
            <a:br>
              <a:rPr lang="en-US" sz="3000"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C5BC9A3-15C3-2EFC-DCA2-3E2DBA9CFC4B}"/>
              </a:ext>
            </a:extLst>
          </p:cNvPr>
          <p:cNvSpPr>
            <a:spLocks noGrp="1"/>
          </p:cNvSpPr>
          <p:nvPr>
            <p:ph idx="1"/>
          </p:nvPr>
        </p:nvSpPr>
        <p:spPr/>
        <p:txBody>
          <a:bodyPr/>
          <a:lstStyle/>
          <a:p>
            <a:r>
              <a:rPr lang="en-US" sz="2000" b="1" dirty="0">
                <a:latin typeface="Calibri Light" panose="020F0302020204030204" pitchFamily="34" charset="0"/>
                <a:ea typeface="Calibri Light" panose="020F0302020204030204" pitchFamily="34" charset="0"/>
                <a:cs typeface="Calibri Light" panose="020F0302020204030204" pitchFamily="34" charset="0"/>
              </a:rPr>
              <a:t>Flexible Covariance Structure: </a:t>
            </a:r>
            <a:r>
              <a:rPr lang="en-US" sz="2000" dirty="0">
                <a:latin typeface="Calibri Light" panose="020F0302020204030204" pitchFamily="34" charset="0"/>
                <a:ea typeface="Calibri Light" panose="020F0302020204030204" pitchFamily="34" charset="0"/>
                <a:cs typeface="Calibri Light" panose="020F0302020204030204" pitchFamily="34" charset="0"/>
              </a:rPr>
              <a:t>GMMs can model different covariance structures, such as diagonal, spherical, or full covariance matrices for each Gaussian component. This flexibility allows them to capture correlations and variances in the data, making them suitable for a wide range of datasets with varying complexities.</a:t>
            </a:r>
          </a:p>
          <a:p>
            <a:r>
              <a:rPr lang="en-US" sz="2000" b="1" dirty="0">
                <a:latin typeface="Calibri Light" panose="020F0302020204030204" pitchFamily="34" charset="0"/>
                <a:ea typeface="Calibri Light" panose="020F0302020204030204" pitchFamily="34" charset="0"/>
                <a:cs typeface="Calibri Light" panose="020F0302020204030204" pitchFamily="34" charset="0"/>
              </a:rPr>
              <a:t>Generative Model: </a:t>
            </a:r>
            <a:r>
              <a:rPr lang="en-US" sz="2000" dirty="0">
                <a:latin typeface="Calibri Light" panose="020F0302020204030204" pitchFamily="34" charset="0"/>
                <a:ea typeface="Calibri Light" panose="020F0302020204030204" pitchFamily="34" charset="0"/>
                <a:cs typeface="Calibri Light" panose="020F0302020204030204" pitchFamily="34" charset="0"/>
              </a:rPr>
              <a:t>GMMs are generative models, meaning they can generate new data points that follow the learned data distribution. This property makes them useful for tasks such as data generation, anomaly detection, and imputation of missing values.</a:t>
            </a:r>
          </a:p>
          <a:p>
            <a:endParaRPr lang="en-IN" dirty="0"/>
          </a:p>
        </p:txBody>
      </p:sp>
    </p:spTree>
    <p:extLst>
      <p:ext uri="{BB962C8B-B14F-4D97-AF65-F5344CB8AC3E}">
        <p14:creationId xmlns:p14="http://schemas.microsoft.com/office/powerpoint/2010/main" val="108026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CC99-3C31-449A-B42D-6A4EEDAF70AF}"/>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PROJECT CODE</a:t>
            </a:r>
          </a:p>
        </p:txBody>
      </p:sp>
      <p:sp>
        <p:nvSpPr>
          <p:cNvPr id="3" name="Content Placeholder 2">
            <a:extLst>
              <a:ext uri="{FF2B5EF4-FFF2-40B4-BE49-F238E27FC236}">
                <a16:creationId xmlns:a16="http://schemas.microsoft.com/office/drawing/2014/main" id="{A110D393-910E-08E4-686E-CB49E9978518}"/>
              </a:ext>
            </a:extLst>
          </p:cNvPr>
          <p:cNvSpPr>
            <a:spLocks noGrp="1"/>
          </p:cNvSpPr>
          <p:nvPr>
            <p:ph idx="1"/>
          </p:nvPr>
        </p:nvSpPr>
        <p:spPr/>
        <p:txBody>
          <a:bodyPr>
            <a:normAutofit fontScale="92500" lnSpcReduction="20000"/>
          </a:bodyPr>
          <a:lstStyle/>
          <a:p>
            <a:pPr marL="0" indent="0">
              <a:buNone/>
            </a:pPr>
            <a:r>
              <a:rPr lang="en-IN" sz="2200" dirty="0">
                <a:latin typeface="Calibri Light" panose="020F0302020204030204" pitchFamily="34" charset="0"/>
                <a:ea typeface="Calibri Light" panose="020F0302020204030204" pitchFamily="34" charset="0"/>
                <a:cs typeface="Calibri Light" panose="020F0302020204030204" pitchFamily="34" charset="0"/>
              </a:rPr>
              <a:t>import </a:t>
            </a:r>
            <a:r>
              <a:rPr lang="en-IN" sz="2200" dirty="0" err="1">
                <a:latin typeface="Calibri Light" panose="020F0302020204030204" pitchFamily="34" charset="0"/>
                <a:ea typeface="Calibri Light" panose="020F0302020204030204" pitchFamily="34" charset="0"/>
                <a:cs typeface="Calibri Light" panose="020F0302020204030204" pitchFamily="34" charset="0"/>
              </a:rPr>
              <a:t>numpy</a:t>
            </a:r>
            <a:r>
              <a:rPr lang="en-IN" sz="2200" dirty="0">
                <a:latin typeface="Calibri Light" panose="020F0302020204030204" pitchFamily="34" charset="0"/>
                <a:ea typeface="Calibri Light" panose="020F0302020204030204" pitchFamily="34" charset="0"/>
                <a:cs typeface="Calibri Light" panose="020F0302020204030204" pitchFamily="34" charset="0"/>
              </a:rPr>
              <a:t> as np</a:t>
            </a:r>
          </a:p>
          <a:p>
            <a:pPr marL="0" indent="0">
              <a:buNone/>
            </a:pPr>
            <a:r>
              <a:rPr lang="en-IN" sz="2200" dirty="0">
                <a:latin typeface="Calibri Light" panose="020F0302020204030204" pitchFamily="34" charset="0"/>
                <a:ea typeface="Calibri Light" panose="020F0302020204030204" pitchFamily="34" charset="0"/>
                <a:cs typeface="Calibri Light" panose="020F0302020204030204" pitchFamily="34" charset="0"/>
              </a:rPr>
              <a:t>import pandas as pd</a:t>
            </a:r>
          </a:p>
          <a:p>
            <a:pPr marL="0" indent="0">
              <a:buNone/>
            </a:pPr>
            <a:r>
              <a:rPr lang="en-IN" sz="2200" dirty="0">
                <a:latin typeface="Calibri Light" panose="020F0302020204030204" pitchFamily="34" charset="0"/>
                <a:ea typeface="Calibri Light" panose="020F0302020204030204" pitchFamily="34" charset="0"/>
                <a:cs typeface="Calibri Light" panose="020F0302020204030204" pitchFamily="34" charset="0"/>
              </a:rPr>
              <a:t>import </a:t>
            </a:r>
            <a:r>
              <a:rPr lang="en-IN" sz="2200" dirty="0" err="1">
                <a:latin typeface="Calibri Light" panose="020F0302020204030204" pitchFamily="34" charset="0"/>
                <a:ea typeface="Calibri Light" panose="020F0302020204030204" pitchFamily="34" charset="0"/>
                <a:cs typeface="Calibri Light" panose="020F0302020204030204" pitchFamily="34" charset="0"/>
              </a:rPr>
              <a:t>matplotlib.pyplot</a:t>
            </a:r>
            <a:r>
              <a:rPr lang="en-IN" sz="2200" dirty="0">
                <a:latin typeface="Calibri Light" panose="020F0302020204030204" pitchFamily="34" charset="0"/>
                <a:ea typeface="Calibri Light" panose="020F0302020204030204" pitchFamily="34" charset="0"/>
                <a:cs typeface="Calibri Light" panose="020F0302020204030204" pitchFamily="34" charset="0"/>
              </a:rPr>
              <a:t> as </a:t>
            </a:r>
            <a:r>
              <a:rPr lang="en-IN" sz="2200" dirty="0" err="1">
                <a:latin typeface="Calibri Light" panose="020F0302020204030204" pitchFamily="34" charset="0"/>
                <a:ea typeface="Calibri Light" panose="020F0302020204030204" pitchFamily="34" charset="0"/>
                <a:cs typeface="Calibri Light" panose="020F0302020204030204" pitchFamily="34" charset="0"/>
              </a:rPr>
              <a:t>plt</a:t>
            </a:r>
            <a:endParaRPr lang="en-IN" sz="2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IN" sz="2200" dirty="0">
                <a:latin typeface="Calibri Light" panose="020F0302020204030204" pitchFamily="34" charset="0"/>
                <a:ea typeface="Calibri Light" panose="020F0302020204030204" pitchFamily="34" charset="0"/>
                <a:cs typeface="Calibri Light" panose="020F0302020204030204" pitchFamily="34" charset="0"/>
              </a:rPr>
              <a:t>from pandas import </a:t>
            </a:r>
            <a:r>
              <a:rPr lang="en-IN" sz="2200" dirty="0" err="1">
                <a:latin typeface="Calibri Light" panose="020F0302020204030204" pitchFamily="34" charset="0"/>
                <a:ea typeface="Calibri Light" panose="020F0302020204030204" pitchFamily="34" charset="0"/>
                <a:cs typeface="Calibri Light" panose="020F0302020204030204" pitchFamily="34" charset="0"/>
              </a:rPr>
              <a:t>DataFrame</a:t>
            </a:r>
            <a:endParaRPr lang="en-IN" sz="2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IN" sz="2200" dirty="0">
                <a:latin typeface="Calibri Light" panose="020F0302020204030204" pitchFamily="34" charset="0"/>
                <a:ea typeface="Calibri Light" panose="020F0302020204030204" pitchFamily="34" charset="0"/>
                <a:cs typeface="Calibri Light" panose="020F0302020204030204" pitchFamily="34" charset="0"/>
              </a:rPr>
              <a:t>from </a:t>
            </a:r>
            <a:r>
              <a:rPr lang="en-IN" sz="2200" dirty="0" err="1">
                <a:latin typeface="Calibri Light" panose="020F0302020204030204" pitchFamily="34" charset="0"/>
                <a:ea typeface="Calibri Light" panose="020F0302020204030204" pitchFamily="34" charset="0"/>
                <a:cs typeface="Calibri Light" panose="020F0302020204030204" pitchFamily="34" charset="0"/>
              </a:rPr>
              <a:t>sklearn</a:t>
            </a:r>
            <a:r>
              <a:rPr lang="en-IN" sz="2200" dirty="0">
                <a:latin typeface="Calibri Light" panose="020F0302020204030204" pitchFamily="34" charset="0"/>
                <a:ea typeface="Calibri Light" panose="020F0302020204030204" pitchFamily="34" charset="0"/>
                <a:cs typeface="Calibri Light" panose="020F0302020204030204" pitchFamily="34" charset="0"/>
              </a:rPr>
              <a:t> import datasets</a:t>
            </a:r>
          </a:p>
          <a:p>
            <a:pPr marL="0" indent="0">
              <a:buNone/>
            </a:pPr>
            <a:r>
              <a:rPr lang="en-IN" sz="2200" dirty="0">
                <a:latin typeface="Calibri Light" panose="020F0302020204030204" pitchFamily="34" charset="0"/>
                <a:ea typeface="Calibri Light" panose="020F0302020204030204" pitchFamily="34" charset="0"/>
                <a:cs typeface="Calibri Light" panose="020F0302020204030204" pitchFamily="34" charset="0"/>
              </a:rPr>
              <a:t>from </a:t>
            </a:r>
            <a:r>
              <a:rPr lang="en-IN" sz="2200" dirty="0" err="1">
                <a:latin typeface="Calibri Light" panose="020F0302020204030204" pitchFamily="34" charset="0"/>
                <a:ea typeface="Calibri Light" panose="020F0302020204030204" pitchFamily="34" charset="0"/>
                <a:cs typeface="Calibri Light" panose="020F0302020204030204" pitchFamily="34" charset="0"/>
              </a:rPr>
              <a:t>sklearn.mixture</a:t>
            </a:r>
            <a:r>
              <a:rPr lang="en-IN" sz="2200" dirty="0">
                <a:latin typeface="Calibri Light" panose="020F0302020204030204" pitchFamily="34" charset="0"/>
                <a:ea typeface="Calibri Light" panose="020F0302020204030204" pitchFamily="34" charset="0"/>
                <a:cs typeface="Calibri Light" panose="020F0302020204030204" pitchFamily="34" charset="0"/>
              </a:rPr>
              <a:t> import </a:t>
            </a:r>
            <a:r>
              <a:rPr lang="en-IN" sz="2200" dirty="0" err="1">
                <a:latin typeface="Calibri Light" panose="020F0302020204030204" pitchFamily="34" charset="0"/>
                <a:ea typeface="Calibri Light" panose="020F0302020204030204" pitchFamily="34" charset="0"/>
                <a:cs typeface="Calibri Light" panose="020F0302020204030204" pitchFamily="34" charset="0"/>
              </a:rPr>
              <a:t>GaussianMixture</a:t>
            </a:r>
            <a:endParaRPr lang="en-IN" sz="2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IN" sz="2200" dirty="0">
                <a:latin typeface="Calibri Light" panose="020F0302020204030204" pitchFamily="34" charset="0"/>
                <a:ea typeface="Calibri Light" panose="020F0302020204030204" pitchFamily="34" charset="0"/>
                <a:cs typeface="Calibri Light" panose="020F0302020204030204" pitchFamily="34" charset="0"/>
              </a:rPr>
              <a:t>de= </a:t>
            </a:r>
            <a:r>
              <a:rPr lang="en-IN" sz="2200" dirty="0" err="1">
                <a:latin typeface="Calibri Light" panose="020F0302020204030204" pitchFamily="34" charset="0"/>
                <a:ea typeface="Calibri Light" panose="020F0302020204030204" pitchFamily="34" charset="0"/>
                <a:cs typeface="Calibri Light" panose="020F0302020204030204" pitchFamily="34" charset="0"/>
              </a:rPr>
              <a:t>pd.read_csv</a:t>
            </a:r>
            <a:r>
              <a:rPr lang="en-IN" sz="2200" dirty="0">
                <a:latin typeface="Calibri Light" panose="020F0302020204030204" pitchFamily="34" charset="0"/>
                <a:ea typeface="Calibri Light" panose="020F0302020204030204" pitchFamily="34" charset="0"/>
                <a:cs typeface="Calibri Light" panose="020F0302020204030204" pitchFamily="34" charset="0"/>
              </a:rPr>
              <a:t>("kk.csv")</a:t>
            </a:r>
          </a:p>
          <a:p>
            <a:pPr marL="0" indent="0">
              <a:buNone/>
            </a:pPr>
            <a:r>
              <a:rPr lang="en-IN" sz="2200" dirty="0">
                <a:latin typeface="Calibri Light" panose="020F0302020204030204" pitchFamily="34" charset="0"/>
                <a:ea typeface="Calibri Light" panose="020F0302020204030204" pitchFamily="34" charset="0"/>
                <a:cs typeface="Calibri Light" panose="020F0302020204030204" pitchFamily="34" charset="0"/>
              </a:rPr>
              <a:t>x= </a:t>
            </a:r>
            <a:r>
              <a:rPr lang="en-IN" sz="2200" dirty="0" err="1">
                <a:latin typeface="Calibri Light" panose="020F0302020204030204" pitchFamily="34" charset="0"/>
                <a:ea typeface="Calibri Light" panose="020F0302020204030204" pitchFamily="34" charset="0"/>
                <a:cs typeface="Calibri Light" panose="020F0302020204030204" pitchFamily="34" charset="0"/>
              </a:rPr>
              <a:t>de.iloc</a:t>
            </a:r>
            <a:r>
              <a:rPr lang="en-IN" sz="2200" dirty="0">
                <a:latin typeface="Calibri Light" panose="020F0302020204030204" pitchFamily="34" charset="0"/>
                <a:ea typeface="Calibri Light" panose="020F0302020204030204" pitchFamily="34" charset="0"/>
                <a:cs typeface="Calibri Light" panose="020F0302020204030204" pitchFamily="34" charset="0"/>
              </a:rPr>
              <a:t>[:, 2:4]</a:t>
            </a:r>
          </a:p>
          <a:p>
            <a:pPr marL="0" indent="0">
              <a:buNone/>
            </a:pPr>
            <a:r>
              <a:rPr lang="en-IN" sz="2200" dirty="0">
                <a:latin typeface="Calibri Light" panose="020F0302020204030204" pitchFamily="34" charset="0"/>
                <a:ea typeface="Calibri Light" panose="020F0302020204030204" pitchFamily="34" charset="0"/>
                <a:cs typeface="Calibri Light" panose="020F0302020204030204" pitchFamily="34" charset="0"/>
              </a:rPr>
              <a:t>d = </a:t>
            </a:r>
            <a:r>
              <a:rPr lang="en-IN" sz="2200" dirty="0" err="1">
                <a:latin typeface="Calibri Light" panose="020F0302020204030204" pitchFamily="34" charset="0"/>
                <a:ea typeface="Calibri Light" panose="020F0302020204030204" pitchFamily="34" charset="0"/>
                <a:cs typeface="Calibri Light" panose="020F0302020204030204" pitchFamily="34" charset="0"/>
              </a:rPr>
              <a:t>pd.DataFrame</a:t>
            </a:r>
            <a:r>
              <a:rPr lang="en-IN" sz="2200" dirty="0">
                <a:latin typeface="Calibri Light" panose="020F0302020204030204" pitchFamily="34" charset="0"/>
                <a:ea typeface="Calibri Light" panose="020F0302020204030204" pitchFamily="34" charset="0"/>
                <a:cs typeface="Calibri Light" panose="020F0302020204030204" pitchFamily="34" charset="0"/>
              </a:rPr>
              <a:t>(x)</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4046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32471-BADC-00FD-7D25-F1864D9D582F}"/>
              </a:ext>
            </a:extLst>
          </p:cNvPr>
          <p:cNvSpPr>
            <a:spLocks noGrp="1"/>
          </p:cNvSpPr>
          <p:nvPr>
            <p:ph idx="1"/>
          </p:nvPr>
        </p:nvSpPr>
        <p:spPr/>
        <p:txBody>
          <a:bodyPr>
            <a:normAutofit fontScale="70000" lnSpcReduction="20000"/>
          </a:bodyPr>
          <a:lstStyle/>
          <a:p>
            <a:pPr marL="0" indent="0">
              <a:buNone/>
            </a:pPr>
            <a:r>
              <a:rPr lang="en-IN" sz="2900" dirty="0" err="1">
                <a:latin typeface="Calibri Light" panose="020F0302020204030204" pitchFamily="34" charset="0"/>
                <a:ea typeface="Calibri Light" panose="020F0302020204030204" pitchFamily="34" charset="0"/>
                <a:cs typeface="Calibri Light" panose="020F0302020204030204" pitchFamily="34" charset="0"/>
              </a:rPr>
              <a:t>plt.scatter</a:t>
            </a:r>
            <a:r>
              <a:rPr lang="en-IN" sz="2900" dirty="0">
                <a:latin typeface="Calibri Light" panose="020F0302020204030204" pitchFamily="34" charset="0"/>
                <a:ea typeface="Calibri Light" panose="020F0302020204030204" pitchFamily="34" charset="0"/>
                <a:cs typeface="Calibri Light" panose="020F0302020204030204" pitchFamily="34" charset="0"/>
              </a:rPr>
              <a:t>(d['Revenue ($B)'],d['Earnings ($B)'])</a:t>
            </a:r>
          </a:p>
          <a:p>
            <a:pPr marL="0" indent="0">
              <a:buNone/>
            </a:pPr>
            <a:r>
              <a:rPr lang="en-IN" sz="2900" dirty="0" err="1">
                <a:latin typeface="Calibri Light" panose="020F0302020204030204" pitchFamily="34" charset="0"/>
                <a:ea typeface="Calibri Light" panose="020F0302020204030204" pitchFamily="34" charset="0"/>
                <a:cs typeface="Calibri Light" panose="020F0302020204030204" pitchFamily="34" charset="0"/>
              </a:rPr>
              <a:t>gmm</a:t>
            </a:r>
            <a:r>
              <a:rPr lang="en-IN" sz="2900" dirty="0">
                <a:latin typeface="Calibri Light" panose="020F0302020204030204" pitchFamily="34" charset="0"/>
                <a:ea typeface="Calibri Light" panose="020F0302020204030204" pitchFamily="34" charset="0"/>
                <a:cs typeface="Calibri Light" panose="020F0302020204030204" pitchFamily="34" charset="0"/>
              </a:rPr>
              <a:t> = </a:t>
            </a:r>
            <a:r>
              <a:rPr lang="en-IN" sz="2900" dirty="0" err="1">
                <a:latin typeface="Calibri Light" panose="020F0302020204030204" pitchFamily="34" charset="0"/>
                <a:ea typeface="Calibri Light" panose="020F0302020204030204" pitchFamily="34" charset="0"/>
                <a:cs typeface="Calibri Light" panose="020F0302020204030204" pitchFamily="34" charset="0"/>
              </a:rPr>
              <a:t>GaussianMixture</a:t>
            </a:r>
            <a:r>
              <a:rPr lang="en-IN" sz="2900" dirty="0">
                <a:latin typeface="Calibri Light" panose="020F0302020204030204" pitchFamily="34" charset="0"/>
                <a:ea typeface="Calibri Light" panose="020F0302020204030204" pitchFamily="34" charset="0"/>
                <a:cs typeface="Calibri Light" panose="020F0302020204030204" pitchFamily="34" charset="0"/>
              </a:rPr>
              <a:t>(</a:t>
            </a:r>
            <a:r>
              <a:rPr lang="en-IN" sz="2900" dirty="0" err="1">
                <a:latin typeface="Calibri Light" panose="020F0302020204030204" pitchFamily="34" charset="0"/>
                <a:ea typeface="Calibri Light" panose="020F0302020204030204" pitchFamily="34" charset="0"/>
                <a:cs typeface="Calibri Light" panose="020F0302020204030204" pitchFamily="34" charset="0"/>
              </a:rPr>
              <a:t>n_components</a:t>
            </a:r>
            <a:r>
              <a:rPr lang="en-IN" sz="2900" dirty="0">
                <a:latin typeface="Calibri Light" panose="020F0302020204030204" pitchFamily="34" charset="0"/>
                <a:ea typeface="Calibri Light" panose="020F0302020204030204" pitchFamily="34" charset="0"/>
                <a:cs typeface="Calibri Light" panose="020F0302020204030204" pitchFamily="34" charset="0"/>
              </a:rPr>
              <a:t> = 4)</a:t>
            </a:r>
          </a:p>
          <a:p>
            <a:pPr marL="0" indent="0">
              <a:buNone/>
            </a:pPr>
            <a:r>
              <a:rPr lang="en-IN" sz="2900" dirty="0" err="1">
                <a:latin typeface="Calibri Light" panose="020F0302020204030204" pitchFamily="34" charset="0"/>
                <a:ea typeface="Calibri Light" panose="020F0302020204030204" pitchFamily="34" charset="0"/>
                <a:cs typeface="Calibri Light" panose="020F0302020204030204" pitchFamily="34" charset="0"/>
              </a:rPr>
              <a:t>gmm.fit</a:t>
            </a:r>
            <a:r>
              <a:rPr lang="en-IN" sz="2900" dirty="0">
                <a:latin typeface="Calibri Light" panose="020F0302020204030204" pitchFamily="34" charset="0"/>
                <a:ea typeface="Calibri Light" panose="020F0302020204030204" pitchFamily="34" charset="0"/>
                <a:cs typeface="Calibri Light" panose="020F0302020204030204" pitchFamily="34" charset="0"/>
              </a:rPr>
              <a:t>(d)</a:t>
            </a:r>
          </a:p>
          <a:p>
            <a:pPr marL="0" indent="0">
              <a:buNone/>
            </a:pPr>
            <a:r>
              <a:rPr lang="en-IN" sz="2900" dirty="0">
                <a:latin typeface="Calibri Light" panose="020F0302020204030204" pitchFamily="34" charset="0"/>
                <a:ea typeface="Calibri Light" panose="020F0302020204030204" pitchFamily="34" charset="0"/>
                <a:cs typeface="Calibri Light" panose="020F0302020204030204" pitchFamily="34" charset="0"/>
              </a:rPr>
              <a:t>labels = </a:t>
            </a:r>
            <a:r>
              <a:rPr lang="en-IN" sz="2900" dirty="0" err="1">
                <a:latin typeface="Calibri Light" panose="020F0302020204030204" pitchFamily="34" charset="0"/>
                <a:ea typeface="Calibri Light" panose="020F0302020204030204" pitchFamily="34" charset="0"/>
                <a:cs typeface="Calibri Light" panose="020F0302020204030204" pitchFamily="34" charset="0"/>
              </a:rPr>
              <a:t>gmm.predict</a:t>
            </a:r>
            <a:r>
              <a:rPr lang="en-IN" sz="2900" dirty="0">
                <a:latin typeface="Calibri Light" panose="020F0302020204030204" pitchFamily="34" charset="0"/>
                <a:ea typeface="Calibri Light" panose="020F0302020204030204" pitchFamily="34" charset="0"/>
                <a:cs typeface="Calibri Light" panose="020F0302020204030204" pitchFamily="34" charset="0"/>
              </a:rPr>
              <a:t>(d)</a:t>
            </a:r>
          </a:p>
          <a:p>
            <a:pPr marL="0" indent="0">
              <a:buNone/>
            </a:pPr>
            <a:r>
              <a:rPr lang="en-IN" sz="2900" dirty="0">
                <a:latin typeface="Calibri Light" panose="020F0302020204030204" pitchFamily="34" charset="0"/>
                <a:ea typeface="Calibri Light" panose="020F0302020204030204" pitchFamily="34" charset="0"/>
                <a:cs typeface="Calibri Light" panose="020F0302020204030204" pitchFamily="34" charset="0"/>
              </a:rPr>
              <a:t>d['labels']= labels</a:t>
            </a:r>
          </a:p>
          <a:p>
            <a:pPr marL="0" indent="0">
              <a:buNone/>
            </a:pPr>
            <a:r>
              <a:rPr lang="en-IN" sz="2900" dirty="0">
                <a:latin typeface="Calibri Light" panose="020F0302020204030204" pitchFamily="34" charset="0"/>
                <a:ea typeface="Calibri Light" panose="020F0302020204030204" pitchFamily="34" charset="0"/>
                <a:cs typeface="Calibri Light" panose="020F0302020204030204" pitchFamily="34" charset="0"/>
              </a:rPr>
              <a:t>d0 = d[d['labels']== 0]</a:t>
            </a:r>
          </a:p>
          <a:p>
            <a:pPr marL="0" indent="0">
              <a:buNone/>
            </a:pPr>
            <a:r>
              <a:rPr lang="en-IN" sz="2900" dirty="0">
                <a:latin typeface="Calibri Light" panose="020F0302020204030204" pitchFamily="34" charset="0"/>
                <a:ea typeface="Calibri Light" panose="020F0302020204030204" pitchFamily="34" charset="0"/>
                <a:cs typeface="Calibri Light" panose="020F0302020204030204" pitchFamily="34" charset="0"/>
              </a:rPr>
              <a:t>d1 = d[d['labels']== 1]</a:t>
            </a:r>
          </a:p>
          <a:p>
            <a:pPr marL="0" indent="0">
              <a:buNone/>
            </a:pPr>
            <a:r>
              <a:rPr lang="en-IN" sz="2900" dirty="0">
                <a:latin typeface="Calibri Light" panose="020F0302020204030204" pitchFamily="34" charset="0"/>
                <a:ea typeface="Calibri Light" panose="020F0302020204030204" pitchFamily="34" charset="0"/>
                <a:cs typeface="Calibri Light" panose="020F0302020204030204" pitchFamily="34" charset="0"/>
              </a:rPr>
              <a:t>d2 = d[d['labels']== 2]</a:t>
            </a:r>
          </a:p>
          <a:p>
            <a:pPr marL="0" indent="0">
              <a:buNone/>
            </a:pPr>
            <a:r>
              <a:rPr lang="en-IN" sz="2900" dirty="0">
                <a:latin typeface="Calibri Light" panose="020F0302020204030204" pitchFamily="34" charset="0"/>
                <a:ea typeface="Calibri Light" panose="020F0302020204030204" pitchFamily="34" charset="0"/>
                <a:cs typeface="Calibri Light" panose="020F0302020204030204" pitchFamily="34" charset="0"/>
              </a:rPr>
              <a:t>d3 = d[d['labels']== 3]</a:t>
            </a:r>
          </a:p>
          <a:p>
            <a:endParaRPr lang="en-IN" dirty="0"/>
          </a:p>
        </p:txBody>
      </p:sp>
    </p:spTree>
    <p:extLst>
      <p:ext uri="{BB962C8B-B14F-4D97-AF65-F5344CB8AC3E}">
        <p14:creationId xmlns:p14="http://schemas.microsoft.com/office/powerpoint/2010/main" val="289653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219B3-C535-7837-83E5-76300480232E}"/>
              </a:ext>
            </a:extLst>
          </p:cNvPr>
          <p:cNvSpPr>
            <a:spLocks noGrp="1"/>
          </p:cNvSpPr>
          <p:nvPr>
            <p:ph idx="1"/>
          </p:nvPr>
        </p:nvSpPr>
        <p:spPr/>
        <p:txBody>
          <a:bodyPr/>
          <a:lstStyle/>
          <a:p>
            <a:pPr marL="0" indent="0">
              <a:buNone/>
            </a:pPr>
            <a:r>
              <a:rPr lang="en-IN" sz="2000" dirty="0" err="1">
                <a:latin typeface="Calibri Light" panose="020F0302020204030204" pitchFamily="34" charset="0"/>
                <a:ea typeface="Calibri Light" panose="020F0302020204030204" pitchFamily="34" charset="0"/>
                <a:cs typeface="Calibri Light" panose="020F0302020204030204" pitchFamily="34" charset="0"/>
              </a:rPr>
              <a:t>plt.scatter</a:t>
            </a:r>
            <a:r>
              <a:rPr lang="en-IN" sz="2000" dirty="0">
                <a:latin typeface="Calibri Light" panose="020F0302020204030204" pitchFamily="34" charset="0"/>
                <a:ea typeface="Calibri Light" panose="020F0302020204030204" pitchFamily="34" charset="0"/>
                <a:cs typeface="Calibri Light" panose="020F0302020204030204" pitchFamily="34" charset="0"/>
              </a:rPr>
              <a:t>(d0['Revenue ($B)'], d0['Earnings ($B)'], c ='red')</a:t>
            </a:r>
          </a:p>
          <a:p>
            <a:pPr marL="0" indent="0">
              <a:buNone/>
            </a:pPr>
            <a:r>
              <a:rPr lang="en-IN" sz="2000" dirty="0" err="1">
                <a:latin typeface="Calibri Light" panose="020F0302020204030204" pitchFamily="34" charset="0"/>
                <a:ea typeface="Calibri Light" panose="020F0302020204030204" pitchFamily="34" charset="0"/>
                <a:cs typeface="Calibri Light" panose="020F0302020204030204" pitchFamily="34" charset="0"/>
              </a:rPr>
              <a:t>plt.scatter</a:t>
            </a:r>
            <a:r>
              <a:rPr lang="en-IN" sz="2000" dirty="0">
                <a:latin typeface="Calibri Light" panose="020F0302020204030204" pitchFamily="34" charset="0"/>
                <a:ea typeface="Calibri Light" panose="020F0302020204030204" pitchFamily="34" charset="0"/>
                <a:cs typeface="Calibri Light" panose="020F0302020204030204" pitchFamily="34" charset="0"/>
              </a:rPr>
              <a:t>(d1['Revenue ($B)'], d1['Earnings ($B)'], c ='yellow')</a:t>
            </a:r>
          </a:p>
          <a:p>
            <a:pPr marL="0" indent="0">
              <a:buNone/>
            </a:pPr>
            <a:r>
              <a:rPr lang="en-IN" sz="2000" dirty="0" err="1">
                <a:latin typeface="Calibri Light" panose="020F0302020204030204" pitchFamily="34" charset="0"/>
                <a:ea typeface="Calibri Light" panose="020F0302020204030204" pitchFamily="34" charset="0"/>
                <a:cs typeface="Calibri Light" panose="020F0302020204030204" pitchFamily="34" charset="0"/>
              </a:rPr>
              <a:t>plt.scatter</a:t>
            </a:r>
            <a:r>
              <a:rPr lang="en-IN" sz="2000" dirty="0">
                <a:latin typeface="Calibri Light" panose="020F0302020204030204" pitchFamily="34" charset="0"/>
                <a:ea typeface="Calibri Light" panose="020F0302020204030204" pitchFamily="34" charset="0"/>
                <a:cs typeface="Calibri Light" panose="020F0302020204030204" pitchFamily="34" charset="0"/>
              </a:rPr>
              <a:t>(d2['Revenue ($B)'], d2['Earnings ($B)'], c ='green’)</a:t>
            </a:r>
          </a:p>
          <a:p>
            <a:pPr marL="0" indent="0">
              <a:buNone/>
            </a:pPr>
            <a:r>
              <a:rPr lang="en-US" sz="2000" dirty="0" err="1">
                <a:latin typeface="Calibri Light" panose="020F0302020204030204" pitchFamily="34" charset="0"/>
                <a:ea typeface="Calibri Light" panose="020F0302020204030204" pitchFamily="34" charset="0"/>
                <a:cs typeface="Calibri Light" panose="020F0302020204030204" pitchFamily="34" charset="0"/>
              </a:rPr>
              <a:t>plt.scatter</a:t>
            </a:r>
            <a:r>
              <a:rPr lang="en-US" sz="2000" dirty="0">
                <a:latin typeface="Calibri Light" panose="020F0302020204030204" pitchFamily="34" charset="0"/>
                <a:ea typeface="Calibri Light" panose="020F0302020204030204" pitchFamily="34" charset="0"/>
                <a:cs typeface="Calibri Light" panose="020F0302020204030204" pitchFamily="34" charset="0"/>
              </a:rPr>
              <a:t>(d3['Revenue ($B)'], d3['Earnings ($B)'], c ='black')</a:t>
            </a:r>
          </a:p>
          <a:p>
            <a:pPr marL="0" indent="0">
              <a:buNone/>
            </a:pPr>
            <a:r>
              <a:rPr lang="en-US" sz="2000" dirty="0" err="1">
                <a:latin typeface="Calibri Light" panose="020F0302020204030204" pitchFamily="34" charset="0"/>
                <a:ea typeface="Calibri Light" panose="020F0302020204030204" pitchFamily="34" charset="0"/>
                <a:cs typeface="Calibri Light" panose="020F0302020204030204" pitchFamily="34" charset="0"/>
              </a:rPr>
              <a:t>plt.show</a:t>
            </a:r>
            <a:r>
              <a:rPr lang="en-US" sz="2000" dirty="0">
                <a:latin typeface="Calibri Light" panose="020F0302020204030204" pitchFamily="34" charset="0"/>
                <a:ea typeface="Calibri Light" panose="020F0302020204030204" pitchFamily="34" charset="0"/>
                <a:cs typeface="Calibri Light" panose="020F0302020204030204" pitchFamily="34" charset="0"/>
              </a:rPr>
              <a:t>().</a:t>
            </a:r>
          </a:p>
          <a:p>
            <a:pPr marL="0" indent="0">
              <a:buNone/>
            </a:pPr>
            <a:endParaRPr lang="en-IN" dirty="0"/>
          </a:p>
          <a:p>
            <a:endParaRPr lang="en-IN" dirty="0"/>
          </a:p>
        </p:txBody>
      </p:sp>
    </p:spTree>
    <p:extLst>
      <p:ext uri="{BB962C8B-B14F-4D97-AF65-F5344CB8AC3E}">
        <p14:creationId xmlns:p14="http://schemas.microsoft.com/office/powerpoint/2010/main" val="277779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B38C-E04D-D4A3-CA3A-EC6FDBC617E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OUTPUT </a:t>
            </a:r>
          </a:p>
        </p:txBody>
      </p:sp>
      <p:pic>
        <p:nvPicPr>
          <p:cNvPr id="5" name="Content Placeholder 4">
            <a:extLst>
              <a:ext uri="{FF2B5EF4-FFF2-40B4-BE49-F238E27FC236}">
                <a16:creationId xmlns:a16="http://schemas.microsoft.com/office/drawing/2014/main" id="{52D2A255-E94B-2422-4274-9A62FADD2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8536" y="2603500"/>
            <a:ext cx="4459241" cy="3416300"/>
          </a:xfrm>
        </p:spPr>
      </p:pic>
    </p:spTree>
    <p:extLst>
      <p:ext uri="{BB962C8B-B14F-4D97-AF65-F5344CB8AC3E}">
        <p14:creationId xmlns:p14="http://schemas.microsoft.com/office/powerpoint/2010/main" val="1049258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260</TotalTime>
  <Words>855</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 Light</vt:lpstr>
      <vt:lpstr>Century Gothic</vt:lpstr>
      <vt:lpstr>Times New Roman</vt:lpstr>
      <vt:lpstr>Wingdings 3</vt:lpstr>
      <vt:lpstr>Ion Boardroom</vt:lpstr>
      <vt:lpstr>GAUSSIAN MIXTURE</vt:lpstr>
      <vt:lpstr>GAUSSIAN MIXTURE</vt:lpstr>
      <vt:lpstr>How the GMM algorithm works: </vt:lpstr>
      <vt:lpstr>PROPOSED SOLUTION :  Gaussian Mixture Models (GMMs) differ from other machine learning models :  </vt:lpstr>
      <vt:lpstr>    </vt:lpstr>
      <vt:lpstr>PROJECT CODE</vt:lpstr>
      <vt:lpstr>PowerPoint Presentation</vt:lpstr>
      <vt:lpstr>PowerPoint Presentation</vt:lpstr>
      <vt:lpstr>OUTPUT </vt:lpstr>
      <vt:lpstr>ADVANTAGES</vt:lpstr>
      <vt:lpstr>DISADVANTAGES</vt:lpstr>
      <vt:lpstr>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VisionDrive</dc:title>
  <dc:creator>Sanjay</dc:creator>
  <cp:lastModifiedBy>nithishkumar2325@outlook.com</cp:lastModifiedBy>
  <cp:revision>26</cp:revision>
  <dcterms:created xsi:type="dcterms:W3CDTF">2024-01-11T03:44:27Z</dcterms:created>
  <dcterms:modified xsi:type="dcterms:W3CDTF">2024-04-29T17:04:06Z</dcterms:modified>
</cp:coreProperties>
</file>