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204" y="-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EXT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</a:t>
            </a:r>
            <a:r>
              <a:rPr sz="2000" b="1" spc="-95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OY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B</a:t>
            </a:r>
            <a:r>
              <a:rPr sz="2000" b="1" spc="40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Y</a:t>
            </a:r>
            <a:r>
              <a:rPr sz="2000" b="1" spc="-18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OG</a:t>
            </a:r>
            <a:r>
              <a:rPr sz="2000" b="1" spc="55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2824797"/>
            <a:ext cx="3818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sz="2000" spc="-18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 f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ure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sz="2000" spc="-15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27" y="3682301"/>
            <a:ext cx="1082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Team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67" y="3950652"/>
            <a:ext cx="22148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lang="en-IN" sz="1100" spc="-35" dirty="0">
                <a:latin typeface="Arial MT"/>
                <a:cs typeface="Arial MT"/>
              </a:rPr>
              <a:t>chandru.j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067" y="4150995"/>
            <a:ext cx="2637790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ID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NM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ID: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spc="-15" dirty="0">
                <a:latin typeface="Arial MT"/>
                <a:cs typeface="Arial MT"/>
              </a:rPr>
              <a:t>au412321</a:t>
            </a:r>
            <a:r>
              <a:rPr lang="en-IN" sz="1100" spc="-15" dirty="0">
                <a:latin typeface="Arial MT"/>
                <a:cs typeface="Arial MT"/>
              </a:rPr>
              <a:t>104004</a:t>
            </a:r>
            <a:r>
              <a:rPr sz="1100" spc="-15" dirty="0">
                <a:latin typeface="Arial MT"/>
                <a:cs typeface="Arial MT"/>
              </a:rPr>
              <a:t>/</a:t>
            </a:r>
            <a:r>
              <a:rPr lang="en-IN" sz="1100" spc="-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REG.NO:412321</a:t>
            </a:r>
            <a:r>
              <a:rPr lang="en-IN" sz="1100" spc="-15">
                <a:latin typeface="Arial MT"/>
                <a:cs typeface="Arial MT"/>
              </a:rPr>
              <a:t>104004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9662" y="1209675"/>
            <a:ext cx="6024880" cy="2711450"/>
            <a:chOff x="1109662" y="1209675"/>
            <a:chExt cx="6024880" cy="2711450"/>
          </a:xfrm>
        </p:grpSpPr>
        <p:sp>
          <p:nvSpPr>
            <p:cNvPr id="17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>
                  <a:moveTo>
                    <a:pt x="0" y="0"/>
                  </a:moveTo>
                  <a:lnTo>
                    <a:pt x="1986597" y="0"/>
                  </a:lnTo>
                </a:path>
                <a:path w="5951855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81090" y="3667061"/>
            <a:ext cx="9772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45" dirty="0">
                <a:latin typeface="Arial MT"/>
                <a:cs typeface="Arial MT"/>
              </a:rPr>
              <a:t>ll</a:t>
            </a:r>
            <a:r>
              <a:rPr sz="1200" dirty="0">
                <a:latin typeface="Arial MT"/>
                <a:cs typeface="Arial MT"/>
              </a:rPr>
              <a:t>ege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7425" y="3996054"/>
            <a:ext cx="28924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 MT"/>
                <a:cs typeface="Arial MT"/>
              </a:rPr>
              <a:t>S</a:t>
            </a:r>
            <a:r>
              <a:rPr sz="1100" spc="20" dirty="0">
                <a:latin typeface="Arial MT"/>
                <a:cs typeface="Arial MT"/>
              </a:rPr>
              <a:t>R</a:t>
            </a:r>
            <a:r>
              <a:rPr sz="1100" spc="5" dirty="0">
                <a:latin typeface="Arial MT"/>
                <a:cs typeface="Arial MT"/>
              </a:rPr>
              <a:t>I</a:t>
            </a:r>
            <a:r>
              <a:rPr sz="1100" spc="-9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95" dirty="0">
                <a:latin typeface="Arial MT"/>
                <a:cs typeface="Arial MT"/>
              </a:rPr>
              <a:t>M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50" dirty="0">
                <a:latin typeface="Arial MT"/>
                <a:cs typeface="Arial MT"/>
              </a:rPr>
              <a:t>NU</a:t>
            </a:r>
            <a:r>
              <a:rPr sz="1100" spc="-30" dirty="0">
                <a:latin typeface="Arial MT"/>
                <a:cs typeface="Arial MT"/>
              </a:rPr>
              <a:t>J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55" dirty="0">
                <a:latin typeface="Arial MT"/>
                <a:cs typeface="Arial MT"/>
              </a:rPr>
              <a:t>N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10" dirty="0">
                <a:latin typeface="Arial MT"/>
                <a:cs typeface="Arial MT"/>
              </a:rPr>
              <a:t>E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20" dirty="0">
                <a:latin typeface="Arial MT"/>
                <a:cs typeface="Arial MT"/>
              </a:rPr>
              <a:t>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C</a:t>
            </a:r>
            <a:r>
              <a:rPr sz="1100" spc="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LL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15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867" y="626173"/>
            <a:ext cx="8402955" cy="3982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550" b="1" spc="30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3548"/>
              <a:buAutoNum type="arabicPeriod"/>
              <a:tabLst>
                <a:tab pos="314960" algn="l"/>
              </a:tabLst>
            </a:pPr>
            <a:r>
              <a:rPr sz="1550" b="1" dirty="0">
                <a:latin typeface="Arial"/>
                <a:cs typeface="Arial"/>
              </a:rPr>
              <a:t>User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preferences,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customized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playlists,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preferences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behavior.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engagement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2"/>
              <a:tabLst>
                <a:tab pos="314325" algn="l"/>
              </a:tabLst>
            </a:pPr>
            <a:r>
              <a:rPr sz="1550" b="1" spc="15" dirty="0">
                <a:latin typeface="Arial"/>
                <a:cs typeface="Arial"/>
              </a:rPr>
              <a:t>Content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Mode</a:t>
            </a:r>
            <a:r>
              <a:rPr sz="1550" spc="-5" dirty="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associated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search,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content.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Enables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discovery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3"/>
              <a:tabLst>
                <a:tab pos="314325" algn="l"/>
              </a:tabLst>
            </a:pPr>
            <a:r>
              <a:rPr sz="1550" b="1" spc="20" dirty="0">
                <a:latin typeface="Arial"/>
                <a:cs typeface="Arial"/>
              </a:rPr>
              <a:t>Performance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analyzing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metrics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response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latency,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bandwidth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bottlenecks,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resource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optimization,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improvement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scalability.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</a:t>
            </a:r>
            <a:r>
              <a:rPr spc="-65" dirty="0"/>
              <a:t>o</a:t>
            </a:r>
            <a:r>
              <a:rPr spc="15" dirty="0"/>
              <a:t>m</a:t>
            </a:r>
            <a:r>
              <a:rPr spc="-65" dirty="0"/>
              <a:t>epag</a:t>
            </a:r>
            <a:r>
              <a:rPr dirty="0"/>
              <a:t>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1390650"/>
            <a:ext cx="78009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6901" y="807148"/>
            <a:ext cx="13366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1057275"/>
            <a:ext cx="672465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433705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Arial"/>
                <a:cs typeface="Arial"/>
              </a:rPr>
              <a:t>Service-Page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952500"/>
            <a:ext cx="73628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3645" y="828357"/>
            <a:ext cx="16230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5" dirty="0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1190625"/>
            <a:ext cx="71437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926" y="815657"/>
            <a:ext cx="9359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latin typeface="Arial"/>
                <a:cs typeface="Arial"/>
              </a:rPr>
              <a:t>Blog-Page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2564" y="645570"/>
            <a:ext cx="8411210" cy="3756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sz="1400" b="1" dirty="0">
                <a:latin typeface="Calibri"/>
                <a:cs typeface="Calibri"/>
              </a:rPr>
              <a:t>Enhanced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Recommendation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Engine:</a:t>
            </a:r>
            <a:endParaRPr sz="1400">
              <a:latin typeface="Calibri"/>
              <a:cs typeface="Calibri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machine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 </a:t>
            </a:r>
            <a:r>
              <a:rPr sz="1400" dirty="0">
                <a:latin typeface="Calibri"/>
                <a:cs typeface="Calibri"/>
              </a:rPr>
              <a:t>algorithms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improve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accuracy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relevance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Incorporate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content-based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hybrid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approaches.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spc="-5" dirty="0">
                <a:latin typeface="Calibri"/>
                <a:cs typeface="Calibri"/>
              </a:rPr>
              <a:t>Allow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feedback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songs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refine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30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25" dirty="0">
                <a:latin typeface="Calibri"/>
                <a:cs typeface="Calibri"/>
              </a:rPr>
              <a:t>ll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bo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F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u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Expand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social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among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50"/>
              </a:spcBef>
            </a:pPr>
            <a:r>
              <a:rPr sz="1400" spc="15" dirty="0">
                <a:latin typeface="Calibri"/>
                <a:cs typeface="Calibri"/>
              </a:rPr>
              <a:t>Introduce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sessions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where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can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listen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same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simultaneously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real-time.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3"/>
              <a:tabLst>
                <a:tab pos="334010" algn="l"/>
              </a:tabLst>
            </a:pP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w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10" dirty="0">
                <a:latin typeface="Calibri"/>
                <a:cs typeface="Calibri"/>
              </a:rPr>
              <a:t>h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m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h</a:t>
            </a:r>
            <a:r>
              <a:rPr sz="1400" b="1" spc="-10" dirty="0">
                <a:latin typeface="Calibri"/>
                <a:cs typeface="Calibri"/>
              </a:rPr>
              <a:t>no</a:t>
            </a:r>
            <a:r>
              <a:rPr sz="1400" b="1" spc="25" dirty="0">
                <a:latin typeface="Calibri"/>
                <a:cs typeface="Calibri"/>
              </a:rPr>
              <a:t>l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Explore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integration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assistants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(e.g.,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Amazon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Alexa,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Google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Assistant)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 enable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voice-controlled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playback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interaction.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05"/>
              </a:lnSpc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support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(VR)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augmented</a:t>
            </a:r>
            <a:r>
              <a:rPr sz="1400" spc="-10" dirty="0">
                <a:latin typeface="Calibri"/>
                <a:cs typeface="Calibri"/>
              </a:rPr>
              <a:t> 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(AR)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technologies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immersive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experiences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venues</a:t>
            </a:r>
            <a:r>
              <a:rPr sz="1400" spc="10" dirty="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4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L</a:t>
            </a:r>
            <a:r>
              <a:rPr sz="1400" b="1" spc="20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v</a:t>
            </a:r>
            <a:r>
              <a:rPr sz="1400" b="1" spc="10" dirty="0">
                <a:latin typeface="Calibri"/>
                <a:cs typeface="Calibri"/>
              </a:rPr>
              <a:t>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am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40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sz="1400" dirty="0">
                <a:latin typeface="Calibri"/>
                <a:cs typeface="Calibri"/>
              </a:rPr>
              <a:t>Partner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organizers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streaming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festivals,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exclusive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performances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within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595"/>
              </a:lnSpc>
            </a:pPr>
            <a:r>
              <a:rPr sz="1400" spc="10" dirty="0">
                <a:latin typeface="Calibri"/>
                <a:cs typeface="Calibri"/>
              </a:rPr>
              <a:t>Offer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tickets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events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meet-and-greets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premium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subscribers.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042909" cy="1637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5875" marR="5080">
              <a:lnSpc>
                <a:spcPct val="100600"/>
              </a:lnSpc>
            </a:pPr>
            <a:r>
              <a:rPr sz="1400" b="1" spc="20" dirty="0">
                <a:latin typeface="Calibri"/>
                <a:cs typeface="Calibri"/>
              </a:rPr>
              <a:t>With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its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innovative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features,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seamless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user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experience,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robust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technology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stack,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aims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to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set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spc="15" dirty="0">
                <a:latin typeface="Calibri"/>
                <a:cs typeface="Calibri"/>
              </a:rPr>
              <a:t>new </a:t>
            </a:r>
            <a:r>
              <a:rPr sz="1400" b="1" spc="5" dirty="0">
                <a:latin typeface="Calibri"/>
                <a:cs typeface="Calibri"/>
              </a:rPr>
              <a:t>standard </a:t>
            </a:r>
            <a:r>
              <a:rPr sz="1400" b="1" spc="20" dirty="0">
                <a:latin typeface="Calibri"/>
                <a:cs typeface="Calibri"/>
              </a:rPr>
              <a:t>in </a:t>
            </a:r>
            <a:r>
              <a:rPr sz="1400" b="1" spc="10" dirty="0">
                <a:latin typeface="Calibri"/>
                <a:cs typeface="Calibri"/>
              </a:rPr>
              <a:t>the music </a:t>
            </a:r>
            <a:r>
              <a:rPr sz="1400" b="1" spc="15" dirty="0">
                <a:latin typeface="Calibri"/>
                <a:cs typeface="Calibri"/>
              </a:rPr>
              <a:t>streaming </a:t>
            </a:r>
            <a:r>
              <a:rPr sz="1400" b="1" spc="10" dirty="0">
                <a:latin typeface="Calibri"/>
                <a:cs typeface="Calibri"/>
              </a:rPr>
              <a:t>industry. </a:t>
            </a:r>
            <a:r>
              <a:rPr sz="1400" b="1" spc="15" dirty="0">
                <a:latin typeface="Calibri"/>
                <a:cs typeface="Calibri"/>
              </a:rPr>
              <a:t>Whether </a:t>
            </a:r>
            <a:r>
              <a:rPr sz="1400" b="1" dirty="0">
                <a:latin typeface="Calibri"/>
                <a:cs typeface="Calibri"/>
              </a:rPr>
              <a:t>you're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dirty="0">
                <a:latin typeface="Calibri"/>
                <a:cs typeface="Calibri"/>
              </a:rPr>
              <a:t>casual </a:t>
            </a:r>
            <a:r>
              <a:rPr sz="1400" b="1" spc="25" dirty="0">
                <a:latin typeface="Calibri"/>
                <a:cs typeface="Calibri"/>
              </a:rPr>
              <a:t>listener </a:t>
            </a:r>
            <a:r>
              <a:rPr sz="1400" b="1" spc="5" dirty="0">
                <a:latin typeface="Calibri"/>
                <a:cs typeface="Calibri"/>
              </a:rPr>
              <a:t>looking </a:t>
            </a:r>
            <a:r>
              <a:rPr sz="1400" b="1" dirty="0">
                <a:latin typeface="Calibri"/>
                <a:cs typeface="Calibri"/>
              </a:rPr>
              <a:t>for your </a:t>
            </a:r>
            <a:r>
              <a:rPr sz="1400" b="1" spc="15" dirty="0">
                <a:latin typeface="Calibri"/>
                <a:cs typeface="Calibri"/>
              </a:rPr>
              <a:t>next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favorite </a:t>
            </a:r>
            <a:r>
              <a:rPr sz="1400" b="1" spc="5" dirty="0">
                <a:latin typeface="Calibri"/>
                <a:cs typeface="Calibri"/>
              </a:rPr>
              <a:t>song </a:t>
            </a:r>
            <a:r>
              <a:rPr sz="1400" b="1" dirty="0">
                <a:latin typeface="Calibri"/>
                <a:cs typeface="Calibri"/>
              </a:rPr>
              <a:t>or </a:t>
            </a:r>
            <a:r>
              <a:rPr sz="1400" b="1" spc="10" dirty="0">
                <a:latin typeface="Calibri"/>
                <a:cs typeface="Calibri"/>
              </a:rPr>
              <a:t>a dedicated music </a:t>
            </a:r>
            <a:r>
              <a:rPr sz="1400" b="1" dirty="0">
                <a:latin typeface="Calibri"/>
                <a:cs typeface="Calibri"/>
              </a:rPr>
              <a:t>aficionado </a:t>
            </a:r>
            <a:r>
              <a:rPr sz="1400" b="1" spc="20" dirty="0">
                <a:latin typeface="Calibri"/>
                <a:cs typeface="Calibri"/>
              </a:rPr>
              <a:t>seeking </a:t>
            </a:r>
            <a:r>
              <a:rPr sz="1400" b="1" spc="5" dirty="0">
                <a:latin typeface="Calibri"/>
                <a:cs typeface="Calibri"/>
              </a:rPr>
              <a:t>deeper insights </a:t>
            </a:r>
            <a:r>
              <a:rPr sz="1400" b="1" spc="15" dirty="0">
                <a:latin typeface="Calibri"/>
                <a:cs typeface="Calibri"/>
              </a:rPr>
              <a:t>into </a:t>
            </a:r>
            <a:r>
              <a:rPr sz="1400" b="1" dirty="0">
                <a:latin typeface="Calibri"/>
                <a:cs typeface="Calibri"/>
              </a:rPr>
              <a:t>your </a:t>
            </a:r>
            <a:r>
              <a:rPr sz="1400" b="1" spc="10" dirty="0">
                <a:latin typeface="Calibri"/>
                <a:cs typeface="Calibri"/>
              </a:rPr>
              <a:t>favorite artists </a:t>
            </a:r>
            <a:r>
              <a:rPr sz="1400" b="1" spc="-5" dirty="0">
                <a:latin typeface="Calibri"/>
                <a:cs typeface="Calibri"/>
              </a:rPr>
              <a:t>and </a:t>
            </a:r>
            <a:r>
              <a:rPr sz="1400" b="1" spc="20" dirty="0">
                <a:latin typeface="Calibri"/>
                <a:cs typeface="Calibri"/>
              </a:rPr>
              <a:t>genres,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is </a:t>
            </a:r>
            <a:r>
              <a:rPr sz="1400" b="1" dirty="0">
                <a:latin typeface="Calibri"/>
                <a:cs typeface="Calibri"/>
              </a:rPr>
              <a:t>your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ultimate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companion.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Experience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the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harmony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like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never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before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with 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00600"/>
            <a:ext cx="5003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55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3000" b="1" spc="200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120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N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-26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OJ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-15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203063"/>
                </a:solidFill>
                <a:latin typeface="Arial"/>
                <a:cs typeface="Arial"/>
              </a:rPr>
              <a:t>W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6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50" b="1" spc="-25" dirty="0">
                <a:latin typeface="Arial"/>
                <a:cs typeface="Arial"/>
              </a:rPr>
              <a:t>MUSIC</a:t>
            </a:r>
            <a:r>
              <a:rPr sz="1550" b="1" spc="305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WEB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APPLICATION</a:t>
            </a:r>
            <a:r>
              <a:rPr sz="1550" b="1" spc="310" dirty="0">
                <a:latin typeface="Arial"/>
                <a:cs typeface="Arial"/>
              </a:rPr>
              <a:t> </a:t>
            </a:r>
            <a:r>
              <a:rPr sz="1550" b="1" spc="-35" dirty="0">
                <a:latin typeface="Arial"/>
                <a:cs typeface="Arial"/>
              </a:rPr>
              <a:t>USING</a:t>
            </a:r>
            <a:r>
              <a:rPr sz="1550" b="1" spc="37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DJANGO</a:t>
            </a:r>
            <a:r>
              <a:rPr sz="1550" b="1" spc="21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170" y="620712"/>
            <a:ext cx="8375650" cy="393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App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powerful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log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into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4900"/>
              </a:lnSpc>
              <a:spcBef>
                <a:spcPts val="5"/>
              </a:spcBef>
            </a:pPr>
            <a:r>
              <a:rPr sz="1550" spc="15" dirty="0">
                <a:latin typeface="Arial MT"/>
                <a:cs typeface="Arial MT"/>
              </a:rPr>
              <a:t>system,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albums,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playlist.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35" dirty="0">
                <a:latin typeface="Arial MT"/>
                <a:cs typeface="Arial MT"/>
              </a:rPr>
              <a:t>All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listened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registered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system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found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download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capabilities,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listen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30" dirty="0">
                <a:latin typeface="Arial MT"/>
                <a:cs typeface="Arial MT"/>
              </a:rPr>
              <a:t>even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when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not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connected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project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covers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following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5" dirty="0">
                <a:latin typeface="Arial MT"/>
                <a:cs typeface="Arial MT"/>
              </a:rPr>
              <a:t>An </a:t>
            </a:r>
            <a:r>
              <a:rPr sz="1550" spc="-10" dirty="0">
                <a:latin typeface="Arial MT"/>
                <a:cs typeface="Arial MT"/>
              </a:rPr>
              <a:t>online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catalogue that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-10" dirty="0">
                <a:latin typeface="Arial MT"/>
                <a:cs typeface="Arial MT"/>
              </a:rPr>
              <a:t>be </a:t>
            </a:r>
            <a:r>
              <a:rPr sz="1550" spc="5" dirty="0">
                <a:latin typeface="Arial MT"/>
                <a:cs typeface="Arial MT"/>
              </a:rPr>
              <a:t>browsed: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work </a:t>
            </a:r>
            <a:r>
              <a:rPr sz="1550" spc="20" dirty="0">
                <a:latin typeface="Arial MT"/>
                <a:cs typeface="Arial MT"/>
              </a:rPr>
              <a:t>starts </a:t>
            </a:r>
            <a:r>
              <a:rPr sz="1550" spc="15" dirty="0">
                <a:latin typeface="Arial MT"/>
                <a:cs typeface="Arial MT"/>
              </a:rPr>
              <a:t>with </a:t>
            </a:r>
            <a:r>
              <a:rPr sz="1550" spc="-5" dirty="0">
                <a:latin typeface="Arial MT"/>
                <a:cs typeface="Arial MT"/>
              </a:rPr>
              <a:t>adding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many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new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5" dirty="0">
                <a:latin typeface="Arial MT"/>
                <a:cs typeface="Arial MT"/>
              </a:rPr>
              <a:t> catalogue </a:t>
            </a:r>
            <a:r>
              <a:rPr sz="1550" spc="15" dirty="0">
                <a:latin typeface="Arial MT"/>
                <a:cs typeface="Arial MT"/>
              </a:rPr>
              <a:t>features </a:t>
            </a:r>
            <a:r>
              <a:rPr sz="1550" spc="10" dirty="0">
                <a:latin typeface="Arial MT"/>
                <a:cs typeface="Arial MT"/>
              </a:rPr>
              <a:t>which </a:t>
            </a:r>
            <a:r>
              <a:rPr sz="1550" spc="-5" dirty="0">
                <a:latin typeface="Arial MT"/>
                <a:cs typeface="Arial MT"/>
              </a:rPr>
              <a:t>includes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displaying </a:t>
            </a:r>
            <a:r>
              <a:rPr sz="1550" spc="20" dirty="0">
                <a:latin typeface="Arial MT"/>
                <a:cs typeface="Arial MT"/>
              </a:rPr>
              <a:t>categories, </a:t>
            </a:r>
            <a:r>
              <a:rPr sz="1550" spc="5" dirty="0">
                <a:latin typeface="Arial MT"/>
                <a:cs typeface="Arial MT"/>
              </a:rPr>
              <a:t>products,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sz="1550" spc="10" dirty="0">
                <a:latin typeface="Arial MT"/>
                <a:cs typeface="Arial MT"/>
              </a:rPr>
              <a:t>Searching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Catalogue: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visual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part,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text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box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used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enter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or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search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through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product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catalogue.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Online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Website,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entered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searched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songs'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names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2700" marR="360045" algn="just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0" dirty="0">
                <a:latin typeface="Arial MT"/>
                <a:cs typeface="Arial MT"/>
              </a:rPr>
              <a:t>Handling </a:t>
            </a:r>
            <a:r>
              <a:rPr sz="1550" dirty="0">
                <a:latin typeface="Arial MT"/>
                <a:cs typeface="Arial MT"/>
              </a:rPr>
              <a:t>Customer </a:t>
            </a:r>
            <a:r>
              <a:rPr sz="1550" spc="5" dirty="0">
                <a:latin typeface="Arial MT"/>
                <a:cs typeface="Arial MT"/>
              </a:rPr>
              <a:t>Accounts: </a:t>
            </a:r>
            <a:r>
              <a:rPr sz="1550" spc="15" dirty="0">
                <a:latin typeface="Arial MT"/>
                <a:cs typeface="Arial MT"/>
              </a:rPr>
              <a:t>In </a:t>
            </a:r>
            <a:r>
              <a:rPr sz="1550" spc="5" dirty="0">
                <a:latin typeface="Arial MT"/>
                <a:cs typeface="Arial MT"/>
              </a:rPr>
              <a:t>customer </a:t>
            </a:r>
            <a:r>
              <a:rPr sz="1550" spc="10" dirty="0">
                <a:latin typeface="Arial MT"/>
                <a:cs typeface="Arial MT"/>
              </a:rPr>
              <a:t>account </a:t>
            </a:r>
            <a:r>
              <a:rPr sz="1550" spc="15" dirty="0">
                <a:latin typeface="Arial MT"/>
                <a:cs typeface="Arial MT"/>
              </a:rPr>
              <a:t>system, </a:t>
            </a:r>
            <a:r>
              <a:rPr sz="1550" spc="5" dirty="0">
                <a:latin typeface="Arial MT"/>
                <a:cs typeface="Arial MT"/>
              </a:rPr>
              <a:t>details </a:t>
            </a:r>
            <a:r>
              <a:rPr sz="1550" spc="15" dirty="0">
                <a:latin typeface="Arial MT"/>
                <a:cs typeface="Arial MT"/>
              </a:rPr>
              <a:t>such </a:t>
            </a:r>
            <a:r>
              <a:rPr sz="1550" spc="25" dirty="0">
                <a:latin typeface="Arial MT"/>
                <a:cs typeface="Arial MT"/>
              </a:rPr>
              <a:t>as </a:t>
            </a:r>
            <a:r>
              <a:rPr sz="1550" spc="15" dirty="0">
                <a:latin typeface="Arial MT"/>
                <a:cs typeface="Arial MT"/>
              </a:rPr>
              <a:t>credit </a:t>
            </a:r>
            <a:r>
              <a:rPr sz="1550" spc="25" dirty="0">
                <a:latin typeface="Arial MT"/>
                <a:cs typeface="Arial MT"/>
              </a:rPr>
              <a:t>card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numbers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 </a:t>
            </a:r>
            <a:r>
              <a:rPr sz="1550" spc="25" dirty="0">
                <a:latin typeface="Arial MT"/>
                <a:cs typeface="Arial MT"/>
              </a:rPr>
              <a:t>stored </a:t>
            </a:r>
            <a:r>
              <a:rPr sz="1550" spc="20" dirty="0">
                <a:latin typeface="Arial MT"/>
                <a:cs typeface="Arial MT"/>
              </a:rPr>
              <a:t>in </a:t>
            </a:r>
            <a:r>
              <a:rPr sz="1550" spc="15" dirty="0">
                <a:latin typeface="Arial MT"/>
                <a:cs typeface="Arial MT"/>
              </a:rPr>
              <a:t>a </a:t>
            </a:r>
            <a:r>
              <a:rPr sz="1550" spc="10" dirty="0">
                <a:latin typeface="Arial MT"/>
                <a:cs typeface="Arial MT"/>
              </a:rPr>
              <a:t>database </a:t>
            </a:r>
            <a:r>
              <a:rPr sz="1550" spc="30" dirty="0">
                <a:latin typeface="Arial MT"/>
                <a:cs typeface="Arial MT"/>
              </a:rPr>
              <a:t>so </a:t>
            </a:r>
            <a:r>
              <a:rPr sz="1550" spc="5" dirty="0">
                <a:latin typeface="Arial MT"/>
                <a:cs typeface="Arial MT"/>
              </a:rPr>
              <a:t>that customers </a:t>
            </a:r>
            <a:r>
              <a:rPr sz="1550" spc="-5" dirty="0">
                <a:latin typeface="Arial MT"/>
                <a:cs typeface="Arial MT"/>
              </a:rPr>
              <a:t>don't </a:t>
            </a:r>
            <a:r>
              <a:rPr sz="1550" spc="15" dirty="0">
                <a:latin typeface="Arial MT"/>
                <a:cs typeface="Arial MT"/>
              </a:rPr>
              <a:t>have to retype </a:t>
            </a:r>
            <a:r>
              <a:rPr sz="1550" spc="5" dirty="0">
                <a:latin typeface="Arial MT"/>
                <a:cs typeface="Arial MT"/>
              </a:rPr>
              <a:t>this information 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time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place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5564" y="619061"/>
            <a:ext cx="8921115" cy="3501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8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10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ce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spc="20" dirty="0">
                <a:latin typeface="Arial"/>
                <a:cs typeface="Arial"/>
              </a:rPr>
              <a:t>X</a:t>
            </a:r>
            <a:r>
              <a:rPr sz="1200" b="1" spc="-30" dirty="0">
                <a:latin typeface="Arial"/>
                <a:cs typeface="Arial"/>
              </a:rPr>
              <a:t>)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features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functionalities</a:t>
            </a:r>
            <a:r>
              <a:rPr sz="1200" spc="19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prioritized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enhance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satisfaction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Performance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Scalability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latin typeface="Arial MT"/>
                <a:cs typeface="Arial MT"/>
              </a:rPr>
              <a:t>Design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architecture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handle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large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volume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concurrent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dynamically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Cross-Platform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Compatibility: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latin typeface="Arial MT"/>
                <a:cs typeface="Arial MT"/>
              </a:rPr>
              <a:t>Develop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20" dirty="0">
                <a:latin typeface="Arial MT"/>
                <a:cs typeface="Arial MT"/>
              </a:rPr>
              <a:t> 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responsive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compatible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with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various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devices,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including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desktops,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laptops,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tablets,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smart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Arial"/>
                <a:cs typeface="Arial"/>
              </a:rPr>
              <a:t>Social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Integration: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privacy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security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measures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implemented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ensure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safe</a:t>
            </a:r>
            <a:r>
              <a:rPr sz="1200" spc="-25" dirty="0">
                <a:latin typeface="Arial MT"/>
                <a:cs typeface="Arial MT"/>
              </a:rPr>
              <a:t> online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Monetization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Strategy:</a:t>
            </a:r>
            <a:endParaRPr sz="1200">
              <a:latin typeface="Arial"/>
              <a:cs typeface="Arial"/>
            </a:endParaRPr>
          </a:p>
          <a:p>
            <a:pPr marL="12700" marR="441959">
              <a:lnSpc>
                <a:spcPts val="1430"/>
              </a:lnSpc>
              <a:spcBef>
                <a:spcPts val="50"/>
              </a:spcBef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monetization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(e.g.,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subscription,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ad-based,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premium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content)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viable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sustaining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music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" y="589597"/>
            <a:ext cx="4966335" cy="3653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550" b="1" spc="5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FEATURES:</a:t>
            </a:r>
            <a:endParaRPr sz="15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Up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sz="1200" b="1" spc="-10" dirty="0">
                <a:latin typeface="Arial"/>
                <a:cs typeface="Arial"/>
              </a:rPr>
              <a:t>Google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Up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sz="1200" b="1" spc="-5" dirty="0">
                <a:latin typeface="Arial"/>
                <a:cs typeface="Arial"/>
              </a:rPr>
              <a:t>Play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song,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detailed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information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of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Search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35" dirty="0">
                <a:latin typeface="Arial"/>
                <a:cs typeface="Arial"/>
              </a:rPr>
              <a:t>il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10" dirty="0">
                <a:latin typeface="Arial"/>
                <a:cs typeface="Arial"/>
              </a:rPr>
              <a:t>ong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ased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ngu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spc="10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.  </a:t>
            </a:r>
            <a:r>
              <a:rPr sz="1200" b="1" spc="-5" dirty="0">
                <a:latin typeface="Arial"/>
                <a:cs typeface="Arial"/>
              </a:rPr>
              <a:t>Create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new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375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0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favourites.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Scroll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recently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played/viewed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sz="1200" b="1" spc="-5" dirty="0">
                <a:latin typeface="Arial"/>
                <a:cs typeface="Arial"/>
              </a:rPr>
              <a:t>Explore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your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personalized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10" dirty="0">
                <a:latin typeface="Arial"/>
                <a:cs typeface="Arial"/>
              </a:rPr>
              <a:t> favourites.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Arial"/>
                <a:cs typeface="Arial"/>
              </a:rPr>
              <a:t>T</a:t>
            </a:r>
            <a:r>
              <a:rPr sz="1800" b="1" spc="-30" dirty="0">
                <a:latin typeface="Arial"/>
                <a:cs typeface="Arial"/>
              </a:rPr>
              <a:t>ec</a:t>
            </a:r>
            <a:r>
              <a:rPr sz="1800" b="1" spc="25" dirty="0">
                <a:latin typeface="Arial"/>
                <a:cs typeface="Arial"/>
              </a:rPr>
              <a:t>hno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spc="25" dirty="0">
                <a:latin typeface="Arial"/>
                <a:cs typeface="Arial"/>
              </a:rPr>
              <a:t>og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ck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sz="1200" b="1" dirty="0">
                <a:latin typeface="Arial"/>
                <a:cs typeface="Arial"/>
              </a:rPr>
              <a:t>Frontend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HTML5,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CSS3,</a:t>
            </a:r>
            <a:r>
              <a:rPr sz="1200" spc="-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JavaScript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(bootstrap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b="1" spc="10" dirty="0">
                <a:latin typeface="Arial"/>
                <a:cs typeface="Arial"/>
              </a:rPr>
              <a:t>Backend</a:t>
            </a:r>
            <a:r>
              <a:rPr sz="1200" spc="10" dirty="0">
                <a:latin typeface="Arial MT"/>
                <a:cs typeface="Arial MT"/>
              </a:rPr>
              <a:t>: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b</a:t>
            </a:r>
            <a:r>
              <a:rPr sz="1200" b="1" spc="5" dirty="0">
                <a:latin typeface="Arial"/>
                <a:cs typeface="Arial"/>
              </a:rPr>
              <a:t>ase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10" dirty="0">
                <a:latin typeface="Arial MT"/>
                <a:cs typeface="Arial MT"/>
              </a:rPr>
              <a:t>I</a:t>
            </a:r>
            <a:r>
              <a:rPr sz="1200" spc="-6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38429" y="659066"/>
            <a:ext cx="8853805" cy="3258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-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40" dirty="0">
                <a:latin typeface="Arial"/>
                <a:cs typeface="Arial"/>
              </a:rPr>
              <a:t>e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so</a:t>
            </a:r>
            <a:r>
              <a:rPr sz="1400" b="1" spc="-35" dirty="0">
                <a:latin typeface="Arial"/>
                <a:cs typeface="Arial"/>
              </a:rPr>
              <a:t>n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li</a:t>
            </a:r>
            <a:r>
              <a:rPr sz="1400" b="1" spc="40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sc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spc="4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y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83185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employs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user's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library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artists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specifically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5" dirty="0">
                <a:latin typeface="Arial MT"/>
                <a:cs typeface="Arial MT"/>
              </a:rPr>
              <a:t> 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es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-50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g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an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ayba</a:t>
            </a:r>
            <a:r>
              <a:rPr sz="1400" b="1" spc="-30" dirty="0">
                <a:latin typeface="Arial"/>
                <a:cs typeface="Arial"/>
              </a:rPr>
              <a:t>ck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 MT"/>
                <a:cs typeface="Arial MT"/>
              </a:rPr>
              <a:t>Enjoy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high-quality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bitrate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technology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4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range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controls,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pause,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skip,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shuffle,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repeat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63880"/>
            <a:ext cx="8935085" cy="3679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Calibri"/>
                <a:cs typeface="Calibri"/>
              </a:rPr>
              <a:t>Interactive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Social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17780">
              <a:lnSpc>
                <a:spcPct val="100600"/>
              </a:lnSpc>
            </a:pPr>
            <a:r>
              <a:rPr sz="1400" spc="5" dirty="0">
                <a:latin typeface="Calibri"/>
                <a:cs typeface="Calibri"/>
              </a:rPr>
              <a:t>Connect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 </a:t>
            </a:r>
            <a:r>
              <a:rPr sz="1400" spc="-5" dirty="0">
                <a:latin typeface="Calibri"/>
                <a:cs typeface="Calibri"/>
              </a:rPr>
              <a:t>fellow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5" dirty="0">
                <a:latin typeface="Calibri"/>
                <a:cs typeface="Calibri"/>
              </a:rPr>
              <a:t>enthusiasts, and </a:t>
            </a:r>
            <a:r>
              <a:rPr sz="1400" spc="10" dirty="0">
                <a:latin typeface="Calibri"/>
                <a:cs typeface="Calibri"/>
              </a:rPr>
              <a:t>favorite </a:t>
            </a:r>
            <a:r>
              <a:rPr sz="1400" dirty="0">
                <a:latin typeface="Calibri"/>
                <a:cs typeface="Calibri"/>
              </a:rPr>
              <a:t>artists </a:t>
            </a:r>
            <a:r>
              <a:rPr sz="1400" spc="10" dirty="0">
                <a:latin typeface="Calibri"/>
                <a:cs typeface="Calibri"/>
              </a:rPr>
              <a:t>through Music Harmony's vibrant </a:t>
            </a:r>
            <a:r>
              <a:rPr sz="1400" spc="5" dirty="0">
                <a:latin typeface="Calibri"/>
                <a:cs typeface="Calibri"/>
              </a:rPr>
              <a:t>social community.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Share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favorite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tracks,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albums,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sessions,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engage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lively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discussions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about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trends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genres.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C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ab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se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-20" dirty="0">
                <a:latin typeface="Arial"/>
                <a:cs typeface="Arial"/>
              </a:rPr>
              <a:t>fil</a:t>
            </a:r>
            <a:r>
              <a:rPr sz="1400" b="1" spc="45" dirty="0">
                <a:latin typeface="Arial"/>
                <a:cs typeface="Arial"/>
              </a:rPr>
              <a:t>es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Personalize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application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tailor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25" dirty="0">
                <a:latin typeface="Arial"/>
                <a:cs typeface="Arial"/>
              </a:rPr>
              <a:t>mm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v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5" dirty="0">
                <a:latin typeface="Arial"/>
                <a:cs typeface="Arial"/>
              </a:rPr>
              <a:t>x</a:t>
            </a:r>
            <a:r>
              <a:rPr sz="1400" b="1" spc="40" dirty="0">
                <a:latin typeface="Arial"/>
                <a:cs typeface="Arial"/>
              </a:rPr>
              <a:t>p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ri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nc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31115">
              <a:lnSpc>
                <a:spcPct val="102800"/>
              </a:lnSpc>
            </a:pPr>
            <a:r>
              <a:rPr sz="1400" dirty="0">
                <a:latin typeface="Arial MT"/>
                <a:cs typeface="Arial MT"/>
              </a:rPr>
              <a:t>Dive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Harmony's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immersive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biographies,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album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reviews,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playlists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every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mood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latest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releases,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exclusive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behind-the-scenes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97852"/>
            <a:ext cx="8256905" cy="1735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Calibri"/>
                <a:cs typeface="Calibri"/>
              </a:rPr>
              <a:t>Monetization</a:t>
            </a:r>
            <a:r>
              <a:rPr sz="1550" b="1" spc="28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Options: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</a:pPr>
            <a:r>
              <a:rPr sz="1550" spc="10" dirty="0">
                <a:latin typeface="Calibri"/>
                <a:cs typeface="Calibri"/>
              </a:rPr>
              <a:t>Music Harmony </a:t>
            </a:r>
            <a:r>
              <a:rPr sz="1550" spc="-15" dirty="0">
                <a:latin typeface="Calibri"/>
                <a:cs typeface="Calibri"/>
              </a:rPr>
              <a:t>offers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flexible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models, </a:t>
            </a:r>
            <a:r>
              <a:rPr sz="1550" spc="10" dirty="0">
                <a:latin typeface="Calibri"/>
                <a:cs typeface="Calibri"/>
              </a:rPr>
              <a:t>including </a:t>
            </a:r>
            <a:r>
              <a:rPr sz="1550" spc="5" dirty="0">
                <a:latin typeface="Calibri"/>
                <a:cs typeface="Calibri"/>
              </a:rPr>
              <a:t>subscription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plans, </a:t>
            </a:r>
            <a:r>
              <a:rPr sz="1550" spc="-5" dirty="0">
                <a:latin typeface="Calibri"/>
                <a:cs typeface="Calibri"/>
              </a:rPr>
              <a:t>ad-supported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tiers,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5" dirty="0">
                <a:latin typeface="Calibri"/>
                <a:cs typeface="Calibri"/>
              </a:rPr>
              <a:t>premium </a:t>
            </a:r>
            <a:r>
              <a:rPr sz="1550" dirty="0">
                <a:latin typeface="Calibri"/>
                <a:cs typeface="Calibri"/>
              </a:rPr>
              <a:t>content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offerings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such </a:t>
            </a:r>
            <a:r>
              <a:rPr sz="1550" spc="10" dirty="0">
                <a:latin typeface="Calibri"/>
                <a:cs typeface="Calibri"/>
              </a:rPr>
              <a:t>as </a:t>
            </a:r>
            <a:r>
              <a:rPr sz="1550" dirty="0">
                <a:latin typeface="Calibri"/>
                <a:cs typeface="Calibri"/>
              </a:rPr>
              <a:t>exclusive live </a:t>
            </a:r>
            <a:r>
              <a:rPr sz="1550" spc="-5" dirty="0">
                <a:latin typeface="Calibri"/>
                <a:cs typeface="Calibri"/>
              </a:rPr>
              <a:t>performances,</a:t>
            </a:r>
            <a:r>
              <a:rPr sz="1550" dirty="0">
                <a:latin typeface="Calibri"/>
                <a:cs typeface="Calibri"/>
              </a:rPr>
              <a:t> concert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streams,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merchandise.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Users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choose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option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that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best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their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preferences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budget,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ensuring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sustainable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revenue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platform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while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providing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value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both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paid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user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k-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1315</Words>
  <Application>Microsoft Office PowerPoint</Application>
  <PresentationFormat>On-screen Show (16:9)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MT</vt:lpstr>
      <vt:lpstr>Calibri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ELCOT</dc:creator>
  <cp:lastModifiedBy>ELCOT</cp:lastModifiedBy>
  <cp:revision>5</cp:revision>
  <dcterms:created xsi:type="dcterms:W3CDTF">2024-04-02T13:22:35Z</dcterms:created>
  <dcterms:modified xsi:type="dcterms:W3CDTF">2024-04-07T04:04:23Z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2024-04-02T00:00:00Z</vt:filetime>
  </property>
</Properties>
</file>