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DC9CF-C148-4F76-91F8-56033AE192E3}" type="datetimeFigureOut">
              <a:rPr lang="en-IN" smtClean="0"/>
              <a:t>30-12-2020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A10DD17-9181-4894-80E1-1DA1A67B14E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69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DC9CF-C148-4F76-91F8-56033AE192E3}"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DD17-9181-4894-80E1-1DA1A67B14E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78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DC9CF-C148-4F76-91F8-56033AE192E3}"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DD17-9181-4894-80E1-1DA1A67B14E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9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DC9CF-C148-4F76-91F8-56033AE192E3}"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DD17-9181-4894-80E1-1DA1A67B14E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00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DC9CF-C148-4F76-91F8-56033AE192E3}"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DD17-9181-4894-80E1-1DA1A67B14E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6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DC9CF-C148-4F76-91F8-56033AE192E3}"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0DD17-9181-4894-80E1-1DA1A67B14E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6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DC9CF-C148-4F76-91F8-56033AE192E3}" type="datetimeFigureOut">
              <a:rPr lang="en-IN" smtClean="0"/>
              <a:t>30-12-2020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10DD17-9181-4894-80E1-1DA1A67B14E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41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DC9CF-C148-4F76-91F8-56033AE192E3}" type="datetimeFigureOut">
              <a:rPr lang="en-IN" smtClean="0"/>
              <a:t>30-12-2020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10DD17-9181-4894-80E1-1DA1A67B14E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61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DC9CF-C148-4F76-91F8-56033AE192E3}" type="datetimeFigureOut">
              <a:rPr lang="en-IN" smtClean="0"/>
              <a:t>30-12-2020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10DD17-9181-4894-80E1-1DA1A67B14E8}" type="slidenum">
              <a:rPr lang="en-IN" smtClean="0"/>
              <a:t>‹#›</a:t>
            </a:fld>
            <a:endParaRPr lang="en-IN"/>
          </a:p>
        </p:txBody>
      </p:sp>
    </p:spTree>
    <p:extLst>
      <p:ext uri="{BB962C8B-B14F-4D97-AF65-F5344CB8AC3E}">
        <p14:creationId xmlns:p14="http://schemas.microsoft.com/office/powerpoint/2010/main" val="40340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6DC9CF-C148-4F76-91F8-56033AE192E3}"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0DD17-9181-4894-80E1-1DA1A67B14E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61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6DC9CF-C148-4F76-91F8-56033AE192E3}" type="datetimeFigureOut">
              <a:rPr lang="en-IN" smtClean="0"/>
              <a:t>30-12-2020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A10DD17-9181-4894-80E1-1DA1A67B14E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09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6DC9CF-C148-4F76-91F8-56033AE192E3}" type="datetimeFigureOut">
              <a:rPr lang="en-IN" smtClean="0"/>
              <a:t>30-12-2020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10DD17-9181-4894-80E1-1DA1A67B14E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356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C46F-054D-4368-8409-B8C0762F8166}"/>
              </a:ext>
            </a:extLst>
          </p:cNvPr>
          <p:cNvSpPr>
            <a:spLocks noGrp="1"/>
          </p:cNvSpPr>
          <p:nvPr>
            <p:ph type="ctrTitle"/>
          </p:nvPr>
        </p:nvSpPr>
        <p:spPr>
          <a:xfrm>
            <a:off x="2017729" y="785365"/>
            <a:ext cx="8637073" cy="2541431"/>
          </a:xfrm>
        </p:spPr>
        <p:txBody>
          <a:bodyPr>
            <a:normAutofit/>
          </a:bodyPr>
          <a:lstStyle/>
          <a:p>
            <a:pPr algn="ctr"/>
            <a:r>
              <a:rPr lang="en-US" sz="8800" dirty="0">
                <a:latin typeface="Times New Roman" panose="02020603050405020304" pitchFamily="18" charset="0"/>
                <a:cs typeface="Times New Roman" panose="02020603050405020304" pitchFamily="18" charset="0"/>
              </a:rPr>
              <a:t>DEEP belief networks	</a:t>
            </a:r>
            <a:endParaRPr lang="en-IN" sz="8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DEC963B-2EA9-40C7-8AC4-0EF988F25930}"/>
              </a:ext>
            </a:extLst>
          </p:cNvPr>
          <p:cNvSpPr>
            <a:spLocks noGrp="1"/>
          </p:cNvSpPr>
          <p:nvPr>
            <p:ph type="subTitle" idx="1"/>
          </p:nvPr>
        </p:nvSpPr>
        <p:spPr>
          <a:xfrm>
            <a:off x="1777464" y="3731229"/>
            <a:ext cx="8637072" cy="977621"/>
          </a:xfrm>
        </p:spPr>
        <p:txBody>
          <a:bodyPr>
            <a:normAutofit/>
          </a:bodyPr>
          <a:lstStyle/>
          <a:p>
            <a:pPr algn="ctr"/>
            <a:r>
              <a:rPr lang="en-US" sz="2800" dirty="0">
                <a:latin typeface="Times New Roman" panose="02020603050405020304" pitchFamily="18" charset="0"/>
                <a:cs typeface="Times New Roman" panose="02020603050405020304" pitchFamily="18" charset="0"/>
              </a:rPr>
              <a:t>- Rajat </a:t>
            </a:r>
            <a:r>
              <a:rPr lang="en-US" sz="2800" dirty="0" err="1">
                <a:latin typeface="Times New Roman" panose="02020603050405020304" pitchFamily="18" charset="0"/>
                <a:cs typeface="Times New Roman" panose="02020603050405020304" pitchFamily="18" charset="0"/>
              </a:rPr>
              <a:t>toshniwal</a:t>
            </a:r>
            <a:r>
              <a:rPr lang="en-US" sz="2800" dirty="0">
                <a:latin typeface="Times New Roman" panose="02020603050405020304" pitchFamily="18" charset="0"/>
                <a:cs typeface="Times New Roman" panose="02020603050405020304" pitchFamily="18" charset="0"/>
              </a:rPr>
              <a:t> (1931013)</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9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8E86-C4BE-47E7-A4F6-5C5333F011A0}"/>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7FFB9ADA-6933-4B86-9D45-626C71035660}"/>
              </a:ext>
            </a:extLst>
          </p:cNvPr>
          <p:cNvSpPr>
            <a:spLocks noGrp="1"/>
          </p:cNvSpPr>
          <p:nvPr>
            <p:ph idx="1"/>
          </p:nvPr>
        </p:nvSpPr>
        <p:spPr/>
        <p:txBody>
          <a:bodyPr/>
          <a:lstStyle/>
          <a:p>
            <a:pPr algn="just"/>
            <a:r>
              <a:rPr lang="en-US" b="0" i="0" dirty="0">
                <a:solidFill>
                  <a:srgbClr val="292929"/>
                </a:solidFill>
                <a:effectLst/>
                <a:latin typeface="Times New Roman" panose="02020603050405020304" pitchFamily="18" charset="0"/>
                <a:cs typeface="Times New Roman" panose="02020603050405020304" pitchFamily="18" charset="0"/>
              </a:rPr>
              <a:t>Deep Belief Networks are a graphical representation which are essentially generative in nature i.e. it produces all possible values which can be generated for the case at hand.</a:t>
            </a:r>
          </a:p>
          <a:p>
            <a:pPr algn="just"/>
            <a:r>
              <a:rPr lang="en-US" b="0" i="0" dirty="0">
                <a:solidFill>
                  <a:srgbClr val="292929"/>
                </a:solidFill>
                <a:effectLst/>
                <a:latin typeface="Times New Roman" panose="02020603050405020304" pitchFamily="18" charset="0"/>
                <a:cs typeface="Times New Roman" panose="02020603050405020304" pitchFamily="18" charset="0"/>
              </a:rPr>
              <a:t>It is an amalgamation of probability and statistics with machine learning and neural networks.</a:t>
            </a:r>
            <a:endParaRPr lang="en-US" dirty="0">
              <a:solidFill>
                <a:srgbClr val="292929"/>
              </a:solidFill>
              <a:latin typeface="Times New Roman" panose="02020603050405020304" pitchFamily="18" charset="0"/>
              <a:cs typeface="Times New Roman" panose="02020603050405020304" pitchFamily="18" charset="0"/>
            </a:endParaRPr>
          </a:p>
          <a:p>
            <a:pPr algn="just"/>
            <a:r>
              <a:rPr lang="en-US" b="0" i="0" dirty="0">
                <a:solidFill>
                  <a:srgbClr val="292929"/>
                </a:solidFill>
                <a:effectLst/>
                <a:latin typeface="Times New Roman" panose="02020603050405020304" pitchFamily="18" charset="0"/>
                <a:cs typeface="Times New Roman" panose="02020603050405020304" pitchFamily="18" charset="0"/>
              </a:rPr>
              <a:t>Deep Belief Networks consist of multiple layers with values, wherein there is a relation between the layers but not the values. The main aim is to help the system classify the data into different categories.</a:t>
            </a:r>
          </a:p>
          <a:p>
            <a:pPr algn="just"/>
            <a:r>
              <a:rPr lang="en-US" b="0" i="0" dirty="0">
                <a:solidFill>
                  <a:srgbClr val="292929"/>
                </a:solidFill>
                <a:effectLst/>
                <a:latin typeface="Times New Roman" panose="02020603050405020304" pitchFamily="18" charset="0"/>
              </a:rPr>
              <a:t>Deep Belief Networks helped to create unbiased values to be stored in leaf nodes.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8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1B66-4E83-48BF-87AC-00DC71852D8B}"/>
              </a:ext>
            </a:extLst>
          </p:cNvPr>
          <p:cNvSpPr>
            <a:spLocks noGrp="1"/>
          </p:cNvSpPr>
          <p:nvPr>
            <p:ph type="title"/>
          </p:nvPr>
        </p:nvSpPr>
        <p:spPr/>
        <p:txBody>
          <a:bodyPr/>
          <a:lstStyle/>
          <a:p>
            <a:pPr algn="ctr"/>
            <a:r>
              <a:rPr lang="en-US" dirty="0"/>
              <a:t>EXPLANATION</a:t>
            </a:r>
            <a:endParaRPr lang="en-IN" dirty="0"/>
          </a:p>
        </p:txBody>
      </p:sp>
      <p:sp>
        <p:nvSpPr>
          <p:cNvPr id="3" name="Content Placeholder 2">
            <a:extLst>
              <a:ext uri="{FF2B5EF4-FFF2-40B4-BE49-F238E27FC236}">
                <a16:creationId xmlns:a16="http://schemas.microsoft.com/office/drawing/2014/main" id="{FE7CC541-A4CB-47C4-83E0-9A1D4CFCC433}"/>
              </a:ext>
            </a:extLst>
          </p:cNvPr>
          <p:cNvSpPr>
            <a:spLocks noGrp="1"/>
          </p:cNvSpPr>
          <p:nvPr>
            <p:ph idx="1"/>
          </p:nvPr>
        </p:nvSpPr>
        <p:spPr>
          <a:xfrm>
            <a:off x="565754" y="2021689"/>
            <a:ext cx="6606571" cy="345061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DBN’s are composition of simple and unsupervised networks.</a:t>
            </a:r>
          </a:p>
          <a:p>
            <a:pPr algn="just"/>
            <a:r>
              <a:rPr lang="en-US" dirty="0">
                <a:latin typeface="Times New Roman" panose="02020603050405020304" pitchFamily="18" charset="0"/>
                <a:cs typeface="Times New Roman" panose="02020603050405020304" pitchFamily="18" charset="0"/>
              </a:rPr>
              <a:t>DBN’s biggest advantage is it’s capability of learning features, which is achieved by a ‘layer-by-layer’ learning.</a:t>
            </a:r>
          </a:p>
          <a:p>
            <a:pPr algn="just"/>
            <a:r>
              <a:rPr lang="en-US" i="0" dirty="0">
                <a:solidFill>
                  <a:srgbClr val="202124"/>
                </a:solidFill>
                <a:effectLst/>
                <a:latin typeface="Times New Roman" panose="02020603050405020304" pitchFamily="18" charset="0"/>
                <a:cs typeface="Times New Roman" panose="02020603050405020304" pitchFamily="18" charset="0"/>
              </a:rPr>
              <a:t>In machine learning, a deep belief network (DBN) is a generative graphical model, or alternatively a class of deep neural network, composed of multiple layers of latent variables ("hidden units"), with connections between the layers but not between units within each layer.</a:t>
            </a:r>
            <a:endParaRPr lang="en-IN" dirty="0">
              <a:latin typeface="Times New Roman" panose="02020603050405020304" pitchFamily="18" charset="0"/>
              <a:cs typeface="Times New Roman" panose="02020603050405020304" pitchFamily="18" charset="0"/>
            </a:endParaRPr>
          </a:p>
        </p:txBody>
      </p:sp>
      <p:pic>
        <p:nvPicPr>
          <p:cNvPr id="1026" name="Picture 2" descr="Deep Belief Networks — all you need to know | by IceCream Labs | Medium">
            <a:extLst>
              <a:ext uri="{FF2B5EF4-FFF2-40B4-BE49-F238E27FC236}">
                <a16:creationId xmlns:a16="http://schemas.microsoft.com/office/drawing/2014/main" id="{C287081E-350F-4819-B9F8-7916D49A2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4" y="2021689"/>
            <a:ext cx="4257676" cy="362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04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E8FF-8DC9-4BCA-970F-947C1BE37381}"/>
              </a:ext>
            </a:extLst>
          </p:cNvPr>
          <p:cNvSpPr>
            <a:spLocks noGrp="1"/>
          </p:cNvSpPr>
          <p:nvPr>
            <p:ph type="title"/>
          </p:nvPr>
        </p:nvSpPr>
        <p:spPr/>
        <p:txBody>
          <a:bodyPr/>
          <a:lstStyle/>
          <a:p>
            <a:pPr algn="ctr"/>
            <a:r>
              <a:rPr lang="en-US" dirty="0"/>
              <a:t>USES &amp; ADVANTAGES</a:t>
            </a:r>
            <a:endParaRPr lang="en-IN" dirty="0"/>
          </a:p>
        </p:txBody>
      </p:sp>
      <p:sp>
        <p:nvSpPr>
          <p:cNvPr id="3" name="Content Placeholder 2">
            <a:extLst>
              <a:ext uri="{FF2B5EF4-FFF2-40B4-BE49-F238E27FC236}">
                <a16:creationId xmlns:a16="http://schemas.microsoft.com/office/drawing/2014/main" id="{63243D05-C5DF-4484-A47D-23B3635B0E3A}"/>
              </a:ext>
            </a:extLst>
          </p:cNvPr>
          <p:cNvSpPr>
            <a:spLocks noGrp="1"/>
          </p:cNvSpPr>
          <p:nvPr>
            <p:ph idx="1"/>
          </p:nvPr>
        </p:nvSpPr>
        <p:spPr/>
        <p:txBody>
          <a:bodyPr/>
          <a:lstStyle/>
          <a:p>
            <a:pPr algn="just"/>
            <a:r>
              <a:rPr lang="en-US" i="0" dirty="0">
                <a:solidFill>
                  <a:srgbClr val="202124"/>
                </a:solidFill>
                <a:effectLst/>
                <a:latin typeface="Times New Roman" panose="02020603050405020304" pitchFamily="18" charset="0"/>
                <a:cs typeface="Times New Roman" panose="02020603050405020304" pitchFamily="18" charset="0"/>
              </a:rPr>
              <a:t>Deep-belief networks are used to recognize, cluster and generate images, video sequences and motion-capture data.</a:t>
            </a:r>
          </a:p>
          <a:p>
            <a:pPr algn="just"/>
            <a:r>
              <a:rPr lang="en-US" i="0" dirty="0">
                <a:solidFill>
                  <a:srgbClr val="202124"/>
                </a:solidFill>
                <a:effectLst/>
                <a:latin typeface="Times New Roman" panose="02020603050405020304" pitchFamily="18" charset="0"/>
                <a:cs typeface="Times New Roman" panose="02020603050405020304" pitchFamily="18" charset="0"/>
              </a:rPr>
              <a:t>A continuous deep-belief network is simply an extension of a deep-belief network that accepts a continuum of decimals, rather than binary data.</a:t>
            </a:r>
          </a:p>
          <a:p>
            <a:pPr algn="just"/>
            <a:r>
              <a:rPr lang="en-US" i="0" dirty="0">
                <a:solidFill>
                  <a:srgbClr val="202124"/>
                </a:solidFill>
                <a:effectLst/>
                <a:latin typeface="Times New Roman" panose="02020603050405020304" pitchFamily="18" charset="0"/>
                <a:cs typeface="Times New Roman" panose="02020603050405020304" pitchFamily="18" charset="0"/>
              </a:rPr>
              <a:t>For the same level of accuracy, deeper networks can be much more efficient in terms of computation and number of parameters.</a:t>
            </a:r>
            <a:endParaRPr lang="en-US" dirty="0">
              <a:solidFill>
                <a:srgbClr val="202124"/>
              </a:solidFill>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Deeper networks are able to create deep representations, at every layer, the network learns a new, more abstract representation of the input.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14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DAF7-4AE2-481A-9836-227738C049D4}"/>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44E6AABE-CDD4-4557-9789-3630C6F6E440}"/>
              </a:ext>
            </a:extLst>
          </p:cNvPr>
          <p:cNvSpPr>
            <a:spLocks noGrp="1"/>
          </p:cNvSpPr>
          <p:nvPr>
            <p:ph idx="1"/>
          </p:nvPr>
        </p:nvSpPr>
        <p:spPr/>
        <p:txBody>
          <a:bodyPr/>
          <a:lstStyle/>
          <a:p>
            <a:pPr algn="just"/>
            <a:r>
              <a:rPr lang="en-US" i="0" dirty="0">
                <a:effectLst/>
                <a:latin typeface="Times New Roman" panose="02020603050405020304" pitchFamily="18" charset="0"/>
                <a:cs typeface="Times New Roman" panose="02020603050405020304" pitchFamily="18" charset="0"/>
              </a:rPr>
              <a:t>Deep belief networks demonstrated that deep architectures can be successful, by outperforming kernelized support vector machines on the MNIST (Modified National Institute of Standards and Technology is a large database of handwritten digits that is commonly used for training various image processing systems) dataset</a:t>
            </a:r>
          </a:p>
          <a:p>
            <a:pPr algn="just"/>
            <a:r>
              <a:rPr lang="en-US" i="0" dirty="0">
                <a:effectLst/>
                <a:latin typeface="Times New Roman" panose="02020603050405020304" pitchFamily="18" charset="0"/>
                <a:cs typeface="Times New Roman" panose="02020603050405020304" pitchFamily="18" charset="0"/>
              </a:rPr>
              <a:t>Today, deep belief networks have mostly fallen out of favor and are rarely used, even compared to other unsupervised or generative learning algorithms, but they are still deservedly recognized for their important role in deep learning history.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04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C0F4-E70D-486D-A3D8-DF12BED9C6FE}"/>
              </a:ext>
            </a:extLst>
          </p:cNvPr>
          <p:cNvSpPr>
            <a:spLocks noGrp="1"/>
          </p:cNvSpPr>
          <p:nvPr>
            <p:ph type="title"/>
          </p:nvPr>
        </p:nvSpPr>
        <p:spPr>
          <a:xfrm>
            <a:off x="1451579" y="2904382"/>
            <a:ext cx="9603275" cy="1049235"/>
          </a:xfrm>
        </p:spPr>
        <p:txBody>
          <a:bodyPr>
            <a:normAutofit/>
          </a:bodyPr>
          <a:lstStyle/>
          <a:p>
            <a:pPr algn="ctr"/>
            <a:r>
              <a:rPr lang="en-US" sz="6600" dirty="0"/>
              <a:t>THANK YOU</a:t>
            </a:r>
            <a:endParaRPr lang="en-IN" sz="6600" dirty="0"/>
          </a:p>
        </p:txBody>
      </p:sp>
      <p:sp>
        <p:nvSpPr>
          <p:cNvPr id="3" name="Content Placeholder 2">
            <a:extLst>
              <a:ext uri="{FF2B5EF4-FFF2-40B4-BE49-F238E27FC236}">
                <a16:creationId xmlns:a16="http://schemas.microsoft.com/office/drawing/2014/main" id="{B56CE474-624A-4AEE-9C0A-C743BE5F54B6}"/>
              </a:ext>
            </a:extLst>
          </p:cNvPr>
          <p:cNvSpPr>
            <a:spLocks noGrp="1"/>
          </p:cNvSpPr>
          <p:nvPr>
            <p:ph idx="1"/>
          </p:nvPr>
        </p:nvSpPr>
        <p:spPr>
          <a:xfrm flipV="1">
            <a:off x="1451579" y="5466345"/>
            <a:ext cx="9603275"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4892248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376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Times New Roman</vt:lpstr>
      <vt:lpstr>Gallery</vt:lpstr>
      <vt:lpstr>DEEP belief networks </vt:lpstr>
      <vt:lpstr>INTRODUCTION</vt:lpstr>
      <vt:lpstr>EXPLANATION</vt:lpstr>
      <vt:lpstr>USES &amp; 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belief networks</dc:title>
  <dc:creator>rajatoshniwal1479@gmail.com</dc:creator>
  <cp:lastModifiedBy>rajatoshniwal1479@gmail.com</cp:lastModifiedBy>
  <cp:revision>3</cp:revision>
  <dcterms:created xsi:type="dcterms:W3CDTF">2020-12-30T04:41:54Z</dcterms:created>
  <dcterms:modified xsi:type="dcterms:W3CDTF">2020-12-30T05:05:44Z</dcterms:modified>
</cp:coreProperties>
</file>